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tiff" ContentType="image/tif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media/image1.svg" ContentType="image/svg+xml"/>
  <Override PartName="/ppt/media/image2.svg" ContentType="image/svg+xml"/>
  <Override PartName="/ppt/media/image3.svg" ContentType="image/svg+xml"/>
  <Override PartName="/ppt/media/image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11089112" r:id="rId3"/>
    <p:sldId id="11089107" r:id="rId4"/>
    <p:sldId id="278" r:id="rId5"/>
    <p:sldId id="276" r:id="rId7"/>
    <p:sldId id="11089114" r:id="rId8"/>
    <p:sldId id="11089199" r:id="rId9"/>
    <p:sldId id="11089200" r:id="rId10"/>
    <p:sldId id="11089201" r:id="rId11"/>
    <p:sldId id="11089202" r:id="rId12"/>
    <p:sldId id="11089203" r:id="rId13"/>
    <p:sldId id="11089204" r:id="rId14"/>
    <p:sldId id="11089232" r:id="rId15"/>
    <p:sldId id="11089233" r:id="rId16"/>
    <p:sldId id="298" r:id="rId17"/>
    <p:sldId id="11089197" r:id="rId18"/>
    <p:sldId id="11088956" r:id="rId19"/>
    <p:sldId id="11088957" r:id="rId20"/>
    <p:sldId id="11088958" r:id="rId21"/>
    <p:sldId id="11088959" r:id="rId22"/>
    <p:sldId id="11088960" r:id="rId23"/>
    <p:sldId id="11088961" r:id="rId24"/>
    <p:sldId id="11088962" r:id="rId25"/>
    <p:sldId id="11088963" r:id="rId26"/>
    <p:sldId id="11088964" r:id="rId27"/>
    <p:sldId id="11088965" r:id="rId28"/>
    <p:sldId id="11088966" r:id="rId29"/>
    <p:sldId id="11089198" r:id="rId30"/>
    <p:sldId id="11089131" r:id="rId31"/>
    <p:sldId id="283" r:id="rId32"/>
    <p:sldId id="288" r:id="rId33"/>
    <p:sldId id="11089187" r:id="rId34"/>
    <p:sldId id="11089189" r:id="rId35"/>
    <p:sldId id="11089190" r:id="rId36"/>
    <p:sldId id="11089191" r:id="rId37"/>
    <p:sldId id="11089192" r:id="rId38"/>
    <p:sldId id="11089193" r:id="rId39"/>
    <p:sldId id="11089194" r:id="rId40"/>
    <p:sldId id="11089195" r:id="rId41"/>
    <p:sldId id="11089196" r:id="rId42"/>
    <p:sldId id="260" r:id="rId4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iona Yiu" initials="FY"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43E6F"/>
    <a:srgbClr val="474646"/>
    <a:srgbClr val="DEF0F5"/>
    <a:srgbClr val="2EB7EB"/>
    <a:srgbClr val="79CFEA"/>
    <a:srgbClr val="889097"/>
    <a:srgbClr val="F8BA48"/>
    <a:srgbClr val="F2E06E"/>
    <a:srgbClr val="9F1F25"/>
    <a:srgbClr val="8990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54" autoAdjust="0"/>
    <p:restoredTop sz="91701"/>
  </p:normalViewPr>
  <p:slideViewPr>
    <p:cSldViewPr snapToGrid="0">
      <p:cViewPr varScale="1">
        <p:scale>
          <a:sx n="79" d="100"/>
          <a:sy n="79" d="100"/>
        </p:scale>
        <p:origin x="658" y="67"/>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7" Type="http://schemas.openxmlformats.org/officeDocument/2006/relationships/commentAuthors" Target="commentAuthors.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3_4#1">
  <dgm:title val=""/>
  <dgm:desc val=""/>
  <dgm:catLst>
    <dgm:cat type="accent3" pri="11400"/>
  </dgm:catLst>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5D156AB1-EBE1-AF4C-9151-851CC8349994}" type="doc">
      <dgm:prSet loTypeId="urn:microsoft.com/office/officeart/2005/8/layout/hChevron3" loCatId="" qsTypeId="urn:microsoft.com/office/officeart/2005/8/quickstyle/simple4#1" qsCatId="simple" csTypeId="urn:microsoft.com/office/officeart/2005/8/colors/accent3_4#1" csCatId="accent3" phldr="1"/>
      <dgm:spPr/>
    </dgm:pt>
    <dgm:pt modelId="{D7ABC1FF-0446-754B-A981-2E58D5825DCE}">
      <dgm:prSet phldrT="[文本]" custT="1"/>
      <dgm:spPr/>
      <dgm:t>
        <a:bodyPr/>
        <a:lstStyle/>
        <a:p>
          <a:r>
            <a:rPr lang="zh-CN" altLang="en-US" sz="1400" dirty="0"/>
            <a:t>初步接触</a:t>
          </a:r>
        </a:p>
      </dgm:t>
    </dgm:pt>
    <dgm:pt modelId="{78666058-3560-0F46-835F-49D148E70759}" cxnId="{41CD37EE-345A-2840-8C09-3E93DA0F8B3D}" type="parTrans">
      <dgm:prSet/>
      <dgm:spPr/>
      <dgm:t>
        <a:bodyPr/>
        <a:lstStyle/>
        <a:p>
          <a:endParaRPr lang="zh-CN" altLang="en-US" sz="1400"/>
        </a:p>
      </dgm:t>
    </dgm:pt>
    <dgm:pt modelId="{560ACFA1-B905-5F4E-A9B1-471453DB1E78}" cxnId="{41CD37EE-345A-2840-8C09-3E93DA0F8B3D}" type="sibTrans">
      <dgm:prSet/>
      <dgm:spPr/>
      <dgm:t>
        <a:bodyPr/>
        <a:lstStyle/>
        <a:p>
          <a:endParaRPr lang="zh-CN" altLang="en-US" sz="1400"/>
        </a:p>
      </dgm:t>
    </dgm:pt>
    <dgm:pt modelId="{3CADA89E-BA71-6E4F-AB3C-732F39F14BB5}">
      <dgm:prSet phldrT="[文本]" custT="1"/>
      <dgm:spPr/>
      <dgm:t>
        <a:bodyPr/>
        <a:lstStyle/>
        <a:p>
          <a:r>
            <a:rPr lang="zh-CN" altLang="en-US" sz="1400" dirty="0"/>
            <a:t>需求讨论</a:t>
          </a:r>
        </a:p>
      </dgm:t>
    </dgm:pt>
    <dgm:pt modelId="{CB588A2C-4B2C-3B4F-803C-5DA4026AF712}" cxnId="{C1EC7026-3D39-C743-B7DD-ADE9720DACFE}" type="parTrans">
      <dgm:prSet/>
      <dgm:spPr/>
      <dgm:t>
        <a:bodyPr/>
        <a:lstStyle/>
        <a:p>
          <a:endParaRPr lang="zh-CN" altLang="en-US" sz="1400"/>
        </a:p>
      </dgm:t>
    </dgm:pt>
    <dgm:pt modelId="{F087CF2E-BED2-B74D-929A-2FFFA44D0025}" cxnId="{C1EC7026-3D39-C743-B7DD-ADE9720DACFE}" type="sibTrans">
      <dgm:prSet/>
      <dgm:spPr/>
      <dgm:t>
        <a:bodyPr/>
        <a:lstStyle/>
        <a:p>
          <a:endParaRPr lang="zh-CN" altLang="en-US" sz="1400"/>
        </a:p>
      </dgm:t>
    </dgm:pt>
    <dgm:pt modelId="{23FFC1DE-B1C5-9F4E-9917-C84095597103}">
      <dgm:prSet phldrT="[文本]" custT="1"/>
      <dgm:spPr/>
      <dgm:t>
        <a:bodyPr/>
        <a:lstStyle/>
        <a:p>
          <a:r>
            <a:rPr lang="zh-CN" altLang="en-US" sz="1400" dirty="0"/>
            <a:t>技术方案</a:t>
          </a:r>
        </a:p>
      </dgm:t>
    </dgm:pt>
    <dgm:pt modelId="{CC023318-022B-6F4B-8E21-808E116013B6}" cxnId="{F00D0E07-694B-C44D-894A-329AC8C943C6}" type="parTrans">
      <dgm:prSet/>
      <dgm:spPr/>
      <dgm:t>
        <a:bodyPr/>
        <a:lstStyle/>
        <a:p>
          <a:endParaRPr lang="zh-CN" altLang="en-US" sz="1400"/>
        </a:p>
      </dgm:t>
    </dgm:pt>
    <dgm:pt modelId="{E17B9C7E-96C0-374A-96C3-AEC7C64FCBE4}" cxnId="{F00D0E07-694B-C44D-894A-329AC8C943C6}" type="sibTrans">
      <dgm:prSet/>
      <dgm:spPr/>
      <dgm:t>
        <a:bodyPr/>
        <a:lstStyle/>
        <a:p>
          <a:endParaRPr lang="zh-CN" altLang="en-US" sz="1400"/>
        </a:p>
      </dgm:t>
    </dgm:pt>
    <dgm:pt modelId="{42B58006-13FF-4644-B3C6-03145F71867E}">
      <dgm:prSet phldrT="[文本]" custT="1"/>
      <dgm:spPr/>
      <dgm:t>
        <a:bodyPr anchor="ctr" anchorCtr="0"/>
        <a:lstStyle/>
        <a:p>
          <a:r>
            <a:rPr lang="zh-CN" altLang="en-US" sz="1400"/>
            <a:t>准备</a:t>
          </a:r>
          <a:r>
            <a:rPr lang="en-US" altLang="zh-CN" sz="1400"/>
            <a:t>PoC</a:t>
          </a:r>
          <a:endParaRPr lang="zh-CN" altLang="en-US" sz="1400" dirty="0"/>
        </a:p>
      </dgm:t>
    </dgm:pt>
    <dgm:pt modelId="{D5D93950-2722-884E-8EA9-FD19E25F61B7}" cxnId="{507F7489-AF27-E94A-8B5D-B1B402F1050E}" type="parTrans">
      <dgm:prSet/>
      <dgm:spPr/>
      <dgm:t>
        <a:bodyPr/>
        <a:lstStyle/>
        <a:p>
          <a:endParaRPr lang="zh-CN" altLang="en-US" sz="1400"/>
        </a:p>
      </dgm:t>
    </dgm:pt>
    <dgm:pt modelId="{9C20FA78-EABF-0042-8211-CFE7F4BAA447}" cxnId="{507F7489-AF27-E94A-8B5D-B1B402F1050E}" type="sibTrans">
      <dgm:prSet/>
      <dgm:spPr/>
      <dgm:t>
        <a:bodyPr/>
        <a:lstStyle/>
        <a:p>
          <a:endParaRPr lang="zh-CN" altLang="en-US" sz="1400"/>
        </a:p>
      </dgm:t>
    </dgm:pt>
    <dgm:pt modelId="{0EB2536B-C21E-CF49-B413-9DFB97C63C1E}">
      <dgm:prSet phldrT="[文本]" custT="1"/>
      <dgm:spPr/>
      <dgm:t>
        <a:bodyPr/>
        <a:lstStyle/>
        <a:p>
          <a:r>
            <a:rPr lang="zh-CN" altLang="en-US" sz="1400" dirty="0"/>
            <a:t>方案</a:t>
          </a:r>
          <a:r>
            <a:rPr lang="en-US" altLang="zh-CN" sz="1400" dirty="0"/>
            <a:t>/</a:t>
          </a:r>
          <a:r>
            <a:rPr lang="zh-CN" altLang="en-US" sz="1400" dirty="0"/>
            <a:t>商务</a:t>
          </a:r>
        </a:p>
      </dgm:t>
    </dgm:pt>
    <dgm:pt modelId="{9CC082FE-4C65-DE44-BC77-7CDCF202544B}" cxnId="{8D55DC82-72A5-A146-9ECE-5D852E851BA9}" type="parTrans">
      <dgm:prSet/>
      <dgm:spPr/>
      <dgm:t>
        <a:bodyPr/>
        <a:lstStyle/>
        <a:p>
          <a:endParaRPr lang="zh-CN" altLang="en-US" sz="1400"/>
        </a:p>
      </dgm:t>
    </dgm:pt>
    <dgm:pt modelId="{E2FE8F40-4629-ED4A-B22E-AE62DF8650E7}" cxnId="{8D55DC82-72A5-A146-9ECE-5D852E851BA9}" type="sibTrans">
      <dgm:prSet/>
      <dgm:spPr/>
      <dgm:t>
        <a:bodyPr/>
        <a:lstStyle/>
        <a:p>
          <a:endParaRPr lang="zh-CN" altLang="en-US" sz="1400"/>
        </a:p>
      </dgm:t>
    </dgm:pt>
    <dgm:pt modelId="{FA4CBA02-9A8A-1C46-BBFD-F098B619DFF3}">
      <dgm:prSet phldrT="[文本]" custT="1"/>
      <dgm:spPr>
        <a:solidFill>
          <a:schemeClr val="accent2"/>
        </a:solidFill>
      </dgm:spPr>
      <dgm:t>
        <a:bodyPr/>
        <a:lstStyle/>
        <a:p>
          <a:r>
            <a:rPr lang="zh-CN" altLang="en-US" sz="1400" dirty="0"/>
            <a:t>谈判</a:t>
          </a:r>
          <a:r>
            <a:rPr lang="en-US" altLang="zh-CN" sz="1400" dirty="0"/>
            <a:t>/</a:t>
          </a:r>
          <a:r>
            <a:rPr lang="zh-CN" altLang="en-US" sz="1400" dirty="0"/>
            <a:t>合同</a:t>
          </a:r>
        </a:p>
      </dgm:t>
    </dgm:pt>
    <dgm:pt modelId="{10A25637-2281-C74D-BDBE-EE53896AAA8B}" cxnId="{C1EEFD1D-4880-B542-B86B-9C48BD7FEE15}" type="parTrans">
      <dgm:prSet/>
      <dgm:spPr/>
      <dgm:t>
        <a:bodyPr/>
        <a:lstStyle/>
        <a:p>
          <a:endParaRPr lang="zh-CN" altLang="en-US" sz="1400"/>
        </a:p>
      </dgm:t>
    </dgm:pt>
    <dgm:pt modelId="{77E4B7E8-FD11-FE49-89FD-422AC9668D05}" cxnId="{C1EEFD1D-4880-B542-B86B-9C48BD7FEE15}" type="sibTrans">
      <dgm:prSet/>
      <dgm:spPr/>
      <dgm:t>
        <a:bodyPr/>
        <a:lstStyle/>
        <a:p>
          <a:endParaRPr lang="zh-CN" altLang="en-US" sz="1400"/>
        </a:p>
      </dgm:t>
    </dgm:pt>
    <dgm:pt modelId="{745057DB-F996-A646-8488-F2F728F4001C}">
      <dgm:prSet phldrT="[文本]" custT="1"/>
      <dgm:spPr/>
      <dgm:t>
        <a:bodyPr/>
        <a:lstStyle/>
        <a:p>
          <a:r>
            <a:rPr lang="zh-CN" altLang="en-US" sz="1400" dirty="0"/>
            <a:t>赢单</a:t>
          </a:r>
        </a:p>
      </dgm:t>
    </dgm:pt>
    <dgm:pt modelId="{5EB0485A-8273-8840-A384-5A7153BFF4B0}" cxnId="{D28CDA44-EB06-0D42-9F55-47E0B7EC7980}" type="parTrans">
      <dgm:prSet/>
      <dgm:spPr/>
      <dgm:t>
        <a:bodyPr/>
        <a:lstStyle/>
        <a:p>
          <a:endParaRPr lang="zh-CN" altLang="en-US" sz="1400"/>
        </a:p>
      </dgm:t>
    </dgm:pt>
    <dgm:pt modelId="{8E6813E3-F95A-C545-A306-683DD2904230}" cxnId="{D28CDA44-EB06-0D42-9F55-47E0B7EC7980}" type="sibTrans">
      <dgm:prSet/>
      <dgm:spPr/>
      <dgm:t>
        <a:bodyPr/>
        <a:lstStyle/>
        <a:p>
          <a:endParaRPr lang="zh-CN" altLang="en-US" sz="1400"/>
        </a:p>
      </dgm:t>
    </dgm:pt>
    <dgm:pt modelId="{D4AA09A2-F2F5-3549-88F7-328890ED48BA}" type="pres">
      <dgm:prSet presAssocID="{5D156AB1-EBE1-AF4C-9151-851CC8349994}" presName="Name0" presStyleCnt="0">
        <dgm:presLayoutVars>
          <dgm:dir/>
          <dgm:resizeHandles val="exact"/>
        </dgm:presLayoutVars>
      </dgm:prSet>
      <dgm:spPr/>
    </dgm:pt>
    <dgm:pt modelId="{18285263-0126-AF48-96C6-17035C4F1A95}" type="pres">
      <dgm:prSet presAssocID="{D7ABC1FF-0446-754B-A981-2E58D5825DCE}" presName="parTxOnly" presStyleLbl="node1" presStyleIdx="0" presStyleCnt="7">
        <dgm:presLayoutVars>
          <dgm:bulletEnabled val="1"/>
        </dgm:presLayoutVars>
      </dgm:prSet>
      <dgm:spPr/>
    </dgm:pt>
    <dgm:pt modelId="{35D69472-4C65-1F48-BD26-F239AF3F3938}" type="pres">
      <dgm:prSet presAssocID="{560ACFA1-B905-5F4E-A9B1-471453DB1E78}" presName="parSpace" presStyleCnt="0"/>
      <dgm:spPr/>
    </dgm:pt>
    <dgm:pt modelId="{0A8E9329-86CA-FB45-8BAE-551996BDDFC2}" type="pres">
      <dgm:prSet presAssocID="{3CADA89E-BA71-6E4F-AB3C-732F39F14BB5}" presName="parTxOnly" presStyleLbl="node1" presStyleIdx="1" presStyleCnt="7">
        <dgm:presLayoutVars>
          <dgm:bulletEnabled val="1"/>
        </dgm:presLayoutVars>
      </dgm:prSet>
      <dgm:spPr/>
    </dgm:pt>
    <dgm:pt modelId="{B5BAD888-7F48-3149-AB63-750F62968D70}" type="pres">
      <dgm:prSet presAssocID="{F087CF2E-BED2-B74D-929A-2FFFA44D0025}" presName="parSpace" presStyleCnt="0"/>
      <dgm:spPr/>
    </dgm:pt>
    <dgm:pt modelId="{30929FCD-62BF-4A4D-A1FB-F0CDDAEAFD50}" type="pres">
      <dgm:prSet presAssocID="{23FFC1DE-B1C5-9F4E-9917-C84095597103}" presName="parTxOnly" presStyleLbl="node1" presStyleIdx="2" presStyleCnt="7">
        <dgm:presLayoutVars>
          <dgm:bulletEnabled val="1"/>
        </dgm:presLayoutVars>
      </dgm:prSet>
      <dgm:spPr/>
    </dgm:pt>
    <dgm:pt modelId="{FA1B88CF-E4EB-4F4C-82FB-C0E3B0E0BDD1}" type="pres">
      <dgm:prSet presAssocID="{E17B9C7E-96C0-374A-96C3-AEC7C64FCBE4}" presName="parSpace" presStyleCnt="0"/>
      <dgm:spPr/>
    </dgm:pt>
    <dgm:pt modelId="{D92FDC49-0C26-204B-9543-3D9585D40BAD}" type="pres">
      <dgm:prSet presAssocID="{42B58006-13FF-4644-B3C6-03145F71867E}" presName="parTxOnly" presStyleLbl="node1" presStyleIdx="3" presStyleCnt="7">
        <dgm:presLayoutVars>
          <dgm:bulletEnabled val="1"/>
        </dgm:presLayoutVars>
      </dgm:prSet>
      <dgm:spPr/>
    </dgm:pt>
    <dgm:pt modelId="{1857E8B5-CA0E-0E42-BAB0-6C4BE3F7CFD1}" type="pres">
      <dgm:prSet presAssocID="{9C20FA78-EABF-0042-8211-CFE7F4BAA447}" presName="parSpace" presStyleCnt="0"/>
      <dgm:spPr/>
    </dgm:pt>
    <dgm:pt modelId="{30733D32-EB02-E04D-ADD3-69B99D111C24}" type="pres">
      <dgm:prSet presAssocID="{0EB2536B-C21E-CF49-B413-9DFB97C63C1E}" presName="parTxOnly" presStyleLbl="node1" presStyleIdx="4" presStyleCnt="7">
        <dgm:presLayoutVars>
          <dgm:bulletEnabled val="1"/>
        </dgm:presLayoutVars>
      </dgm:prSet>
      <dgm:spPr/>
    </dgm:pt>
    <dgm:pt modelId="{FBF29D43-9667-B541-869B-ECF20A88AF49}" type="pres">
      <dgm:prSet presAssocID="{E2FE8F40-4629-ED4A-B22E-AE62DF8650E7}" presName="parSpace" presStyleCnt="0"/>
      <dgm:spPr/>
    </dgm:pt>
    <dgm:pt modelId="{72F9DA86-E96B-4F46-8C71-CD07522F05E8}" type="pres">
      <dgm:prSet presAssocID="{FA4CBA02-9A8A-1C46-BBFD-F098B619DFF3}" presName="parTxOnly" presStyleLbl="node1" presStyleIdx="5" presStyleCnt="7">
        <dgm:presLayoutVars>
          <dgm:bulletEnabled val="1"/>
        </dgm:presLayoutVars>
      </dgm:prSet>
      <dgm:spPr/>
    </dgm:pt>
    <dgm:pt modelId="{67299587-DCD2-EF44-9D73-D6DA400FA229}" type="pres">
      <dgm:prSet presAssocID="{77E4B7E8-FD11-FE49-89FD-422AC9668D05}" presName="parSpace" presStyleCnt="0"/>
      <dgm:spPr/>
    </dgm:pt>
    <dgm:pt modelId="{30486463-2130-B04B-9DEB-36DB89B52ACE}" type="pres">
      <dgm:prSet presAssocID="{745057DB-F996-A646-8488-F2F728F4001C}" presName="parTxOnly" presStyleLbl="node1" presStyleIdx="6" presStyleCnt="7">
        <dgm:presLayoutVars>
          <dgm:bulletEnabled val="1"/>
        </dgm:presLayoutVars>
      </dgm:prSet>
      <dgm:spPr/>
    </dgm:pt>
  </dgm:ptLst>
  <dgm:cxnLst>
    <dgm:cxn modelId="{2E71BC00-2112-4F47-8D55-855F6D3EC3CB}" type="presOf" srcId="{D7ABC1FF-0446-754B-A981-2E58D5825DCE}" destId="{18285263-0126-AF48-96C6-17035C4F1A95}" srcOrd="0" destOrd="0" presId="urn:microsoft.com/office/officeart/2005/8/layout/hChevron3"/>
    <dgm:cxn modelId="{F00D0E07-694B-C44D-894A-329AC8C943C6}" srcId="{5D156AB1-EBE1-AF4C-9151-851CC8349994}" destId="{23FFC1DE-B1C5-9F4E-9917-C84095597103}" srcOrd="2" destOrd="0" parTransId="{CC023318-022B-6F4B-8E21-808E116013B6}" sibTransId="{E17B9C7E-96C0-374A-96C3-AEC7C64FCBE4}"/>
    <dgm:cxn modelId="{C1EEFD1D-4880-B542-B86B-9C48BD7FEE15}" srcId="{5D156AB1-EBE1-AF4C-9151-851CC8349994}" destId="{FA4CBA02-9A8A-1C46-BBFD-F098B619DFF3}" srcOrd="5" destOrd="0" parTransId="{10A25637-2281-C74D-BDBE-EE53896AAA8B}" sibTransId="{77E4B7E8-FD11-FE49-89FD-422AC9668D05}"/>
    <dgm:cxn modelId="{C1EC7026-3D39-C743-B7DD-ADE9720DACFE}" srcId="{5D156AB1-EBE1-AF4C-9151-851CC8349994}" destId="{3CADA89E-BA71-6E4F-AB3C-732F39F14BB5}" srcOrd="1" destOrd="0" parTransId="{CB588A2C-4B2C-3B4F-803C-5DA4026AF712}" sibTransId="{F087CF2E-BED2-B74D-929A-2FFFA44D0025}"/>
    <dgm:cxn modelId="{D28CDA44-EB06-0D42-9F55-47E0B7EC7980}" srcId="{5D156AB1-EBE1-AF4C-9151-851CC8349994}" destId="{745057DB-F996-A646-8488-F2F728F4001C}" srcOrd="6" destOrd="0" parTransId="{5EB0485A-8273-8840-A384-5A7153BFF4B0}" sibTransId="{8E6813E3-F95A-C545-A306-683DD2904230}"/>
    <dgm:cxn modelId="{1930F648-164B-AE48-8D83-6EFB4EBD3DBC}" type="presOf" srcId="{23FFC1DE-B1C5-9F4E-9917-C84095597103}" destId="{30929FCD-62BF-4A4D-A1FB-F0CDDAEAFD50}" srcOrd="0" destOrd="0" presId="urn:microsoft.com/office/officeart/2005/8/layout/hChevron3"/>
    <dgm:cxn modelId="{3CD2826B-5DF2-B640-8BCE-A4EBBAE0FC6F}" type="presOf" srcId="{745057DB-F996-A646-8488-F2F728F4001C}" destId="{30486463-2130-B04B-9DEB-36DB89B52ACE}" srcOrd="0" destOrd="0" presId="urn:microsoft.com/office/officeart/2005/8/layout/hChevron3"/>
    <dgm:cxn modelId="{909A2954-9C93-EC4C-A42C-33CBF9A3A907}" type="presOf" srcId="{3CADA89E-BA71-6E4F-AB3C-732F39F14BB5}" destId="{0A8E9329-86CA-FB45-8BAE-551996BDDFC2}" srcOrd="0" destOrd="0" presId="urn:microsoft.com/office/officeart/2005/8/layout/hChevron3"/>
    <dgm:cxn modelId="{8D55DC82-72A5-A146-9ECE-5D852E851BA9}" srcId="{5D156AB1-EBE1-AF4C-9151-851CC8349994}" destId="{0EB2536B-C21E-CF49-B413-9DFB97C63C1E}" srcOrd="4" destOrd="0" parTransId="{9CC082FE-4C65-DE44-BC77-7CDCF202544B}" sibTransId="{E2FE8F40-4629-ED4A-B22E-AE62DF8650E7}"/>
    <dgm:cxn modelId="{1903BF87-D03F-3640-9B8F-9D07A64ED9DC}" type="presOf" srcId="{FA4CBA02-9A8A-1C46-BBFD-F098B619DFF3}" destId="{72F9DA86-E96B-4F46-8C71-CD07522F05E8}" srcOrd="0" destOrd="0" presId="urn:microsoft.com/office/officeart/2005/8/layout/hChevron3"/>
    <dgm:cxn modelId="{B9200C89-5496-7B47-BEBA-2A1B605D4D62}" type="presOf" srcId="{5D156AB1-EBE1-AF4C-9151-851CC8349994}" destId="{D4AA09A2-F2F5-3549-88F7-328890ED48BA}" srcOrd="0" destOrd="0" presId="urn:microsoft.com/office/officeart/2005/8/layout/hChevron3"/>
    <dgm:cxn modelId="{507F7489-AF27-E94A-8B5D-B1B402F1050E}" srcId="{5D156AB1-EBE1-AF4C-9151-851CC8349994}" destId="{42B58006-13FF-4644-B3C6-03145F71867E}" srcOrd="3" destOrd="0" parTransId="{D5D93950-2722-884E-8EA9-FD19E25F61B7}" sibTransId="{9C20FA78-EABF-0042-8211-CFE7F4BAA447}"/>
    <dgm:cxn modelId="{8EE347BE-C165-004C-B085-B967B1205A71}" type="presOf" srcId="{0EB2536B-C21E-CF49-B413-9DFB97C63C1E}" destId="{30733D32-EB02-E04D-ADD3-69B99D111C24}" srcOrd="0" destOrd="0" presId="urn:microsoft.com/office/officeart/2005/8/layout/hChevron3"/>
    <dgm:cxn modelId="{E1A151D3-8CF6-3547-BEDF-81789550932B}" type="presOf" srcId="{42B58006-13FF-4644-B3C6-03145F71867E}" destId="{D92FDC49-0C26-204B-9543-3D9585D40BAD}" srcOrd="0" destOrd="0" presId="urn:microsoft.com/office/officeart/2005/8/layout/hChevron3"/>
    <dgm:cxn modelId="{41CD37EE-345A-2840-8C09-3E93DA0F8B3D}" srcId="{5D156AB1-EBE1-AF4C-9151-851CC8349994}" destId="{D7ABC1FF-0446-754B-A981-2E58D5825DCE}" srcOrd="0" destOrd="0" parTransId="{78666058-3560-0F46-835F-49D148E70759}" sibTransId="{560ACFA1-B905-5F4E-A9B1-471453DB1E78}"/>
    <dgm:cxn modelId="{0FD78822-41E0-1A40-8370-0334E4D16944}" type="presParOf" srcId="{D4AA09A2-F2F5-3549-88F7-328890ED48BA}" destId="{18285263-0126-AF48-96C6-17035C4F1A95}" srcOrd="0" destOrd="0" presId="urn:microsoft.com/office/officeart/2005/8/layout/hChevron3"/>
    <dgm:cxn modelId="{9BD6E2CB-964F-6343-A018-5BDDB9E9D789}" type="presParOf" srcId="{D4AA09A2-F2F5-3549-88F7-328890ED48BA}" destId="{35D69472-4C65-1F48-BD26-F239AF3F3938}" srcOrd="1" destOrd="0" presId="urn:microsoft.com/office/officeart/2005/8/layout/hChevron3"/>
    <dgm:cxn modelId="{F434D0EE-2430-2948-8C29-63EF173A4565}" type="presParOf" srcId="{D4AA09A2-F2F5-3549-88F7-328890ED48BA}" destId="{0A8E9329-86CA-FB45-8BAE-551996BDDFC2}" srcOrd="2" destOrd="0" presId="urn:microsoft.com/office/officeart/2005/8/layout/hChevron3"/>
    <dgm:cxn modelId="{F4C8C70B-3F97-EE4D-B227-8C5A43E3B1AC}" type="presParOf" srcId="{D4AA09A2-F2F5-3549-88F7-328890ED48BA}" destId="{B5BAD888-7F48-3149-AB63-750F62968D70}" srcOrd="3" destOrd="0" presId="urn:microsoft.com/office/officeart/2005/8/layout/hChevron3"/>
    <dgm:cxn modelId="{E47363B6-2EC0-8442-AF1E-22CF936A5058}" type="presParOf" srcId="{D4AA09A2-F2F5-3549-88F7-328890ED48BA}" destId="{30929FCD-62BF-4A4D-A1FB-F0CDDAEAFD50}" srcOrd="4" destOrd="0" presId="urn:microsoft.com/office/officeart/2005/8/layout/hChevron3"/>
    <dgm:cxn modelId="{6F62F428-42F9-3B47-8192-4F354A427FD1}" type="presParOf" srcId="{D4AA09A2-F2F5-3549-88F7-328890ED48BA}" destId="{FA1B88CF-E4EB-4F4C-82FB-C0E3B0E0BDD1}" srcOrd="5" destOrd="0" presId="urn:microsoft.com/office/officeart/2005/8/layout/hChevron3"/>
    <dgm:cxn modelId="{FAB19E9A-38E1-4F46-932F-915EFBE0FC4F}" type="presParOf" srcId="{D4AA09A2-F2F5-3549-88F7-328890ED48BA}" destId="{D92FDC49-0C26-204B-9543-3D9585D40BAD}" srcOrd="6" destOrd="0" presId="urn:microsoft.com/office/officeart/2005/8/layout/hChevron3"/>
    <dgm:cxn modelId="{CE32F638-A5F8-CD4D-B1B3-F3CCACCA4A44}" type="presParOf" srcId="{D4AA09A2-F2F5-3549-88F7-328890ED48BA}" destId="{1857E8B5-CA0E-0E42-BAB0-6C4BE3F7CFD1}" srcOrd="7" destOrd="0" presId="urn:microsoft.com/office/officeart/2005/8/layout/hChevron3"/>
    <dgm:cxn modelId="{F8CBC842-0889-744A-ACB9-DABBA6BAFC07}" type="presParOf" srcId="{D4AA09A2-F2F5-3549-88F7-328890ED48BA}" destId="{30733D32-EB02-E04D-ADD3-69B99D111C24}" srcOrd="8" destOrd="0" presId="urn:microsoft.com/office/officeart/2005/8/layout/hChevron3"/>
    <dgm:cxn modelId="{CC36AB67-8AE6-9A41-B309-7F098FE56DB6}" type="presParOf" srcId="{D4AA09A2-F2F5-3549-88F7-328890ED48BA}" destId="{FBF29D43-9667-B541-869B-ECF20A88AF49}" srcOrd="9" destOrd="0" presId="urn:microsoft.com/office/officeart/2005/8/layout/hChevron3"/>
    <dgm:cxn modelId="{371F4FAE-1A9C-6042-9163-CD09716AEAAD}" type="presParOf" srcId="{D4AA09A2-F2F5-3549-88F7-328890ED48BA}" destId="{72F9DA86-E96B-4F46-8C71-CD07522F05E8}" srcOrd="10" destOrd="0" presId="urn:microsoft.com/office/officeart/2005/8/layout/hChevron3"/>
    <dgm:cxn modelId="{5F9EF3F9-913B-004B-BB6F-68F671D0AEE0}" type="presParOf" srcId="{D4AA09A2-F2F5-3549-88F7-328890ED48BA}" destId="{67299587-DCD2-EF44-9D73-D6DA400FA229}" srcOrd="11" destOrd="0" presId="urn:microsoft.com/office/officeart/2005/8/layout/hChevron3"/>
    <dgm:cxn modelId="{1AD41223-A517-DC4F-BA92-0B8BBF51B295}" type="presParOf" srcId="{D4AA09A2-F2F5-3549-88F7-328890ED48BA}" destId="{30486463-2130-B04B-9DEB-36DB89B52ACE}" srcOrd="12" destOrd="0" presId="urn:microsoft.com/office/officeart/2005/8/layout/hChevron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285263-0126-AF48-96C6-17035C4F1A95}">
      <dsp:nvSpPr>
        <dsp:cNvPr id="0" name=""/>
        <dsp:cNvSpPr/>
      </dsp:nvSpPr>
      <dsp:spPr>
        <a:xfrm>
          <a:off x="1686" y="0"/>
          <a:ext cx="1983960" cy="393454"/>
        </a:xfrm>
        <a:prstGeom prst="homePlate">
          <a:avLst/>
        </a:prstGeom>
        <a:gradFill rotWithShape="0">
          <a:gsLst>
            <a:gs pos="0">
              <a:schemeClr val="accent3">
                <a:shade val="50000"/>
                <a:hueOff val="0"/>
                <a:satOff val="0"/>
                <a:lumOff val="0"/>
                <a:alphaOff val="0"/>
                <a:satMod val="103000"/>
                <a:lumMod val="102000"/>
                <a:tint val="94000"/>
              </a:schemeClr>
            </a:gs>
            <a:gs pos="50000">
              <a:schemeClr val="accent3">
                <a:shade val="50000"/>
                <a:hueOff val="0"/>
                <a:satOff val="0"/>
                <a:lumOff val="0"/>
                <a:alphaOff val="0"/>
                <a:satMod val="110000"/>
                <a:lumMod val="100000"/>
                <a:shade val="100000"/>
              </a:schemeClr>
            </a:gs>
            <a:gs pos="100000">
              <a:schemeClr val="accent3">
                <a:shade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初步接触</a:t>
          </a:r>
        </a:p>
      </dsp:txBody>
      <dsp:txXfrm>
        <a:off x="1686" y="0"/>
        <a:ext cx="1885597" cy="393454"/>
      </dsp:txXfrm>
    </dsp:sp>
    <dsp:sp modelId="{0A8E9329-86CA-FB45-8BAE-551996BDDFC2}">
      <dsp:nvSpPr>
        <dsp:cNvPr id="0" name=""/>
        <dsp:cNvSpPr/>
      </dsp:nvSpPr>
      <dsp:spPr>
        <a:xfrm>
          <a:off x="1588854" y="0"/>
          <a:ext cx="1983960" cy="393454"/>
        </a:xfrm>
        <a:prstGeom prst="chevron">
          <a:avLst/>
        </a:prstGeom>
        <a:gradFill rotWithShape="0">
          <a:gsLst>
            <a:gs pos="0">
              <a:schemeClr val="accent3">
                <a:shade val="50000"/>
                <a:hueOff val="114113"/>
                <a:satOff val="-1483"/>
                <a:lumOff val="12168"/>
                <a:alphaOff val="0"/>
                <a:satMod val="103000"/>
                <a:lumMod val="102000"/>
                <a:tint val="94000"/>
              </a:schemeClr>
            </a:gs>
            <a:gs pos="50000">
              <a:schemeClr val="accent3">
                <a:shade val="50000"/>
                <a:hueOff val="114113"/>
                <a:satOff val="-1483"/>
                <a:lumOff val="12168"/>
                <a:alphaOff val="0"/>
                <a:satMod val="110000"/>
                <a:lumMod val="100000"/>
                <a:shade val="100000"/>
              </a:schemeClr>
            </a:gs>
            <a:gs pos="100000">
              <a:schemeClr val="accent3">
                <a:shade val="50000"/>
                <a:hueOff val="114113"/>
                <a:satOff val="-1483"/>
                <a:lumOff val="1216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需求讨论</a:t>
          </a:r>
        </a:p>
      </dsp:txBody>
      <dsp:txXfrm>
        <a:off x="1785581" y="0"/>
        <a:ext cx="1590506" cy="393454"/>
      </dsp:txXfrm>
    </dsp:sp>
    <dsp:sp modelId="{30929FCD-62BF-4A4D-A1FB-F0CDDAEAFD50}">
      <dsp:nvSpPr>
        <dsp:cNvPr id="0" name=""/>
        <dsp:cNvSpPr/>
      </dsp:nvSpPr>
      <dsp:spPr>
        <a:xfrm>
          <a:off x="3176022" y="0"/>
          <a:ext cx="1983960" cy="393454"/>
        </a:xfrm>
        <a:prstGeom prst="chevron">
          <a:avLst/>
        </a:prstGeom>
        <a:gradFill rotWithShape="0">
          <a:gsLst>
            <a:gs pos="0">
              <a:schemeClr val="accent3">
                <a:shade val="50000"/>
                <a:hueOff val="228227"/>
                <a:satOff val="-2965"/>
                <a:lumOff val="24335"/>
                <a:alphaOff val="0"/>
                <a:satMod val="103000"/>
                <a:lumMod val="102000"/>
                <a:tint val="94000"/>
              </a:schemeClr>
            </a:gs>
            <a:gs pos="50000">
              <a:schemeClr val="accent3">
                <a:shade val="50000"/>
                <a:hueOff val="228227"/>
                <a:satOff val="-2965"/>
                <a:lumOff val="24335"/>
                <a:alphaOff val="0"/>
                <a:satMod val="110000"/>
                <a:lumMod val="100000"/>
                <a:shade val="100000"/>
              </a:schemeClr>
            </a:gs>
            <a:gs pos="100000">
              <a:schemeClr val="accent3">
                <a:shade val="50000"/>
                <a:hueOff val="228227"/>
                <a:satOff val="-2965"/>
                <a:lumOff val="2433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技术方案</a:t>
          </a:r>
        </a:p>
      </dsp:txBody>
      <dsp:txXfrm>
        <a:off x="3372749" y="0"/>
        <a:ext cx="1590506" cy="393454"/>
      </dsp:txXfrm>
    </dsp:sp>
    <dsp:sp modelId="{D92FDC49-0C26-204B-9543-3D9585D40BAD}">
      <dsp:nvSpPr>
        <dsp:cNvPr id="0" name=""/>
        <dsp:cNvSpPr/>
      </dsp:nvSpPr>
      <dsp:spPr>
        <a:xfrm>
          <a:off x="4763190" y="0"/>
          <a:ext cx="1983960" cy="393454"/>
        </a:xfrm>
        <a:prstGeom prst="chevron">
          <a:avLst/>
        </a:prstGeom>
        <a:gradFill rotWithShape="0">
          <a:gsLst>
            <a:gs pos="0">
              <a:schemeClr val="accent3">
                <a:shade val="50000"/>
                <a:hueOff val="342340"/>
                <a:satOff val="-4448"/>
                <a:lumOff val="36503"/>
                <a:alphaOff val="0"/>
                <a:satMod val="103000"/>
                <a:lumMod val="102000"/>
                <a:tint val="94000"/>
              </a:schemeClr>
            </a:gs>
            <a:gs pos="50000">
              <a:schemeClr val="accent3">
                <a:shade val="50000"/>
                <a:hueOff val="342340"/>
                <a:satOff val="-4448"/>
                <a:lumOff val="36503"/>
                <a:alphaOff val="0"/>
                <a:satMod val="110000"/>
                <a:lumMod val="100000"/>
                <a:shade val="100000"/>
              </a:schemeClr>
            </a:gs>
            <a:gs pos="100000">
              <a:schemeClr val="accent3">
                <a:shade val="50000"/>
                <a:hueOff val="342340"/>
                <a:satOff val="-4448"/>
                <a:lumOff val="3650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zh-CN" altLang="en-US" sz="1400" kern="1200"/>
            <a:t>准备</a:t>
          </a:r>
          <a:r>
            <a:rPr lang="en-US" altLang="zh-CN" sz="1400" kern="1200"/>
            <a:t>PoC</a:t>
          </a:r>
          <a:endParaRPr lang="zh-CN" altLang="en-US" sz="1400" kern="1200" dirty="0"/>
        </a:p>
      </dsp:txBody>
      <dsp:txXfrm>
        <a:off x="4959917" y="0"/>
        <a:ext cx="1590506" cy="393454"/>
      </dsp:txXfrm>
    </dsp:sp>
    <dsp:sp modelId="{30733D32-EB02-E04D-ADD3-69B99D111C24}">
      <dsp:nvSpPr>
        <dsp:cNvPr id="0" name=""/>
        <dsp:cNvSpPr/>
      </dsp:nvSpPr>
      <dsp:spPr>
        <a:xfrm>
          <a:off x="6350359" y="0"/>
          <a:ext cx="1983960" cy="393454"/>
        </a:xfrm>
        <a:prstGeom prst="chevron">
          <a:avLst/>
        </a:prstGeom>
        <a:gradFill rotWithShape="0">
          <a:gsLst>
            <a:gs pos="0">
              <a:schemeClr val="accent3">
                <a:shade val="50000"/>
                <a:hueOff val="342340"/>
                <a:satOff val="-4448"/>
                <a:lumOff val="36503"/>
                <a:alphaOff val="0"/>
                <a:satMod val="103000"/>
                <a:lumMod val="102000"/>
                <a:tint val="94000"/>
              </a:schemeClr>
            </a:gs>
            <a:gs pos="50000">
              <a:schemeClr val="accent3">
                <a:shade val="50000"/>
                <a:hueOff val="342340"/>
                <a:satOff val="-4448"/>
                <a:lumOff val="36503"/>
                <a:alphaOff val="0"/>
                <a:satMod val="110000"/>
                <a:lumMod val="100000"/>
                <a:shade val="100000"/>
              </a:schemeClr>
            </a:gs>
            <a:gs pos="100000">
              <a:schemeClr val="accent3">
                <a:shade val="50000"/>
                <a:hueOff val="342340"/>
                <a:satOff val="-4448"/>
                <a:lumOff val="3650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方案</a:t>
          </a:r>
          <a:r>
            <a:rPr lang="en-US" altLang="zh-CN" sz="1400" kern="1200" dirty="0"/>
            <a:t>/</a:t>
          </a:r>
          <a:r>
            <a:rPr lang="zh-CN" altLang="en-US" sz="1400" kern="1200" dirty="0"/>
            <a:t>商务</a:t>
          </a:r>
        </a:p>
      </dsp:txBody>
      <dsp:txXfrm>
        <a:off x="6547086" y="0"/>
        <a:ext cx="1590506" cy="393454"/>
      </dsp:txXfrm>
    </dsp:sp>
    <dsp:sp modelId="{72F9DA86-E96B-4F46-8C71-CD07522F05E8}">
      <dsp:nvSpPr>
        <dsp:cNvPr id="0" name=""/>
        <dsp:cNvSpPr/>
      </dsp:nvSpPr>
      <dsp:spPr>
        <a:xfrm>
          <a:off x="7937527" y="0"/>
          <a:ext cx="1983960" cy="393454"/>
        </a:xfrm>
        <a:prstGeom prst="chevron">
          <a:avLst/>
        </a:prstGeom>
        <a:solidFill>
          <a:schemeClr val="accent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谈判</a:t>
          </a:r>
          <a:r>
            <a:rPr lang="en-US" altLang="zh-CN" sz="1400" kern="1200" dirty="0"/>
            <a:t>/</a:t>
          </a:r>
          <a:r>
            <a:rPr lang="zh-CN" altLang="en-US" sz="1400" kern="1200" dirty="0"/>
            <a:t>合同</a:t>
          </a:r>
        </a:p>
      </dsp:txBody>
      <dsp:txXfrm>
        <a:off x="8134254" y="0"/>
        <a:ext cx="1590506" cy="393454"/>
      </dsp:txXfrm>
    </dsp:sp>
    <dsp:sp modelId="{30486463-2130-B04B-9DEB-36DB89B52ACE}">
      <dsp:nvSpPr>
        <dsp:cNvPr id="0" name=""/>
        <dsp:cNvSpPr/>
      </dsp:nvSpPr>
      <dsp:spPr>
        <a:xfrm>
          <a:off x="9524695" y="0"/>
          <a:ext cx="1983960" cy="393454"/>
        </a:xfrm>
        <a:prstGeom prst="chevron">
          <a:avLst/>
        </a:prstGeom>
        <a:gradFill rotWithShape="0">
          <a:gsLst>
            <a:gs pos="0">
              <a:schemeClr val="accent3">
                <a:shade val="50000"/>
                <a:hueOff val="114113"/>
                <a:satOff val="-1483"/>
                <a:lumOff val="12168"/>
                <a:alphaOff val="0"/>
                <a:satMod val="103000"/>
                <a:lumMod val="102000"/>
                <a:tint val="94000"/>
              </a:schemeClr>
            </a:gs>
            <a:gs pos="50000">
              <a:schemeClr val="accent3">
                <a:shade val="50000"/>
                <a:hueOff val="114113"/>
                <a:satOff val="-1483"/>
                <a:lumOff val="12168"/>
                <a:alphaOff val="0"/>
                <a:satMod val="110000"/>
                <a:lumMod val="100000"/>
                <a:shade val="100000"/>
              </a:schemeClr>
            </a:gs>
            <a:gs pos="100000">
              <a:schemeClr val="accent3">
                <a:shade val="50000"/>
                <a:hueOff val="114113"/>
                <a:satOff val="-1483"/>
                <a:lumOff val="1216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赢单</a:t>
          </a:r>
        </a:p>
      </dsp:txBody>
      <dsp:txXfrm>
        <a:off x="9721422" y="0"/>
        <a:ext cx="1590506" cy="393454"/>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type="homePlate"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type="chevron"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type="homePlate"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type="chevron"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1">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ea typeface="微软雅黑" panose="020B0503020204020204" pitchFamily="34" charset="-122"/>
              </a:defRPr>
            </a:lvl1pPr>
          </a:lstStyle>
          <a:p>
            <a:endParaRPr kumimoji="1"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ea typeface="微软雅黑" panose="020B0503020204020204" pitchFamily="34" charset="-122"/>
              </a:defRPr>
            </a:lvl1pPr>
          </a:lstStyle>
          <a:p>
            <a:fld id="{758FB066-95A8-4D43-911C-F7178203F559}" type="datetimeFigureOut">
              <a:rPr kumimoji="1" lang="zh-CN" altLang="en-US" smtClean="0"/>
            </a:fld>
            <a:endParaRPr kumimoji="1"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ea typeface="微软雅黑" panose="020B0503020204020204" pitchFamily="34" charset="-122"/>
              </a:defRPr>
            </a:lvl1pPr>
          </a:lstStyle>
          <a:p>
            <a:endParaRPr kumimoji="1"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ea typeface="微软雅黑" panose="020B0503020204020204" pitchFamily="34" charset="-122"/>
              </a:defRPr>
            </a:lvl1pPr>
          </a:lstStyle>
          <a:p>
            <a:fld id="{F251C6DD-82CF-6944-B544-EC1886F8E4C3}" type="slidenum">
              <a:rPr kumimoji="1" lang="zh-CN" altLang="en-US" smtClean="0"/>
            </a:fld>
            <a:endParaRPr kumimoji="1"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微软雅黑" panose="020B0503020204020204" pitchFamily="34" charset="-122"/>
        <a:cs typeface="+mn-cs"/>
      </a:defRPr>
    </a:lvl1pPr>
    <a:lvl2pPr marL="457200" algn="l" defTabSz="914400" rtl="0" eaLnBrk="1" latinLnBrk="0" hangingPunct="1">
      <a:defRPr sz="1200" b="0" i="0" kern="1200">
        <a:solidFill>
          <a:schemeClr val="tx1"/>
        </a:solidFill>
        <a:latin typeface="Arial" panose="020B0604020202020204" pitchFamily="34" charset="0"/>
        <a:ea typeface="微软雅黑" panose="020B0503020204020204" pitchFamily="34" charset="-122"/>
        <a:cs typeface="+mn-cs"/>
      </a:defRPr>
    </a:lvl2pPr>
    <a:lvl3pPr marL="914400" algn="l" defTabSz="914400" rtl="0" eaLnBrk="1" latinLnBrk="0" hangingPunct="1">
      <a:defRPr sz="1200" b="0" i="0" kern="1200">
        <a:solidFill>
          <a:schemeClr val="tx1"/>
        </a:solidFill>
        <a:latin typeface="Arial" panose="020B0604020202020204" pitchFamily="34" charset="0"/>
        <a:ea typeface="微软雅黑" panose="020B0503020204020204" pitchFamily="34" charset="-122"/>
        <a:cs typeface="+mn-cs"/>
      </a:defRPr>
    </a:lvl3pPr>
    <a:lvl4pPr marL="1371600" algn="l" defTabSz="914400" rtl="0" eaLnBrk="1" latinLnBrk="0" hangingPunct="1">
      <a:defRPr sz="1200" b="0" i="0" kern="1200">
        <a:solidFill>
          <a:schemeClr val="tx1"/>
        </a:solidFill>
        <a:latin typeface="Arial" panose="020B0604020202020204" pitchFamily="34" charset="0"/>
        <a:ea typeface="微软雅黑" panose="020B0503020204020204" pitchFamily="34" charset="-122"/>
        <a:cs typeface="+mn-cs"/>
      </a:defRPr>
    </a:lvl4pPr>
    <a:lvl5pPr marL="1828800" algn="l" defTabSz="914400" rtl="0" eaLnBrk="1" latinLnBrk="0" hangingPunct="1">
      <a:defRPr sz="1200" b="0" i="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51C6DD-82CF-6944-B544-EC1886F8E4C3}" type="slidenum">
              <a:rPr kumimoji="1" lang="zh-CN" altLang="en-US" smtClean="0"/>
            </a:fld>
            <a:endParaRPr kumimoji="1"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51C6DD-82CF-6944-B544-EC1886F8E4C3}" type="slidenum">
              <a:rPr kumimoji="1" lang="zh-CN" altLang="en-US" smtClean="0"/>
            </a:fld>
            <a:endParaRPr kumimoji="1"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89BA378-DBFB-4021-BECD-3C7B6A12AC36}"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1316F11-8850-4D55-8666-C6630A5EA5E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1316F11-8850-4D55-8666-C6630A5EA5E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1316F11-8850-4D55-8666-C6630A5EA5E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51C6DD-82CF-6944-B544-EC1886F8E4C3}" type="slidenum">
              <a:rPr kumimoji="1" lang="zh-CN" altLang="en-US" smtClean="0"/>
            </a:fld>
            <a:endParaRPr kumimoji="1"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51C6DD-82CF-6944-B544-EC1886F8E4C3}" type="slidenum">
              <a:rPr kumimoji="1" lang="zh-CN" altLang="en-US" smtClean="0"/>
            </a:fld>
            <a:endParaRPr kumimoji="1"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51C6DD-82CF-6944-B544-EC1886F8E4C3}" type="slidenum">
              <a:rPr kumimoji="1" lang="zh-CN" altLang="en-US" smtClean="0"/>
            </a:fld>
            <a:endParaRPr kumimoji="1"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51C6DD-82CF-6944-B544-EC1886F8E4C3}" type="slidenum">
              <a:rPr kumimoji="1" lang="zh-CN" altLang="en-US" smtClean="0"/>
            </a:fld>
            <a:endParaRPr kumimoji="1"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51C6DD-82CF-6944-B544-EC1886F8E4C3}" type="slidenum">
              <a:rPr kumimoji="1" lang="zh-CN" altLang="en-US" smtClean="0"/>
            </a:fld>
            <a:endParaRPr kumimoji="1"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51C6DD-82CF-6944-B544-EC1886F8E4C3}" type="slidenum">
              <a:rPr kumimoji="1" lang="zh-CN" altLang="en-US" smtClean="0"/>
            </a:fld>
            <a:endParaRPr kumimoji="1"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51C6DD-82CF-6944-B544-EC1886F8E4C3}" type="slidenum">
              <a:rPr kumimoji="1" lang="zh-CN" altLang="en-US" smtClean="0"/>
            </a:fld>
            <a:endParaRPr kumimoji="1"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51C6DD-82CF-6944-B544-EC1886F8E4C3}" type="slidenum">
              <a:rPr kumimoji="1" lang="zh-CN" altLang="en-US" smtClean="0"/>
            </a:fld>
            <a:endParaRPr kumimoji="1"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image" Target="../media/image2.svg"/><Relationship Id="rId5" Type="http://schemas.openxmlformats.org/officeDocument/2006/relationships/image" Target="../media/image3.png"/><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3.svg"/><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image" Target="../media/image4.svg"/><Relationship Id="rId4" Type="http://schemas.openxmlformats.org/officeDocument/2006/relationships/image" Target="../media/image11.png"/><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3" name="图片 12"/>
          <p:cNvPicPr>
            <a:picLocks noChangeAspect="1"/>
          </p:cNvPicPr>
          <p:nvPr userDrawn="1"/>
        </p:nvPicPr>
        <p:blipFill>
          <a:blip r:embed="rId2" cstate="email"/>
          <a:srcRect/>
          <a:stretch>
            <a:fillRect/>
          </a:stretch>
        </p:blipFill>
        <p:spPr>
          <a:xfrm>
            <a:off x="-28081" y="-14074"/>
            <a:ext cx="12248163" cy="6886149"/>
          </a:xfrm>
          <a:prstGeom prst="rect">
            <a:avLst/>
          </a:prstGeom>
        </p:spPr>
      </p:pic>
      <p:pic>
        <p:nvPicPr>
          <p:cNvPr id="3" name="图形 2"/>
          <p:cNvPicPr>
            <a:picLocks noChangeAspect="1"/>
          </p:cNvPicPr>
          <p:nvPr userDrawn="1"/>
        </p:nvPicPr>
        <p:blipFill>
          <a:blip r:embed="rId3" cstate="email">
            <a:extLst>
              <a:ext uri="{96DAC541-7B7A-43D3-8B79-37D633B846F1}">
                <asvg:svgBlip xmlns:asvg="http://schemas.microsoft.com/office/drawing/2016/SVG/main" r:embed="rId4"/>
              </a:ext>
            </a:extLst>
          </a:blip>
          <a:stretch>
            <a:fillRect/>
          </a:stretch>
        </p:blipFill>
        <p:spPr>
          <a:xfrm>
            <a:off x="9897509" y="335217"/>
            <a:ext cx="1818380" cy="186123"/>
          </a:xfrm>
          <a:prstGeom prst="rect">
            <a:avLst/>
          </a:prstGeom>
        </p:spPr>
      </p:pic>
      <p:sp>
        <p:nvSpPr>
          <p:cNvPr id="15" name="标题 1"/>
          <p:cNvSpPr>
            <a:spLocks noGrp="1"/>
          </p:cNvSpPr>
          <p:nvPr>
            <p:ph type="title"/>
          </p:nvPr>
        </p:nvSpPr>
        <p:spPr>
          <a:xfrm>
            <a:off x="831850" y="2558909"/>
            <a:ext cx="10515600" cy="775597"/>
          </a:xfrm>
        </p:spPr>
        <p:txBody>
          <a:bodyPr lIns="0" tIns="0" rIns="0" bIns="0" anchor="b">
            <a:spAutoFit/>
          </a:bodyPr>
          <a:lstStyle>
            <a:lvl1pPr algn="l">
              <a:defRPr sz="5600" b="1" spc="300">
                <a:solidFill>
                  <a:srgbClr val="9F1F25"/>
                </a:solidFill>
                <a:latin typeface="Arial" panose="020B0604020202020204" pitchFamily="34" charset="0"/>
                <a:ea typeface="黑体" panose="02010609060101010101" pitchFamily="49" charset="-122"/>
                <a:cs typeface="Arial" panose="020B0604020202020204" pitchFamily="34" charset="0"/>
              </a:defRPr>
            </a:lvl1pPr>
          </a:lstStyle>
          <a:p>
            <a:r>
              <a:rPr lang="zh-CN" altLang="en-US" dirty="0"/>
              <a:t>单击此处编辑母版标题样式</a:t>
            </a:r>
            <a:endParaRPr lang="zh-CN" altLang="en-US" dirty="0"/>
          </a:p>
        </p:txBody>
      </p:sp>
      <p:sp>
        <p:nvSpPr>
          <p:cNvPr id="16" name="文本占位符 2"/>
          <p:cNvSpPr>
            <a:spLocks noGrp="1"/>
          </p:cNvSpPr>
          <p:nvPr>
            <p:ph type="body" idx="1"/>
          </p:nvPr>
        </p:nvSpPr>
        <p:spPr>
          <a:xfrm>
            <a:off x="831850" y="3474953"/>
            <a:ext cx="10515600" cy="481012"/>
          </a:xfrm>
        </p:spPr>
        <p:txBody>
          <a:bodyPr>
            <a:normAutofit/>
          </a:bodyPr>
          <a:lstStyle>
            <a:lvl1pPr marL="0" indent="0" algn="l">
              <a:buNone/>
              <a:defRPr sz="2800" spc="600">
                <a:solidFill>
                  <a:srgbClr val="043E6F"/>
                </a:solidFill>
                <a:latin typeface="Arial" panose="020B0604020202020204" pitchFamily="34" charset="0"/>
                <a:ea typeface="黑体" panose="02010609060101010101" pitchFamily="49" charset="-122"/>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pic>
        <p:nvPicPr>
          <p:cNvPr id="8" name="图形 7"/>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25488" y="372333"/>
            <a:ext cx="430212" cy="418989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幻灯片">
    <p:spTree>
      <p:nvGrpSpPr>
        <p:cNvPr id="1" name=""/>
        <p:cNvGrpSpPr/>
        <p:nvPr/>
      </p:nvGrpSpPr>
      <p:grpSpPr>
        <a:xfrm>
          <a:off x="0" y="0"/>
          <a:ext cx="0" cy="0"/>
          <a:chOff x="0" y="0"/>
          <a:chExt cx="0" cy="0"/>
        </a:xfrm>
      </p:grpSpPr>
      <p:pic>
        <p:nvPicPr>
          <p:cNvPr id="48" name="图片 47"/>
          <p:cNvPicPr>
            <a:picLocks noChangeAspect="1"/>
          </p:cNvPicPr>
          <p:nvPr userDrawn="1"/>
        </p:nvPicPr>
        <p:blipFill>
          <a:blip r:embed="rId2" cstate="email"/>
          <a:srcRect/>
          <a:stretch>
            <a:fillRect/>
          </a:stretch>
        </p:blipFill>
        <p:spPr>
          <a:xfrm>
            <a:off x="0" y="1713"/>
            <a:ext cx="12191998" cy="6854572"/>
          </a:xfrm>
          <a:prstGeom prst="rect">
            <a:avLst/>
          </a:prstGeom>
        </p:spPr>
      </p:pic>
      <p:sp>
        <p:nvSpPr>
          <p:cNvPr id="65" name="文本占位符 10"/>
          <p:cNvSpPr>
            <a:spLocks noGrp="1"/>
          </p:cNvSpPr>
          <p:nvPr>
            <p:ph type="body" sz="quarter" idx="10" hasCustomPrompt="1"/>
          </p:nvPr>
        </p:nvSpPr>
        <p:spPr>
          <a:xfrm>
            <a:off x="6322484" y="3699625"/>
            <a:ext cx="820738" cy="679440"/>
          </a:xfrm>
        </p:spPr>
        <p:txBody>
          <a:bodyPr anchor="ctr"/>
          <a:lstStyle>
            <a:lvl1pPr algn="l">
              <a:buNone/>
              <a:defRPr sz="4000" b="0">
                <a:solidFill>
                  <a:srgbClr val="9F1F25"/>
                </a:solidFill>
                <a:latin typeface="Arial" panose="020B0604020202020204" pitchFamily="34" charset="0"/>
                <a:ea typeface="黑体" panose="02010609060101010101" pitchFamily="49" charset="-122"/>
                <a:cs typeface="Arial" panose="020B0604020202020204" pitchFamily="34" charset="0"/>
              </a:defRPr>
            </a:lvl1pPr>
          </a:lstStyle>
          <a:p>
            <a:pPr lvl="0"/>
            <a:r>
              <a:rPr lang="en-US" altLang="zh-CN" dirty="0"/>
              <a:t>01</a:t>
            </a:r>
            <a:endParaRPr lang="zh-CN" altLang="en-US" dirty="0"/>
          </a:p>
        </p:txBody>
      </p:sp>
      <p:sp>
        <p:nvSpPr>
          <p:cNvPr id="66" name="文本框 65"/>
          <p:cNvSpPr txBox="1"/>
          <p:nvPr userDrawn="1"/>
        </p:nvSpPr>
        <p:spPr>
          <a:xfrm>
            <a:off x="6322484" y="1717887"/>
            <a:ext cx="897682" cy="538609"/>
          </a:xfrm>
          <a:prstGeom prst="rect">
            <a:avLst/>
          </a:prstGeom>
          <a:noFill/>
        </p:spPr>
        <p:txBody>
          <a:bodyPr wrap="none" lIns="0" tIns="0" rIns="0" bIns="0" rtlCol="0">
            <a:spAutoFit/>
          </a:bodyPr>
          <a:lstStyle/>
          <a:p>
            <a:r>
              <a:rPr lang="zh-CN" altLang="en-US" sz="3500" b="1" kern="1900" dirty="0">
                <a:solidFill>
                  <a:srgbClr val="043E6F"/>
                </a:solidFill>
                <a:latin typeface="Arial" panose="020B0604020202020204" pitchFamily="34" charset="0"/>
                <a:ea typeface="黑体" panose="02010609060101010101" pitchFamily="49" charset="-122"/>
                <a:cs typeface="Arial" panose="020B0604020202020204" pitchFamily="34" charset="0"/>
              </a:rPr>
              <a:t>目录</a:t>
            </a:r>
            <a:endParaRPr lang="zh-CN" altLang="en-US" sz="3500" b="1" kern="1900" dirty="0">
              <a:solidFill>
                <a:srgbClr val="043E6F"/>
              </a:solidFill>
              <a:latin typeface="Arial" panose="020B0604020202020204" pitchFamily="34" charset="0"/>
              <a:ea typeface="黑体" panose="02010609060101010101" pitchFamily="49" charset="-122"/>
              <a:cs typeface="Arial" panose="020B0604020202020204" pitchFamily="34" charset="0"/>
            </a:endParaRPr>
          </a:p>
        </p:txBody>
      </p:sp>
      <p:sp>
        <p:nvSpPr>
          <p:cNvPr id="67" name="文本占位符 46"/>
          <p:cNvSpPr>
            <a:spLocks noGrp="1"/>
          </p:cNvSpPr>
          <p:nvPr>
            <p:ph type="body" sz="quarter" idx="11" hasCustomPrompt="1"/>
          </p:nvPr>
        </p:nvSpPr>
        <p:spPr>
          <a:xfrm>
            <a:off x="7194766" y="3699626"/>
            <a:ext cx="1895475" cy="355588"/>
          </a:xfrm>
        </p:spPr>
        <p:txBody>
          <a:bodyPr anchor="ctr">
            <a:normAutofit/>
          </a:bodyPr>
          <a:lstStyle>
            <a:lvl1pPr>
              <a:buNone/>
              <a:defRPr sz="1600" b="1">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预设版式</a:t>
            </a:r>
            <a:endParaRPr lang="zh-CN" altLang="en-US" dirty="0"/>
          </a:p>
        </p:txBody>
      </p:sp>
      <p:sp>
        <p:nvSpPr>
          <p:cNvPr id="68" name="文本占位符 46"/>
          <p:cNvSpPr>
            <a:spLocks noGrp="1"/>
          </p:cNvSpPr>
          <p:nvPr>
            <p:ph type="body" sz="quarter" idx="12" hasCustomPrompt="1"/>
          </p:nvPr>
        </p:nvSpPr>
        <p:spPr>
          <a:xfrm>
            <a:off x="7194766" y="4110745"/>
            <a:ext cx="1895475" cy="274682"/>
          </a:xfrm>
        </p:spPr>
        <p:txBody>
          <a:bodyPr anchor="ctr">
            <a:normAutofit/>
          </a:bodyPr>
          <a:lstStyle>
            <a:lvl1pPr>
              <a:buNone/>
              <a:defRPr sz="1000">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行业领先的新一代视觉</a:t>
            </a:r>
            <a:r>
              <a:rPr lang="en-US" altLang="zh-CN" dirty="0"/>
              <a:t>AI</a:t>
            </a:r>
            <a:endParaRPr lang="zh-CN" altLang="en-US" dirty="0"/>
          </a:p>
        </p:txBody>
      </p:sp>
      <p:sp>
        <p:nvSpPr>
          <p:cNvPr id="69" name="文本占位符 10"/>
          <p:cNvSpPr>
            <a:spLocks noGrp="1"/>
          </p:cNvSpPr>
          <p:nvPr>
            <p:ph type="body" sz="quarter" idx="13" hasCustomPrompt="1"/>
          </p:nvPr>
        </p:nvSpPr>
        <p:spPr>
          <a:xfrm>
            <a:off x="6322484" y="4559533"/>
            <a:ext cx="820738" cy="679440"/>
          </a:xfrm>
        </p:spPr>
        <p:txBody>
          <a:bodyPr anchor="ctr"/>
          <a:lstStyle>
            <a:lvl1pPr algn="l">
              <a:buNone/>
              <a:defRPr sz="4000" b="0">
                <a:solidFill>
                  <a:srgbClr val="9F1F25"/>
                </a:solidFill>
                <a:latin typeface="Arial" panose="020B0604020202020204" pitchFamily="34" charset="0"/>
                <a:ea typeface="黑体" panose="02010609060101010101" pitchFamily="49" charset="-122"/>
                <a:cs typeface="Arial" panose="020B0604020202020204" pitchFamily="34" charset="0"/>
              </a:defRPr>
            </a:lvl1pPr>
          </a:lstStyle>
          <a:p>
            <a:pPr lvl="0"/>
            <a:r>
              <a:rPr lang="en-US" altLang="zh-CN" dirty="0"/>
              <a:t>02</a:t>
            </a:r>
            <a:endParaRPr lang="zh-CN" altLang="en-US" dirty="0"/>
          </a:p>
        </p:txBody>
      </p:sp>
      <p:sp>
        <p:nvSpPr>
          <p:cNvPr id="70" name="文本占位符 46"/>
          <p:cNvSpPr>
            <a:spLocks noGrp="1"/>
          </p:cNvSpPr>
          <p:nvPr>
            <p:ph type="body" sz="quarter" idx="14" hasCustomPrompt="1"/>
          </p:nvPr>
        </p:nvSpPr>
        <p:spPr>
          <a:xfrm>
            <a:off x="7194766" y="4559534"/>
            <a:ext cx="1895475" cy="355588"/>
          </a:xfrm>
        </p:spPr>
        <p:txBody>
          <a:bodyPr anchor="ctr">
            <a:normAutofit/>
          </a:bodyPr>
          <a:lstStyle>
            <a:lvl1pPr>
              <a:buNone/>
              <a:defRPr sz="1600" b="1">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预设版式</a:t>
            </a:r>
            <a:endParaRPr lang="zh-CN" altLang="en-US" dirty="0"/>
          </a:p>
        </p:txBody>
      </p:sp>
      <p:sp>
        <p:nvSpPr>
          <p:cNvPr id="71" name="文本占位符 46"/>
          <p:cNvSpPr>
            <a:spLocks noGrp="1"/>
          </p:cNvSpPr>
          <p:nvPr>
            <p:ph type="body" sz="quarter" idx="15" hasCustomPrompt="1"/>
          </p:nvPr>
        </p:nvSpPr>
        <p:spPr>
          <a:xfrm>
            <a:off x="7194766" y="4970653"/>
            <a:ext cx="1895475" cy="274682"/>
          </a:xfrm>
        </p:spPr>
        <p:txBody>
          <a:bodyPr anchor="ctr">
            <a:normAutofit/>
          </a:bodyPr>
          <a:lstStyle>
            <a:lvl1pPr>
              <a:buNone/>
              <a:defRPr sz="1000">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行业领先的新一代视觉</a:t>
            </a:r>
            <a:r>
              <a:rPr lang="en-US" altLang="zh-CN" dirty="0"/>
              <a:t>AI</a:t>
            </a:r>
            <a:endParaRPr lang="zh-CN" altLang="en-US" dirty="0"/>
          </a:p>
        </p:txBody>
      </p:sp>
      <p:sp>
        <p:nvSpPr>
          <p:cNvPr id="72" name="文本占位符 10"/>
          <p:cNvSpPr>
            <a:spLocks noGrp="1"/>
          </p:cNvSpPr>
          <p:nvPr>
            <p:ph type="body" sz="quarter" idx="16" hasCustomPrompt="1"/>
          </p:nvPr>
        </p:nvSpPr>
        <p:spPr>
          <a:xfrm>
            <a:off x="6322484" y="5409677"/>
            <a:ext cx="820738" cy="679440"/>
          </a:xfrm>
        </p:spPr>
        <p:txBody>
          <a:bodyPr anchor="ctr"/>
          <a:lstStyle>
            <a:lvl1pPr algn="l">
              <a:buNone/>
              <a:defRPr sz="4000" b="0">
                <a:solidFill>
                  <a:srgbClr val="9F1F25"/>
                </a:solidFill>
                <a:latin typeface="Arial" panose="020B0604020202020204" pitchFamily="34" charset="0"/>
                <a:ea typeface="黑体" panose="02010609060101010101" pitchFamily="49" charset="-122"/>
                <a:cs typeface="Arial" panose="020B0604020202020204" pitchFamily="34" charset="0"/>
              </a:defRPr>
            </a:lvl1pPr>
          </a:lstStyle>
          <a:p>
            <a:pPr lvl="0"/>
            <a:r>
              <a:rPr lang="en-US" altLang="zh-CN" dirty="0"/>
              <a:t>03</a:t>
            </a:r>
            <a:endParaRPr lang="zh-CN" altLang="en-US" dirty="0"/>
          </a:p>
        </p:txBody>
      </p:sp>
      <p:sp>
        <p:nvSpPr>
          <p:cNvPr id="73" name="文本占位符 46"/>
          <p:cNvSpPr>
            <a:spLocks noGrp="1"/>
          </p:cNvSpPr>
          <p:nvPr>
            <p:ph type="body" sz="quarter" idx="17" hasCustomPrompt="1"/>
          </p:nvPr>
        </p:nvSpPr>
        <p:spPr>
          <a:xfrm>
            <a:off x="7194766" y="5409678"/>
            <a:ext cx="1895475" cy="355588"/>
          </a:xfrm>
        </p:spPr>
        <p:txBody>
          <a:bodyPr anchor="ctr">
            <a:normAutofit/>
          </a:bodyPr>
          <a:lstStyle>
            <a:lvl1pPr>
              <a:buNone/>
              <a:defRPr sz="1600" b="1">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预设版式</a:t>
            </a:r>
            <a:endParaRPr lang="zh-CN" altLang="en-US" dirty="0"/>
          </a:p>
        </p:txBody>
      </p:sp>
      <p:sp>
        <p:nvSpPr>
          <p:cNvPr id="74" name="文本占位符 46"/>
          <p:cNvSpPr>
            <a:spLocks noGrp="1"/>
          </p:cNvSpPr>
          <p:nvPr>
            <p:ph type="body" sz="quarter" idx="18" hasCustomPrompt="1"/>
          </p:nvPr>
        </p:nvSpPr>
        <p:spPr>
          <a:xfrm>
            <a:off x="7194766" y="5820797"/>
            <a:ext cx="1895475" cy="274682"/>
          </a:xfrm>
        </p:spPr>
        <p:txBody>
          <a:bodyPr anchor="ctr">
            <a:normAutofit/>
          </a:bodyPr>
          <a:lstStyle>
            <a:lvl1pPr>
              <a:buNone/>
              <a:defRPr sz="1000">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行业领先的新一代视觉</a:t>
            </a:r>
            <a:r>
              <a:rPr lang="en-US" altLang="zh-CN" dirty="0"/>
              <a:t>AI</a:t>
            </a:r>
            <a:endParaRPr lang="zh-CN" altLang="en-US" dirty="0"/>
          </a:p>
        </p:txBody>
      </p:sp>
      <p:sp>
        <p:nvSpPr>
          <p:cNvPr id="75" name="文本占位符 10"/>
          <p:cNvSpPr>
            <a:spLocks noGrp="1"/>
          </p:cNvSpPr>
          <p:nvPr>
            <p:ph type="body" sz="quarter" idx="19" hasCustomPrompt="1"/>
          </p:nvPr>
        </p:nvSpPr>
        <p:spPr>
          <a:xfrm>
            <a:off x="9237977" y="3699625"/>
            <a:ext cx="820738" cy="679440"/>
          </a:xfrm>
        </p:spPr>
        <p:txBody>
          <a:bodyPr anchor="ctr"/>
          <a:lstStyle>
            <a:lvl1pPr algn="l">
              <a:buNone/>
              <a:defRPr sz="4000" b="0">
                <a:solidFill>
                  <a:srgbClr val="9F1F25"/>
                </a:solidFill>
                <a:latin typeface="Arial" panose="020B0604020202020204" pitchFamily="34" charset="0"/>
                <a:ea typeface="黑体" panose="02010609060101010101" pitchFamily="49" charset="-122"/>
                <a:cs typeface="Arial" panose="020B0604020202020204" pitchFamily="34" charset="0"/>
              </a:defRPr>
            </a:lvl1pPr>
          </a:lstStyle>
          <a:p>
            <a:pPr lvl="0"/>
            <a:r>
              <a:rPr lang="en-US" altLang="zh-CN" dirty="0"/>
              <a:t>04</a:t>
            </a:r>
            <a:endParaRPr lang="zh-CN" altLang="en-US" dirty="0"/>
          </a:p>
        </p:txBody>
      </p:sp>
      <p:sp>
        <p:nvSpPr>
          <p:cNvPr id="76" name="文本占位符 46"/>
          <p:cNvSpPr>
            <a:spLocks noGrp="1"/>
          </p:cNvSpPr>
          <p:nvPr>
            <p:ph type="body" sz="quarter" idx="20" hasCustomPrompt="1"/>
          </p:nvPr>
        </p:nvSpPr>
        <p:spPr>
          <a:xfrm>
            <a:off x="10110259" y="3699626"/>
            <a:ext cx="1895475" cy="355588"/>
          </a:xfrm>
        </p:spPr>
        <p:txBody>
          <a:bodyPr anchor="ctr">
            <a:normAutofit/>
          </a:bodyPr>
          <a:lstStyle>
            <a:lvl1pPr>
              <a:buNone/>
              <a:defRPr sz="1600" b="1">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预设版式</a:t>
            </a:r>
            <a:endParaRPr lang="zh-CN" altLang="en-US" dirty="0"/>
          </a:p>
        </p:txBody>
      </p:sp>
      <p:sp>
        <p:nvSpPr>
          <p:cNvPr id="77" name="文本占位符 46"/>
          <p:cNvSpPr>
            <a:spLocks noGrp="1"/>
          </p:cNvSpPr>
          <p:nvPr>
            <p:ph type="body" sz="quarter" idx="21" hasCustomPrompt="1"/>
          </p:nvPr>
        </p:nvSpPr>
        <p:spPr>
          <a:xfrm>
            <a:off x="10110259" y="4110745"/>
            <a:ext cx="1895475" cy="274682"/>
          </a:xfrm>
        </p:spPr>
        <p:txBody>
          <a:bodyPr anchor="ctr">
            <a:normAutofit/>
          </a:bodyPr>
          <a:lstStyle>
            <a:lvl1pPr>
              <a:buNone/>
              <a:defRPr sz="1000">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行业领先的新一代视觉</a:t>
            </a:r>
            <a:r>
              <a:rPr lang="en-US" altLang="zh-CN" dirty="0"/>
              <a:t>AI</a:t>
            </a:r>
            <a:endParaRPr lang="zh-CN" altLang="en-US" dirty="0"/>
          </a:p>
        </p:txBody>
      </p:sp>
      <p:sp>
        <p:nvSpPr>
          <p:cNvPr id="78" name="文本占位符 10"/>
          <p:cNvSpPr>
            <a:spLocks noGrp="1"/>
          </p:cNvSpPr>
          <p:nvPr>
            <p:ph type="body" sz="quarter" idx="22" hasCustomPrompt="1"/>
          </p:nvPr>
        </p:nvSpPr>
        <p:spPr>
          <a:xfrm>
            <a:off x="9237977" y="4559533"/>
            <a:ext cx="820738" cy="679440"/>
          </a:xfrm>
        </p:spPr>
        <p:txBody>
          <a:bodyPr anchor="ctr"/>
          <a:lstStyle>
            <a:lvl1pPr algn="l">
              <a:buNone/>
              <a:defRPr sz="4000" b="0">
                <a:solidFill>
                  <a:srgbClr val="9F1F25"/>
                </a:solidFill>
                <a:latin typeface="Arial" panose="020B0604020202020204" pitchFamily="34" charset="0"/>
                <a:ea typeface="黑体" panose="02010609060101010101" pitchFamily="49" charset="-122"/>
                <a:cs typeface="Arial" panose="020B0604020202020204" pitchFamily="34" charset="0"/>
              </a:defRPr>
            </a:lvl1pPr>
          </a:lstStyle>
          <a:p>
            <a:pPr lvl="0"/>
            <a:r>
              <a:rPr lang="en-US" altLang="zh-CN" dirty="0"/>
              <a:t>05</a:t>
            </a:r>
            <a:endParaRPr lang="zh-CN" altLang="en-US" dirty="0"/>
          </a:p>
        </p:txBody>
      </p:sp>
      <p:sp>
        <p:nvSpPr>
          <p:cNvPr id="79" name="文本占位符 46"/>
          <p:cNvSpPr>
            <a:spLocks noGrp="1"/>
          </p:cNvSpPr>
          <p:nvPr>
            <p:ph type="body" sz="quarter" idx="23" hasCustomPrompt="1"/>
          </p:nvPr>
        </p:nvSpPr>
        <p:spPr>
          <a:xfrm>
            <a:off x="10110259" y="4559534"/>
            <a:ext cx="1895475" cy="355588"/>
          </a:xfrm>
        </p:spPr>
        <p:txBody>
          <a:bodyPr anchor="ctr">
            <a:normAutofit/>
          </a:bodyPr>
          <a:lstStyle>
            <a:lvl1pPr>
              <a:buNone/>
              <a:defRPr sz="1600" b="1">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预设版式</a:t>
            </a:r>
            <a:endParaRPr lang="zh-CN" altLang="en-US" dirty="0"/>
          </a:p>
        </p:txBody>
      </p:sp>
      <p:sp>
        <p:nvSpPr>
          <p:cNvPr id="80" name="文本占位符 46"/>
          <p:cNvSpPr>
            <a:spLocks noGrp="1"/>
          </p:cNvSpPr>
          <p:nvPr>
            <p:ph type="body" sz="quarter" idx="24" hasCustomPrompt="1"/>
          </p:nvPr>
        </p:nvSpPr>
        <p:spPr>
          <a:xfrm>
            <a:off x="10110259" y="4970653"/>
            <a:ext cx="1895475" cy="274682"/>
          </a:xfrm>
        </p:spPr>
        <p:txBody>
          <a:bodyPr anchor="ctr">
            <a:normAutofit/>
          </a:bodyPr>
          <a:lstStyle>
            <a:lvl1pPr>
              <a:buNone/>
              <a:defRPr sz="1000">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行业领先的新一代视觉</a:t>
            </a:r>
            <a:r>
              <a:rPr lang="en-US" altLang="zh-CN" dirty="0"/>
              <a:t>AI</a:t>
            </a:r>
            <a:endParaRPr lang="zh-CN" altLang="en-US" dirty="0"/>
          </a:p>
        </p:txBody>
      </p:sp>
      <p:sp>
        <p:nvSpPr>
          <p:cNvPr id="81" name="文本占位符 10"/>
          <p:cNvSpPr>
            <a:spLocks noGrp="1"/>
          </p:cNvSpPr>
          <p:nvPr>
            <p:ph type="body" sz="quarter" idx="25" hasCustomPrompt="1"/>
          </p:nvPr>
        </p:nvSpPr>
        <p:spPr>
          <a:xfrm>
            <a:off x="9237977" y="5409677"/>
            <a:ext cx="820738" cy="679440"/>
          </a:xfrm>
        </p:spPr>
        <p:txBody>
          <a:bodyPr anchor="ctr"/>
          <a:lstStyle>
            <a:lvl1pPr algn="l">
              <a:buNone/>
              <a:defRPr sz="4000" b="0">
                <a:solidFill>
                  <a:srgbClr val="9F1F25"/>
                </a:solidFill>
                <a:latin typeface="Arial" panose="020B0604020202020204" pitchFamily="34" charset="0"/>
                <a:ea typeface="黑体" panose="02010609060101010101" pitchFamily="49" charset="-122"/>
                <a:cs typeface="Arial" panose="020B0604020202020204" pitchFamily="34" charset="0"/>
              </a:defRPr>
            </a:lvl1pPr>
          </a:lstStyle>
          <a:p>
            <a:pPr lvl="0"/>
            <a:r>
              <a:rPr lang="en-US" altLang="zh-CN" dirty="0"/>
              <a:t>06</a:t>
            </a:r>
            <a:endParaRPr lang="zh-CN" altLang="en-US" dirty="0"/>
          </a:p>
        </p:txBody>
      </p:sp>
      <p:sp>
        <p:nvSpPr>
          <p:cNvPr id="82" name="文本占位符 46"/>
          <p:cNvSpPr>
            <a:spLocks noGrp="1"/>
          </p:cNvSpPr>
          <p:nvPr>
            <p:ph type="body" sz="quarter" idx="26" hasCustomPrompt="1"/>
          </p:nvPr>
        </p:nvSpPr>
        <p:spPr>
          <a:xfrm>
            <a:off x="10110259" y="5409678"/>
            <a:ext cx="1895475" cy="355588"/>
          </a:xfrm>
        </p:spPr>
        <p:txBody>
          <a:bodyPr anchor="ctr">
            <a:normAutofit/>
          </a:bodyPr>
          <a:lstStyle>
            <a:lvl1pPr>
              <a:buNone/>
              <a:defRPr sz="1600" b="1">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预设版式</a:t>
            </a:r>
            <a:endParaRPr lang="zh-CN" altLang="en-US" dirty="0"/>
          </a:p>
        </p:txBody>
      </p:sp>
      <p:sp>
        <p:nvSpPr>
          <p:cNvPr id="83" name="文本占位符 46"/>
          <p:cNvSpPr>
            <a:spLocks noGrp="1"/>
          </p:cNvSpPr>
          <p:nvPr>
            <p:ph type="body" sz="quarter" idx="27" hasCustomPrompt="1"/>
          </p:nvPr>
        </p:nvSpPr>
        <p:spPr>
          <a:xfrm>
            <a:off x="10110259" y="5820797"/>
            <a:ext cx="1895475" cy="274682"/>
          </a:xfrm>
        </p:spPr>
        <p:txBody>
          <a:bodyPr anchor="ctr">
            <a:normAutofit/>
          </a:bodyPr>
          <a:lstStyle>
            <a:lvl1pPr>
              <a:buNone/>
              <a:defRPr sz="1000">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行业领先的新一代视觉</a:t>
            </a:r>
            <a:r>
              <a:rPr lang="en-US" altLang="zh-CN" dirty="0"/>
              <a:t>AI</a:t>
            </a:r>
            <a:endParaRPr lang="zh-CN" altLang="en-US" dirty="0"/>
          </a:p>
        </p:txBody>
      </p:sp>
      <p:sp>
        <p:nvSpPr>
          <p:cNvPr id="84" name="矩形 83"/>
          <p:cNvSpPr/>
          <p:nvPr userDrawn="1"/>
        </p:nvSpPr>
        <p:spPr>
          <a:xfrm>
            <a:off x="6322484" y="2876550"/>
            <a:ext cx="298450" cy="55906"/>
          </a:xfrm>
          <a:prstGeom prst="rect">
            <a:avLst/>
          </a:prstGeom>
          <a:solidFill>
            <a:srgbClr val="8990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Arial" panose="020B0604020202020204" pitchFamily="34" charset="0"/>
              <a:ea typeface="黑体" panose="02010609060101010101" pitchFamily="49" charset="-122"/>
              <a:cs typeface="Arial" panose="020B0604020202020204" pitchFamily="34" charset="0"/>
            </a:endParaRPr>
          </a:p>
        </p:txBody>
      </p:sp>
      <p:pic>
        <p:nvPicPr>
          <p:cNvPr id="85" name="图形 84"/>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82600" y="6185662"/>
            <a:ext cx="1807105" cy="19022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空白页（右logo）">
    <p:spTree>
      <p:nvGrpSpPr>
        <p:cNvPr id="1" name=""/>
        <p:cNvGrpSpPr/>
        <p:nvPr/>
      </p:nvGrpSpPr>
      <p:grpSpPr>
        <a:xfrm>
          <a:off x="0" y="0"/>
          <a:ext cx="0" cy="0"/>
          <a:chOff x="0" y="0"/>
          <a:chExt cx="0" cy="0"/>
        </a:xfrm>
      </p:grpSpPr>
      <p:pic>
        <p:nvPicPr>
          <p:cNvPr id="6" name="图形 5"/>
          <p:cNvPicPr>
            <a:picLocks noChangeAspect="1"/>
          </p:cNvPicPr>
          <p:nvPr userDrawn="1"/>
        </p:nvPicPr>
        <p:blipFill>
          <a:blip r:embed="rId2" cstate="email">
            <a:extLst>
              <a:ext uri="{96DAC541-7B7A-43D3-8B79-37D633B846F1}">
                <asvg:svgBlip xmlns:asvg="http://schemas.microsoft.com/office/drawing/2016/SVG/main" r:embed="rId3"/>
              </a:ext>
            </a:extLst>
          </a:blip>
          <a:stretch>
            <a:fillRect/>
          </a:stretch>
        </p:blipFill>
        <p:spPr>
          <a:xfrm>
            <a:off x="9846019" y="337190"/>
            <a:ext cx="1850681" cy="190739"/>
          </a:xfrm>
          <a:prstGeom prst="rect">
            <a:avLst/>
          </a:prstGeom>
        </p:spPr>
      </p:pic>
      <p:sp>
        <p:nvSpPr>
          <p:cNvPr id="3" name="灯片编号占位符 7"/>
          <p:cNvSpPr txBox="1"/>
          <p:nvPr userDrawn="1"/>
        </p:nvSpPr>
        <p:spPr>
          <a:xfrm>
            <a:off x="8786812" y="6403651"/>
            <a:ext cx="2909888" cy="206381"/>
          </a:xfrm>
          <a:prstGeom prst="rect">
            <a:avLst/>
          </a:prstGeom>
        </p:spPr>
        <p:txBody>
          <a:bodyPr vert="horz" lIns="91440" tIns="45720" rIns="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z="800" smtClean="0">
                <a:solidFill>
                  <a:schemeClr val="bg1">
                    <a:lumMod val="50000"/>
                  </a:schemeClr>
                </a:solidFill>
                <a:ea typeface="黑体" panose="02010609060101010101" pitchFamily="49" charset="-122"/>
              </a:rPr>
            </a:fld>
            <a:endParaRPr lang="zh-CN" altLang="en-US" sz="800" dirty="0">
              <a:solidFill>
                <a:schemeClr val="bg1">
                  <a:lumMod val="50000"/>
                </a:schemeClr>
              </a:solidFill>
              <a:ea typeface="黑体" panose="02010609060101010101" pitchFamily="49" charset="-122"/>
            </a:endParaRPr>
          </a:p>
        </p:txBody>
      </p:sp>
      <p:sp>
        <p:nvSpPr>
          <p:cNvPr id="5" name="文本框 4"/>
          <p:cNvSpPr txBox="1"/>
          <p:nvPr userDrawn="1"/>
        </p:nvSpPr>
        <p:spPr>
          <a:xfrm>
            <a:off x="390524" y="6510004"/>
            <a:ext cx="3009900" cy="215444"/>
          </a:xfrm>
          <a:prstGeom prst="rect">
            <a:avLst/>
          </a:prstGeom>
          <a:noFill/>
        </p:spPr>
        <p:txBody>
          <a:bodyPr wrap="square" rtlCol="0">
            <a:spAutoFit/>
          </a:bodyPr>
          <a:lstStyle/>
          <a:p>
            <a:r>
              <a:rPr lang="en-US" altLang="zh-CN" sz="800" i="1" spc="0" dirty="0">
                <a:solidFill>
                  <a:srgbClr val="043E6F"/>
                </a:solidFill>
                <a:latin typeface="Arial" panose="020B0604020202020204" pitchFamily="34" charset="0"/>
                <a:ea typeface="黑体" panose="02010609060101010101" pitchFamily="49" charset="-122"/>
                <a:cs typeface="Arial" panose="020B0604020202020204" pitchFamily="34" charset="0"/>
              </a:rPr>
              <a:t>www.smartmore.com</a:t>
            </a:r>
            <a:endParaRPr lang="zh-CN" altLang="en-US" sz="800" i="1" spc="0" dirty="0">
              <a:solidFill>
                <a:srgbClr val="043E6F"/>
              </a:solidFill>
              <a:latin typeface="Arial" panose="020B0604020202020204" pitchFamily="34" charset="0"/>
              <a:ea typeface="黑体" panose="02010609060101010101" pitchFamily="49" charset="-122"/>
              <a:cs typeface="Arial" panose="020B0604020202020204" pitchFamily="34" charset="0"/>
            </a:endParaRPr>
          </a:p>
        </p:txBody>
      </p:sp>
      <p:sp>
        <p:nvSpPr>
          <p:cNvPr id="7" name="标题 1"/>
          <p:cNvSpPr>
            <a:spLocks noGrp="1"/>
          </p:cNvSpPr>
          <p:nvPr>
            <p:ph type="title"/>
          </p:nvPr>
        </p:nvSpPr>
        <p:spPr>
          <a:xfrm>
            <a:off x="323849" y="344730"/>
            <a:ext cx="11572874" cy="443198"/>
          </a:xfrm>
        </p:spPr>
        <p:txBody>
          <a:bodyPr wrap="square" lIns="0" tIns="0" rIns="0" bIns="0">
            <a:spAutoFit/>
          </a:bodyPr>
          <a:lstStyle>
            <a:lvl1pPr>
              <a:defRPr sz="3200"/>
            </a:lvl1pPr>
          </a:lstStyle>
          <a:p>
            <a:r>
              <a:rPr lang="zh-CN" altLang="en-US" dirty="0"/>
              <a:t>单击此处编辑母版标题样式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5F68E-79D5-4913-8F3B-5713DA9BBA72}" type="slidenum">
              <a:rPr lang="zh-CN" altLang="en-US" smtClean="0"/>
            </a:fld>
            <a:endParaRPr lang="zh-CN" altLang="en-US"/>
          </a:p>
        </p:txBody>
      </p:sp>
      <p:sp>
        <p:nvSpPr>
          <p:cNvPr id="11" name="标题 1"/>
          <p:cNvSpPr>
            <a:spLocks noGrp="1"/>
          </p:cNvSpPr>
          <p:nvPr>
            <p:ph type="title"/>
          </p:nvPr>
        </p:nvSpPr>
        <p:spPr>
          <a:xfrm>
            <a:off x="323849" y="1080311"/>
            <a:ext cx="11572875" cy="443198"/>
          </a:xfrm>
        </p:spPr>
        <p:txBody>
          <a:bodyPr lIns="0" tIns="0" rIns="0" bIns="0"/>
          <a:lstStyle>
            <a:lvl1pPr>
              <a:defRPr>
                <a:latin typeface="Arial" panose="020B0604020202020204" pitchFamily="34" charset="0"/>
                <a:ea typeface="黑体" panose="02010609060101010101" pitchFamily="49" charset="-122"/>
                <a:cs typeface="Arial" panose="020B0604020202020204" pitchFamily="34" charset="0"/>
              </a:defRPr>
            </a:lvl1pPr>
          </a:lstStyle>
          <a:p>
            <a:r>
              <a:rPr lang="zh-CN" altLang="en-US" dirty="0"/>
              <a:t>单击此处编辑母版标题样式</a:t>
            </a:r>
            <a:endParaRPr lang="zh-CN" altLang="en-US" dirty="0"/>
          </a:p>
        </p:txBody>
      </p:sp>
      <p:sp>
        <p:nvSpPr>
          <p:cNvPr id="12" name="内容占位符 2"/>
          <p:cNvSpPr>
            <a:spLocks noGrp="1"/>
          </p:cNvSpPr>
          <p:nvPr>
            <p:ph idx="1"/>
          </p:nvPr>
        </p:nvSpPr>
        <p:spPr>
          <a:xfrm>
            <a:off x="323849" y="1825343"/>
            <a:ext cx="11572875" cy="4616097"/>
          </a:xfrm>
        </p:spPr>
        <p:txBody>
          <a:bodyPr lIns="0" tIns="0" rIns="0" bIns="0"/>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email"/>
          <a:srcRect/>
          <a:stretch>
            <a:fillRect/>
          </a:stretch>
        </p:blipFill>
        <p:spPr>
          <a:xfrm>
            <a:off x="0" y="1"/>
            <a:ext cx="12192000" cy="6858000"/>
          </a:xfrm>
          <a:prstGeom prst="rect">
            <a:avLst/>
          </a:prstGeom>
        </p:spPr>
      </p:pic>
      <p:pic>
        <p:nvPicPr>
          <p:cNvPr id="9" name="图片 8"/>
          <p:cNvPicPr>
            <a:picLocks noChangeAspect="1"/>
          </p:cNvPicPr>
          <p:nvPr userDrawn="1"/>
        </p:nvPicPr>
        <p:blipFill>
          <a:blip r:embed="rId3" cstate="email"/>
          <a:stretch>
            <a:fillRect/>
          </a:stretch>
        </p:blipFill>
        <p:spPr>
          <a:xfrm>
            <a:off x="482600" y="339724"/>
            <a:ext cx="1799191" cy="18612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6" name="图片 5" descr="电脑萤幕亮着灯&#10;&#10;中度可信度描述已自动生成"/>
          <p:cNvPicPr>
            <a:picLocks noChangeAspect="1"/>
          </p:cNvPicPr>
          <p:nvPr userDrawn="1"/>
        </p:nvPicPr>
        <p:blipFill>
          <a:blip r:embed="rId2" cstate="email"/>
          <a:stretch>
            <a:fillRect/>
          </a:stretch>
        </p:blipFill>
        <p:spPr>
          <a:xfrm>
            <a:off x="0" y="1654"/>
            <a:ext cx="12192000" cy="6854692"/>
          </a:xfrm>
          <a:prstGeom prst="rect">
            <a:avLst/>
          </a:prstGeom>
        </p:spPr>
      </p:pic>
      <p:pic>
        <p:nvPicPr>
          <p:cNvPr id="4" name="图片 3"/>
          <p:cNvPicPr>
            <a:picLocks noChangeAspect="1"/>
          </p:cNvPicPr>
          <p:nvPr userDrawn="1"/>
        </p:nvPicPr>
        <p:blipFill>
          <a:blip r:embed="rId3" cstate="email"/>
          <a:srcRect/>
          <a:stretch>
            <a:fillRect/>
          </a:stretch>
        </p:blipFill>
        <p:spPr>
          <a:xfrm>
            <a:off x="1" y="1713"/>
            <a:ext cx="12191998" cy="6854572"/>
          </a:xfrm>
          <a:prstGeom prst="rect">
            <a:avLst/>
          </a:prstGeom>
        </p:spPr>
      </p:pic>
      <p:sp>
        <p:nvSpPr>
          <p:cNvPr id="2" name="矩形 1"/>
          <p:cNvSpPr/>
          <p:nvPr userDrawn="1"/>
        </p:nvSpPr>
        <p:spPr>
          <a:xfrm>
            <a:off x="9639301" y="0"/>
            <a:ext cx="2552699" cy="81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黑体" panose="02010609060101010101" pitchFamily="49" charset="-122"/>
            </a:endParaRPr>
          </a:p>
        </p:txBody>
      </p:sp>
      <p:pic>
        <p:nvPicPr>
          <p:cNvPr id="7" name="图形 6"/>
          <p:cNvPicPr>
            <a:picLocks noChangeAspect="1"/>
          </p:cNvPicPr>
          <p:nvPr userDrawn="1"/>
        </p:nvPicPr>
        <p:blipFill>
          <a:blip r:embed="rId4" cstate="email">
            <a:extLst>
              <a:ext uri="{96DAC541-7B7A-43D3-8B79-37D633B846F1}">
                <asvg:svgBlip xmlns:asvg="http://schemas.microsoft.com/office/drawing/2016/SVG/main" r:embed="rId5"/>
              </a:ext>
            </a:extLst>
          </a:blip>
          <a:stretch>
            <a:fillRect/>
          </a:stretch>
        </p:blipFill>
        <p:spPr>
          <a:xfrm>
            <a:off x="9846019" y="337190"/>
            <a:ext cx="1850681" cy="19073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结束页">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email"/>
          <a:srcRect/>
          <a:stretch>
            <a:fillRect/>
          </a:stretch>
        </p:blipFill>
        <p:spPr>
          <a:xfrm>
            <a:off x="1" y="1713"/>
            <a:ext cx="12191998" cy="6854572"/>
          </a:xfrm>
          <a:prstGeom prst="rect">
            <a:avLst/>
          </a:prstGeom>
        </p:spPr>
      </p:pic>
      <p:sp>
        <p:nvSpPr>
          <p:cNvPr id="3" name="文本占位符 2"/>
          <p:cNvSpPr>
            <a:spLocks noGrp="1"/>
          </p:cNvSpPr>
          <p:nvPr>
            <p:ph type="body" sz="quarter" idx="10" hasCustomPrompt="1"/>
          </p:nvPr>
        </p:nvSpPr>
        <p:spPr>
          <a:xfrm>
            <a:off x="0" y="2393950"/>
            <a:ext cx="12192000" cy="838200"/>
          </a:xfrm>
        </p:spPr>
        <p:txBody>
          <a:bodyPr>
            <a:normAutofit/>
          </a:bodyPr>
          <a:lstStyle>
            <a:lvl1pPr algn="ctr">
              <a:buNone/>
              <a:defRPr sz="7200">
                <a:solidFill>
                  <a:srgbClr val="043E6F"/>
                </a:solidFill>
              </a:defRPr>
            </a:lvl1pPr>
          </a:lstStyle>
          <a:p>
            <a:pPr lvl="0"/>
            <a:r>
              <a:rPr lang="zh-CN" altLang="en-US" dirty="0"/>
              <a:t>单击此处</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过渡页">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email"/>
          <a:srcRect/>
          <a:stretch>
            <a:fillRect/>
          </a:stretch>
        </p:blipFill>
        <p:spPr>
          <a:xfrm>
            <a:off x="4230" y="4092"/>
            <a:ext cx="12183539" cy="6849815"/>
          </a:xfrm>
          <a:prstGeom prst="rect">
            <a:avLst/>
          </a:prstGeom>
        </p:spPr>
      </p:pic>
      <p:pic>
        <p:nvPicPr>
          <p:cNvPr id="6" name="图片 5"/>
          <p:cNvPicPr>
            <a:picLocks noChangeAspect="1"/>
          </p:cNvPicPr>
          <p:nvPr userDrawn="1"/>
        </p:nvPicPr>
        <p:blipFill>
          <a:blip r:embed="rId3" cstate="email"/>
          <a:stretch>
            <a:fillRect/>
          </a:stretch>
        </p:blipFill>
        <p:spPr>
          <a:xfrm>
            <a:off x="347662" y="140521"/>
            <a:ext cx="1852614" cy="46362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6_照片 - 垂直">
    <p:bg>
      <p:bgPr>
        <a:noFill/>
        <a:effectLst/>
      </p:bgPr>
    </p:bg>
    <p:spTree>
      <p:nvGrpSpPr>
        <p:cNvPr id="1" name=""/>
        <p:cNvGrpSpPr/>
        <p:nvPr/>
      </p:nvGrpSpPr>
      <p:grpSpPr>
        <a:xfrm>
          <a:off x="0" y="0"/>
          <a:ext cx="0" cy="0"/>
          <a:chOff x="0" y="0"/>
          <a:chExt cx="0" cy="0"/>
        </a:xfrm>
      </p:grpSpPr>
      <p:pic>
        <p:nvPicPr>
          <p:cNvPr id="2" name="图片 1" descr="D:\工作文件-2020.03.02\ppt美化-20200305\ppt封面2-05.pngppt封面2-05"/>
          <p:cNvPicPr>
            <a:picLocks noChangeAspect="1"/>
          </p:cNvPicPr>
          <p:nvPr userDrawn="1"/>
        </p:nvPicPr>
        <p:blipFill>
          <a:blip r:embed="rId2" cstate="email"/>
          <a:srcRect/>
          <a:stretch>
            <a:fillRect/>
          </a:stretch>
        </p:blipFill>
        <p:spPr>
          <a:xfrm>
            <a:off x="-1322" y="159"/>
            <a:ext cx="12196233" cy="6859200"/>
          </a:xfrm>
          <a:prstGeom prst="rect">
            <a:avLst/>
          </a:prstGeom>
        </p:spPr>
      </p:pic>
      <p:pic>
        <p:nvPicPr>
          <p:cNvPr id="3" name="图片 2" descr="7d7e46812f16b0a79955120196f1d00"/>
          <p:cNvPicPr>
            <a:picLocks noChangeAspect="1"/>
          </p:cNvPicPr>
          <p:nvPr userDrawn="1"/>
        </p:nvPicPr>
        <p:blipFill>
          <a:blip r:embed="rId3" cstate="email"/>
          <a:stretch>
            <a:fillRect/>
          </a:stretch>
        </p:blipFill>
        <p:spPr>
          <a:xfrm>
            <a:off x="9942653" y="263931"/>
            <a:ext cx="1876814" cy="226342"/>
          </a:xfrm>
          <a:prstGeom prst="rect">
            <a:avLst/>
          </a:prstGeom>
        </p:spPr>
      </p:pic>
      <p:sp>
        <p:nvSpPr>
          <p:cNvPr id="7" name="标题文本"/>
          <p:cNvSpPr txBox="1">
            <a:spLocks noGrp="1"/>
          </p:cNvSpPr>
          <p:nvPr>
            <p:ph type="title" hasCustomPrompt="1"/>
          </p:nvPr>
        </p:nvSpPr>
        <p:spPr>
          <a:xfrm>
            <a:off x="479505" y="174032"/>
            <a:ext cx="9058943" cy="410633"/>
          </a:xfrm>
          <a:prstGeom prst="rect">
            <a:avLst/>
          </a:prstGeom>
        </p:spPr>
        <p:txBody>
          <a:bodyPr/>
          <a:lstStyle>
            <a:lvl1pPr algn="l">
              <a:defRPr sz="2800" b="0">
                <a:solidFill>
                  <a:srgbClr val="5E5E5E"/>
                </a:solidFill>
                <a:latin typeface="等线" panose="02010600030101010101" pitchFamily="2" charset="-122"/>
                <a:ea typeface="等线" panose="02010600030101010101" pitchFamily="2" charset="-122"/>
                <a:cs typeface="等线" panose="02010600030101010101" pitchFamily="2" charset="-122"/>
                <a:sym typeface="Helvetica Neue Medium"/>
              </a:defRPr>
            </a:lvl1pPr>
          </a:lstStyle>
          <a:p>
            <a:r>
              <a:rPr dirty="0" err="1"/>
              <a:t>标题文本</a:t>
            </a:r>
            <a:endParaRPr dirty="0"/>
          </a:p>
        </p:txBody>
      </p:sp>
      <p:sp>
        <p:nvSpPr>
          <p:cNvPr id="15" name="文本框 14"/>
          <p:cNvSpPr txBox="1"/>
          <p:nvPr userDrawn="1"/>
        </p:nvSpPr>
        <p:spPr>
          <a:xfrm>
            <a:off x="364146" y="6472485"/>
            <a:ext cx="2259165" cy="25990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67733" tIns="67733" rIns="67733" bIns="67733" numCol="1" spcCol="38100" rtlCol="0" anchor="ctr">
            <a:spAutoFit/>
          </a:bodyPr>
          <a:lstStyle/>
          <a:p>
            <a:pPr marL="0" marR="0" indent="0" algn="r" defTabSz="1100455" rtl="0" fontAlgn="auto" latinLnBrk="0" hangingPunct="0">
              <a:lnSpc>
                <a:spcPct val="100000"/>
              </a:lnSpc>
              <a:spcBef>
                <a:spcPts val="0"/>
              </a:spcBef>
              <a:spcAft>
                <a:spcPts val="0"/>
              </a:spcAft>
              <a:buClrTx/>
              <a:buSzTx/>
              <a:buFontTx/>
              <a:buNone/>
            </a:pPr>
            <a:r>
              <a:rPr kumimoji="0" lang="en-US" altLang="zh-CN" sz="800" b="0" i="0" u="none" strike="noStrike" cap="none" spc="0" normalizeH="0" baseline="0" dirty="0">
                <a:ln>
                  <a:noFill/>
                </a:ln>
                <a:solidFill>
                  <a:schemeClr val="tx1">
                    <a:lumMod val="65000"/>
                    <a:lumOff val="35000"/>
                  </a:schemeClr>
                </a:solidFill>
                <a:effectLst/>
                <a:uFillTx/>
                <a:latin typeface="等线" panose="02010600030101010101" pitchFamily="2" charset="-122"/>
                <a:ea typeface="等线" panose="02010600030101010101" pitchFamily="2" charset="-122"/>
                <a:sym typeface="Helvetica Neue Medium"/>
              </a:rPr>
              <a:t>© 2020 </a:t>
            </a:r>
            <a:r>
              <a:rPr lang="en-US" altLang="zh-CN" sz="800" dirty="0">
                <a:solidFill>
                  <a:schemeClr val="tx1">
                    <a:lumMod val="65000"/>
                    <a:lumOff val="35000"/>
                  </a:schemeClr>
                </a:solidFill>
                <a:latin typeface="等线" panose="02010600030101010101" pitchFamily="2" charset="-122"/>
                <a:ea typeface="等线" panose="02010600030101010101" pitchFamily="2" charset="-122"/>
              </a:rPr>
              <a:t>SmartMore Co., Ltd. All rights reserved.</a:t>
            </a:r>
            <a:endParaRPr kumimoji="0" lang="zh-CN" altLang="en-US" sz="800" b="0" i="0" u="none" strike="noStrike" cap="none" spc="0" normalizeH="0" baseline="0" dirty="0">
              <a:ln>
                <a:noFill/>
              </a:ln>
              <a:solidFill>
                <a:schemeClr val="tx1">
                  <a:lumMod val="65000"/>
                  <a:lumOff val="35000"/>
                </a:schemeClr>
              </a:solidFill>
              <a:effectLst/>
              <a:uFillTx/>
              <a:latin typeface="等线" panose="02010600030101010101" pitchFamily="2" charset="-122"/>
              <a:ea typeface="等线" panose="02010600030101010101" pitchFamily="2" charset="-122"/>
              <a:cs typeface="Helvetica Neue Medium"/>
              <a:sym typeface="Helvetica Neue Medium"/>
            </a:endParaRPr>
          </a:p>
        </p:txBody>
      </p:sp>
      <p:sp>
        <p:nvSpPr>
          <p:cNvPr id="10" name="矩形 9"/>
          <p:cNvSpPr/>
          <p:nvPr userDrawn="1"/>
        </p:nvSpPr>
        <p:spPr>
          <a:xfrm>
            <a:off x="292308" y="271427"/>
            <a:ext cx="80225" cy="230832"/>
          </a:xfrm>
          <a:prstGeom prst="rect">
            <a:avLst/>
          </a:prstGeom>
          <a:solidFill>
            <a:srgbClr val="006EB3"/>
          </a:solidFill>
          <a:ln w="25400" cap="flat">
            <a:noFill/>
            <a:prstDash val="solid"/>
            <a:round/>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ctr" forceAA="0">
            <a:spAutoFit/>
          </a:bodyPr>
          <a:lstStyle/>
          <a:p>
            <a:pPr marL="0" marR="0" indent="0" algn="ctr" defTabSz="1100455" rtl="0" fontAlgn="auto" latinLnBrk="0" hangingPunct="0">
              <a:lnSpc>
                <a:spcPct val="100000"/>
              </a:lnSpc>
              <a:spcBef>
                <a:spcPts val="0"/>
              </a:spcBef>
              <a:spcAft>
                <a:spcPts val="0"/>
              </a:spcAft>
              <a:buClrTx/>
              <a:buSzTx/>
              <a:buFontTx/>
              <a:buNone/>
            </a:pPr>
            <a:endParaRPr kumimoji="0" lang="zh-CN" altLang="en-US" sz="1500" b="0" i="0" u="none" strike="noStrike" cap="none" spc="0" normalizeH="0" baseline="0" dirty="0">
              <a:ln>
                <a:noFill/>
              </a:ln>
              <a:solidFill>
                <a:srgbClr val="000000"/>
              </a:solidFill>
              <a:effectLst/>
              <a:uFillTx/>
              <a:latin typeface="等线" panose="02010600030101010101" pitchFamily="2" charset="-122"/>
              <a:ea typeface="等线" panose="02010600030101010101" pitchFamily="2" charset="-122"/>
              <a:cs typeface="Helvetica Neue Medium"/>
              <a:sym typeface="Helvetica Neue Medium"/>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82600" y="868480"/>
            <a:ext cx="11214100" cy="443198"/>
          </a:xfrm>
          <a:prstGeom prst="rect">
            <a:avLst/>
          </a:prstGeom>
        </p:spPr>
        <p:txBody>
          <a:bodyPr wrap="square" lIns="0" tIns="0" rIns="0" bIns="0" anchor="ctr">
            <a:spAutoFit/>
          </a:bodyPr>
          <a:lstStyle/>
          <a:p>
            <a:pPr marL="0" lvl="0"/>
            <a:r>
              <a:rPr lang="zh-CN" altLang="en-US" dirty="0"/>
              <a:t>单击此处编辑母版标题样式</a:t>
            </a:r>
            <a:endParaRPr lang="zh-CN" altLang="en-US" dirty="0"/>
          </a:p>
        </p:txBody>
      </p:sp>
      <p:sp>
        <p:nvSpPr>
          <p:cNvPr id="3" name="文本占位符 2"/>
          <p:cNvSpPr>
            <a:spLocks noGrp="1"/>
          </p:cNvSpPr>
          <p:nvPr>
            <p:ph type="body" idx="1"/>
          </p:nvPr>
        </p:nvSpPr>
        <p:spPr>
          <a:xfrm>
            <a:off x="482600" y="1432875"/>
            <a:ext cx="11214100" cy="4788664"/>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黑体" panose="02010609060101010101" pitchFamily="49" charset="-122"/>
                <a:cs typeface="Arial" panose="020B0604020202020204" pitchFamily="34" charset="0"/>
              </a:defRPr>
            </a:lvl1pPr>
          </a:lstStyle>
          <a:p>
            <a:endParaRPr lang="zh-CN" altLang="en-US" dirty="0"/>
          </a:p>
        </p:txBody>
      </p:sp>
      <p:sp>
        <p:nvSpPr>
          <p:cNvPr id="6" name="灯片编号占位符 5"/>
          <p:cNvSpPr>
            <a:spLocks noGrp="1"/>
          </p:cNvSpPr>
          <p:nvPr>
            <p:ph type="sldNum" sz="quarter" idx="4"/>
          </p:nvPr>
        </p:nvSpPr>
        <p:spPr>
          <a:xfrm>
            <a:off x="9153524" y="6356350"/>
            <a:ext cx="2543176"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黑体" panose="02010609060101010101" pitchFamily="49" charset="-122"/>
                <a:cs typeface="Arial" panose="020B0604020202020204" pitchFamily="34" charset="0"/>
              </a:defRPr>
            </a:lvl1pPr>
          </a:lstStyle>
          <a:p>
            <a:fld id="{7D95F68E-79D5-4913-8F3B-5713DA9BBA72}" type="slidenum">
              <a:rPr lang="zh-CN" altLang="en-US" smtClean="0"/>
            </a:fld>
            <a:endParaRPr lang="zh-CN" altLang="en-US" dirty="0"/>
          </a:p>
        </p:txBody>
      </p:sp>
      <p:sp>
        <p:nvSpPr>
          <p:cNvPr id="16" name="文本框 15"/>
          <p:cNvSpPr txBox="1"/>
          <p:nvPr userDrawn="1"/>
        </p:nvSpPr>
        <p:spPr>
          <a:xfrm>
            <a:off x="390524" y="6449691"/>
            <a:ext cx="3009900" cy="200055"/>
          </a:xfrm>
          <a:prstGeom prst="rect">
            <a:avLst/>
          </a:prstGeom>
          <a:noFill/>
        </p:spPr>
        <p:txBody>
          <a:bodyPr wrap="square" rtlCol="0">
            <a:spAutoFit/>
          </a:bodyPr>
          <a:lstStyle/>
          <a:p>
            <a:r>
              <a:rPr lang="en-US" altLang="zh-CN" sz="700" i="0" spc="0" dirty="0" err="1">
                <a:solidFill>
                  <a:schemeClr val="bg1"/>
                </a:solidFill>
                <a:latin typeface="Arial" panose="020B0604020202020204" pitchFamily="34" charset="0"/>
                <a:ea typeface="黑体" panose="02010609060101010101" pitchFamily="49" charset="-122"/>
                <a:cs typeface="Arial" panose="020B0604020202020204" pitchFamily="34" charset="0"/>
              </a:rPr>
              <a:t>www.smartmore.com</a:t>
            </a:r>
            <a:endParaRPr lang="zh-CN" altLang="en-US" sz="700" i="0" spc="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mc:Choice xmlns:p14="http://schemas.microsoft.com/office/powerpoint/2010/main" Requires="p14">
      <p:transition p14:dur="250">
        <p:fade/>
      </p:transition>
    </mc:Choice>
    <mc:Fallback>
      <p:transition>
        <p:fade/>
      </p:transition>
    </mc:Fallback>
  </mc:AlternateContent>
  <p:txStyles>
    <p:titleStyle>
      <a:lvl1pPr algn="l" defTabSz="914400" rtl="0" eaLnBrk="1" latinLnBrk="0" hangingPunct="1">
        <a:lnSpc>
          <a:spcPct val="90000"/>
        </a:lnSpc>
        <a:spcBef>
          <a:spcPct val="0"/>
        </a:spcBef>
        <a:buNone/>
        <a:defRPr lang="zh-CN" altLang="en-US" sz="3200" b="1" kern="1200" dirty="0">
          <a:solidFill>
            <a:srgbClr val="043E6F"/>
          </a:solidFill>
          <a:latin typeface="Arial" panose="020B0604020202020204" pitchFamily="34" charset="0"/>
          <a:ea typeface="黑体" panose="02010609060101010101" pitchFamily="49" charset="-122"/>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kern="1200" dirty="0" smtClean="0">
          <a:solidFill>
            <a:schemeClr val="bg1"/>
          </a:solidFill>
          <a:latin typeface="Arial" panose="020B060402020202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xml"/><Relationship Id="rId1" Type="http://schemas.openxmlformats.org/officeDocument/2006/relationships/image" Target="../media/image29.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9.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9.xml"/><Relationship Id="rId2" Type="http://schemas.openxmlformats.org/officeDocument/2006/relationships/image" Target="../media/image34.png"/><Relationship Id="rId1" Type="http://schemas.openxmlformats.org/officeDocument/2006/relationships/tags" Target="../tags/tag1.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9.xml"/><Relationship Id="rId2" Type="http://schemas.openxmlformats.org/officeDocument/2006/relationships/image" Target="../media/image36.png"/><Relationship Id="rId1"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9" Type="http://schemas.openxmlformats.org/officeDocument/2006/relationships/image" Target="../media/image40.jpeg"/><Relationship Id="rId8" Type="http://schemas.openxmlformats.org/officeDocument/2006/relationships/image" Target="../media/image39.png"/><Relationship Id="rId7" Type="http://schemas.openxmlformats.org/officeDocument/2006/relationships/image" Target="../media/image38.jpeg"/><Relationship Id="rId6" Type="http://schemas.openxmlformats.org/officeDocument/2006/relationships/image" Target="../media/image37.pn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2" Type="http://schemas.openxmlformats.org/officeDocument/2006/relationships/notesSlide" Target="../notesSlides/notesSlide10.xml"/><Relationship Id="rId11" Type="http://schemas.openxmlformats.org/officeDocument/2006/relationships/slideLayout" Target="../slideLayouts/slideLayout9.xml"/><Relationship Id="rId10" Type="http://schemas.openxmlformats.org/officeDocument/2006/relationships/image" Target="../media/image41.png"/><Relationship Id="rId1" Type="http://schemas.openxmlformats.org/officeDocument/2006/relationships/diagramData" Target="../diagrams/data1.xml"/></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9.xml"/><Relationship Id="rId4" Type="http://schemas.openxmlformats.org/officeDocument/2006/relationships/image" Target="../media/image45.emf"/><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image" Target="../media/image42.jpeg"/></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9.xml"/><Relationship Id="rId7" Type="http://schemas.openxmlformats.org/officeDocument/2006/relationships/image" Target="../media/image52.emf"/><Relationship Id="rId6" Type="http://schemas.openxmlformats.org/officeDocument/2006/relationships/image" Target="../media/image51.emf"/><Relationship Id="rId5" Type="http://schemas.openxmlformats.org/officeDocument/2006/relationships/image" Target="../media/image50.jpeg"/><Relationship Id="rId4" Type="http://schemas.openxmlformats.org/officeDocument/2006/relationships/image" Target="../media/image49.jpeg"/><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image" Target="../media/image46.jpe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9.xml"/><Relationship Id="rId4" Type="http://schemas.openxmlformats.org/officeDocument/2006/relationships/image" Target="../media/image54.emf"/><Relationship Id="rId3" Type="http://schemas.openxmlformats.org/officeDocument/2006/relationships/image" Target="../media/image45.emf"/><Relationship Id="rId2" Type="http://schemas.openxmlformats.org/officeDocument/2006/relationships/image" Target="../media/image43.emf"/><Relationship Id="rId1" Type="http://schemas.openxmlformats.org/officeDocument/2006/relationships/image" Target="../media/image53.png"/></Relationships>
</file>

<file path=ppt/slides/_rels/slide19.xml.rels><?xml version="1.0" encoding="UTF-8" standalone="yes"?>
<Relationships xmlns="http://schemas.openxmlformats.org/package/2006/relationships"><Relationship Id="rId9" Type="http://schemas.openxmlformats.org/officeDocument/2006/relationships/image" Target="../media/image60.png"/><Relationship Id="rId8" Type="http://schemas.openxmlformats.org/officeDocument/2006/relationships/image" Target="../media/image59.emf"/><Relationship Id="rId7" Type="http://schemas.openxmlformats.org/officeDocument/2006/relationships/image" Target="../media/image54.emf"/><Relationship Id="rId6" Type="http://schemas.openxmlformats.org/officeDocument/2006/relationships/image" Target="../media/image43.emf"/><Relationship Id="rId5" Type="http://schemas.openxmlformats.org/officeDocument/2006/relationships/image" Target="../media/image58.png"/><Relationship Id="rId4" Type="http://schemas.microsoft.com/office/2007/relationships/hdphoto" Target="../media/image57.wdp"/><Relationship Id="rId3" Type="http://schemas.openxmlformats.org/officeDocument/2006/relationships/image" Target="../media/image56.png"/><Relationship Id="rId2" Type="http://schemas.openxmlformats.org/officeDocument/2006/relationships/image" Target="../media/image55.png"/><Relationship Id="rId10" Type="http://schemas.openxmlformats.org/officeDocument/2006/relationships/slideLayout" Target="../slideLayouts/slideLayout9.xml"/><Relationship Id="rId1" Type="http://schemas.openxmlformats.org/officeDocument/2006/relationships/tags" Target="../tags/tag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9.xml"/><Relationship Id="rId4" Type="http://schemas.openxmlformats.org/officeDocument/2006/relationships/image" Target="../media/image64.png"/><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jpe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9.xml"/><Relationship Id="rId3" Type="http://schemas.openxmlformats.org/officeDocument/2006/relationships/image" Target="../media/image67.jpeg"/><Relationship Id="rId2" Type="http://schemas.openxmlformats.org/officeDocument/2006/relationships/image" Target="../media/image66.png"/><Relationship Id="rId1" Type="http://schemas.openxmlformats.org/officeDocument/2006/relationships/image" Target="../media/image65.jpe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9.xml"/><Relationship Id="rId4" Type="http://schemas.microsoft.com/office/2007/relationships/hdphoto" Target="../media/image71.wdp"/><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8.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9.xml"/><Relationship Id="rId3" Type="http://schemas.openxmlformats.org/officeDocument/2006/relationships/image" Target="../media/image73.emf"/><Relationship Id="rId2" Type="http://schemas.openxmlformats.org/officeDocument/2006/relationships/image" Target="../media/image72.jpeg"/><Relationship Id="rId1" Type="http://schemas.openxmlformats.org/officeDocument/2006/relationships/image" Target="../media/image5.tiff"/></Relationships>
</file>

<file path=ppt/slides/_rels/slide24.xml.rels><?xml version="1.0" encoding="UTF-8" standalone="yes"?>
<Relationships xmlns="http://schemas.openxmlformats.org/package/2006/relationships"><Relationship Id="rId9" Type="http://schemas.openxmlformats.org/officeDocument/2006/relationships/image" Target="../media/image81.png"/><Relationship Id="rId8" Type="http://schemas.openxmlformats.org/officeDocument/2006/relationships/image" Target="../media/image80.png"/><Relationship Id="rId7" Type="http://schemas.openxmlformats.org/officeDocument/2006/relationships/image" Target="../media/image79.png"/><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 Id="rId3" Type="http://schemas.openxmlformats.org/officeDocument/2006/relationships/image" Target="../media/image75.png"/><Relationship Id="rId2" Type="http://schemas.openxmlformats.org/officeDocument/2006/relationships/image" Target="../media/image74.jpeg"/><Relationship Id="rId12" Type="http://schemas.openxmlformats.org/officeDocument/2006/relationships/slideLayout" Target="../slideLayouts/slideLayout9.xml"/><Relationship Id="rId11" Type="http://schemas.openxmlformats.org/officeDocument/2006/relationships/image" Target="../media/image83.jpeg"/><Relationship Id="rId10" Type="http://schemas.openxmlformats.org/officeDocument/2006/relationships/image" Target="../media/image82.png"/><Relationship Id="rId1" Type="http://schemas.openxmlformats.org/officeDocument/2006/relationships/tags" Target="../tags/tag3.xml"/></Relationships>
</file>

<file path=ppt/slides/_rels/slide25.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image" Target="../media/image89.emf"/><Relationship Id="rId7" Type="http://schemas.openxmlformats.org/officeDocument/2006/relationships/image" Target="../media/image59.emf"/><Relationship Id="rId6" Type="http://schemas.openxmlformats.org/officeDocument/2006/relationships/image" Target="../media/image43.emf"/><Relationship Id="rId5" Type="http://schemas.openxmlformats.org/officeDocument/2006/relationships/image" Target="../media/image88.png"/><Relationship Id="rId4" Type="http://schemas.openxmlformats.org/officeDocument/2006/relationships/image" Target="../media/image87.png"/><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image" Target="../media/image84.png"/></Relationships>
</file>

<file path=ppt/slides/_rels/slide26.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microsoft.com/office/2007/relationships/hdphoto" Target="../media/image97.wdp"/><Relationship Id="rId7" Type="http://schemas.openxmlformats.org/officeDocument/2006/relationships/image" Target="../media/image96.png"/><Relationship Id="rId6" Type="http://schemas.openxmlformats.org/officeDocument/2006/relationships/image" Target="../media/image95.jpeg"/><Relationship Id="rId5" Type="http://schemas.openxmlformats.org/officeDocument/2006/relationships/image" Target="../media/image94.jpeg"/><Relationship Id="rId4" Type="http://schemas.openxmlformats.org/officeDocument/2006/relationships/image" Target="../media/image93.jpeg"/><Relationship Id="rId3" Type="http://schemas.openxmlformats.org/officeDocument/2006/relationships/image" Target="../media/image92.jpeg"/><Relationship Id="rId2" Type="http://schemas.openxmlformats.org/officeDocument/2006/relationships/image" Target="../media/image91.png"/><Relationship Id="rId1" Type="http://schemas.openxmlformats.org/officeDocument/2006/relationships/image" Target="../media/image90.png"/></Relationships>
</file>

<file path=ppt/slides/_rels/slide27.xml.rels><?xml version="1.0" encoding="UTF-8" standalone="yes"?>
<Relationships xmlns="http://schemas.openxmlformats.org/package/2006/relationships"><Relationship Id="rId9" Type="http://schemas.openxmlformats.org/officeDocument/2006/relationships/image" Target="../media/image106.jpeg"/><Relationship Id="rId8" Type="http://schemas.openxmlformats.org/officeDocument/2006/relationships/image" Target="../media/image105.jpeg"/><Relationship Id="rId7" Type="http://schemas.openxmlformats.org/officeDocument/2006/relationships/image" Target="../media/image104.png"/><Relationship Id="rId6" Type="http://schemas.openxmlformats.org/officeDocument/2006/relationships/image" Target="../media/image103.jpeg"/><Relationship Id="rId5" Type="http://schemas.openxmlformats.org/officeDocument/2006/relationships/image" Target="../media/image102.jpeg"/><Relationship Id="rId4" Type="http://schemas.openxmlformats.org/officeDocument/2006/relationships/image" Target="../media/image101.jpeg"/><Relationship Id="rId3" Type="http://schemas.openxmlformats.org/officeDocument/2006/relationships/image" Target="../media/image100.jpeg"/><Relationship Id="rId2" Type="http://schemas.openxmlformats.org/officeDocument/2006/relationships/image" Target="../media/image99.jpeg"/><Relationship Id="rId16" Type="http://schemas.openxmlformats.org/officeDocument/2006/relationships/slideLayout" Target="../slideLayouts/slideLayout9.xml"/><Relationship Id="rId15" Type="http://schemas.openxmlformats.org/officeDocument/2006/relationships/image" Target="../media/image112.png"/><Relationship Id="rId14" Type="http://schemas.openxmlformats.org/officeDocument/2006/relationships/image" Target="../media/image111.jpeg"/><Relationship Id="rId13" Type="http://schemas.openxmlformats.org/officeDocument/2006/relationships/image" Target="../media/image110.jpeg"/><Relationship Id="rId12" Type="http://schemas.openxmlformats.org/officeDocument/2006/relationships/image" Target="../media/image109.jpeg"/><Relationship Id="rId11" Type="http://schemas.openxmlformats.org/officeDocument/2006/relationships/image" Target="../media/image108.jpeg"/><Relationship Id="rId10" Type="http://schemas.openxmlformats.org/officeDocument/2006/relationships/image" Target="../media/image107.jpeg"/><Relationship Id="rId1" Type="http://schemas.openxmlformats.org/officeDocument/2006/relationships/image" Target="../media/image98.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9" Type="http://schemas.openxmlformats.org/officeDocument/2006/relationships/image" Target="../media/image121.png"/><Relationship Id="rId8" Type="http://schemas.openxmlformats.org/officeDocument/2006/relationships/image" Target="../media/image120.png"/><Relationship Id="rId7" Type="http://schemas.openxmlformats.org/officeDocument/2006/relationships/image" Target="../media/image119.png"/><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 Id="rId3" Type="http://schemas.openxmlformats.org/officeDocument/2006/relationships/image" Target="../media/image115.png"/><Relationship Id="rId2" Type="http://schemas.openxmlformats.org/officeDocument/2006/relationships/image" Target="../media/image114.png"/><Relationship Id="rId12" Type="http://schemas.openxmlformats.org/officeDocument/2006/relationships/slideLayout" Target="../slideLayouts/slideLayout3.xml"/><Relationship Id="rId11" Type="http://schemas.openxmlformats.org/officeDocument/2006/relationships/tags" Target="../tags/tag4.xml"/><Relationship Id="rId10" Type="http://schemas.openxmlformats.org/officeDocument/2006/relationships/image" Target="../media/image122.png"/><Relationship Id="rId1" Type="http://schemas.openxmlformats.org/officeDocument/2006/relationships/image" Target="../media/image113.png"/></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24.jpeg"/><Relationship Id="rId7" Type="http://schemas.openxmlformats.org/officeDocument/2006/relationships/image" Target="../media/image23.png"/><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jpeg"/><Relationship Id="rId3" Type="http://schemas.openxmlformats.org/officeDocument/2006/relationships/image" Target="../media/image19.png"/><Relationship Id="rId2" Type="http://schemas.openxmlformats.org/officeDocument/2006/relationships/image" Target="../media/image18.jpeg"/><Relationship Id="rId10" Type="http://schemas.openxmlformats.org/officeDocument/2006/relationships/notesSlide" Target="../notesSlides/notesSlide1.xml"/><Relationship Id="rId1" Type="http://schemas.openxmlformats.org/officeDocument/2006/relationships/image" Target="../media/image17.jpeg"/></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26.jpeg"/><Relationship Id="rId3" Type="http://schemas.openxmlformats.org/officeDocument/2006/relationships/image" Target="../media/image125.jpeg"/><Relationship Id="rId2" Type="http://schemas.openxmlformats.org/officeDocument/2006/relationships/image" Target="../media/image124.jpeg"/><Relationship Id="rId1" Type="http://schemas.openxmlformats.org/officeDocument/2006/relationships/image" Target="../media/image123.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30.jpeg"/><Relationship Id="rId3" Type="http://schemas.openxmlformats.org/officeDocument/2006/relationships/image" Target="../media/image129.jpeg"/><Relationship Id="rId2" Type="http://schemas.openxmlformats.org/officeDocument/2006/relationships/image" Target="../media/image128.jpeg"/><Relationship Id="rId1" Type="http://schemas.openxmlformats.org/officeDocument/2006/relationships/image" Target="../media/image127.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image" Target="../media/image131.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35.png"/><Relationship Id="rId1" Type="http://schemas.openxmlformats.org/officeDocument/2006/relationships/image" Target="../media/image134.jpe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39.png"/><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image" Target="../media/image136.png"/></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42.png"/><Relationship Id="rId3" Type="http://schemas.openxmlformats.org/officeDocument/2006/relationships/image" Target="../media/image141.png"/><Relationship Id="rId2" Type="http://schemas.openxmlformats.org/officeDocument/2006/relationships/image" Target="../media/image133.png"/><Relationship Id="rId1" Type="http://schemas.openxmlformats.org/officeDocument/2006/relationships/image" Target="../media/image140.png"/></Relationships>
</file>

<file path=ppt/slides/_rels/slide37.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150.png"/><Relationship Id="rId7" Type="http://schemas.openxmlformats.org/officeDocument/2006/relationships/image" Target="../media/image149.jpeg"/><Relationship Id="rId6" Type="http://schemas.openxmlformats.org/officeDocument/2006/relationships/image" Target="../media/image148.jpeg"/><Relationship Id="rId5" Type="http://schemas.openxmlformats.org/officeDocument/2006/relationships/image" Target="../media/image147.jpeg"/><Relationship Id="rId4" Type="http://schemas.openxmlformats.org/officeDocument/2006/relationships/image" Target="../media/image146.png"/><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image" Target="../media/image143.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52.jpeg"/><Relationship Id="rId1" Type="http://schemas.openxmlformats.org/officeDocument/2006/relationships/image" Target="../media/image151.jpeg"/></Relationships>
</file>

<file path=ppt/slides/_rels/slide39.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56.png"/><Relationship Id="rId3" Type="http://schemas.openxmlformats.org/officeDocument/2006/relationships/image" Target="../media/image155.jpeg"/><Relationship Id="rId2" Type="http://schemas.openxmlformats.org/officeDocument/2006/relationships/image" Target="../media/image154.png"/><Relationship Id="rId1" Type="http://schemas.openxmlformats.org/officeDocument/2006/relationships/image" Target="../media/image15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9.xml"/><Relationship Id="rId1" Type="http://schemas.openxmlformats.org/officeDocument/2006/relationships/image" Target="../media/image25.e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9.xml"/><Relationship Id="rId1"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9.xml"/><Relationship Id="rId1"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9.xml"/><Relationship Id="rId1"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81355" y="3769874"/>
            <a:ext cx="7445375" cy="639620"/>
          </a:xfrm>
        </p:spPr>
        <p:txBody>
          <a:bodyPr>
            <a:normAutofit/>
          </a:bodyPr>
          <a:lstStyle/>
          <a:p>
            <a:pPr marL="0" indent="0">
              <a:buNone/>
            </a:pPr>
            <a:r>
              <a:rPr lang="zh-CN" altLang="en-US" sz="1800" dirty="0"/>
              <a:t>工业</a:t>
            </a:r>
            <a:r>
              <a:rPr lang="en-US" altLang="zh-CN" sz="1800" dirty="0"/>
              <a:t>AI</a:t>
            </a:r>
            <a:r>
              <a:rPr lang="zh-CN" altLang="en-US" sz="1800" dirty="0"/>
              <a:t>助力制造，加速企业智能化转型</a:t>
            </a:r>
            <a:endParaRPr lang="zh-CN" altLang="en-US" sz="1800" dirty="0"/>
          </a:p>
        </p:txBody>
      </p:sp>
      <p:sp>
        <p:nvSpPr>
          <p:cNvPr id="7" name="文本框 6"/>
          <p:cNvSpPr txBox="1"/>
          <p:nvPr/>
        </p:nvSpPr>
        <p:spPr>
          <a:xfrm>
            <a:off x="675005" y="2465744"/>
            <a:ext cx="7651115" cy="1200329"/>
          </a:xfrm>
          <a:prstGeom prst="rect">
            <a:avLst/>
          </a:prstGeom>
          <a:noFill/>
        </p:spPr>
        <p:txBody>
          <a:bodyPr wrap="square" anchor="b">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7200" b="0" i="0" u="none" strike="noStrike" kern="1200" cap="none" spc="30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思谋科技</a:t>
            </a:r>
            <a:endParaRPr kumimoji="0" lang="en-US" altLang="zh-CN" sz="7200" b="0" i="0" u="none" strike="noStrike" kern="1200" cap="none" spc="30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p:txBody>
      </p:sp>
      <p:cxnSp>
        <p:nvCxnSpPr>
          <p:cNvPr id="13" name="直接连接符 12"/>
          <p:cNvCxnSpPr/>
          <p:nvPr/>
        </p:nvCxnSpPr>
        <p:spPr>
          <a:xfrm>
            <a:off x="779228" y="3660606"/>
            <a:ext cx="7067195" cy="0"/>
          </a:xfrm>
          <a:prstGeom prst="line">
            <a:avLst/>
          </a:prstGeom>
          <a:ln w="15875">
            <a:gradFill flip="none" rotWithShape="1">
              <a:gsLst>
                <a:gs pos="0">
                  <a:schemeClr val="accent1">
                    <a:lumMod val="5000"/>
                    <a:lumOff val="95000"/>
                    <a:alpha val="0"/>
                  </a:schemeClr>
                </a:gs>
                <a:gs pos="100000">
                  <a:srgbClr val="043E6F"/>
                </a:gs>
              </a:gsLst>
              <a:lin ang="10800000" scaled="1"/>
              <a:tileRect/>
            </a:gradFill>
            <a:headEnd type="none" w="sm" len="sm"/>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250" advClick="0">
        <p:fade/>
      </p:transition>
    </mc:Choice>
    <mc:Fallback>
      <p:transition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711220" y="638144"/>
            <a:ext cx="7488316" cy="5212728"/>
            <a:chOff x="2526252" y="1076029"/>
            <a:chExt cx="7488316" cy="5212728"/>
          </a:xfrm>
        </p:grpSpPr>
        <p:pic>
          <p:nvPicPr>
            <p:cNvPr id="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26252" y="1076029"/>
              <a:ext cx="5873496" cy="5212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线形标注 2 15"/>
            <p:cNvSpPr/>
            <p:nvPr/>
          </p:nvSpPr>
          <p:spPr>
            <a:xfrm>
              <a:off x="8837730" y="4776553"/>
              <a:ext cx="1055227" cy="347472"/>
            </a:xfrm>
            <a:prstGeom prst="borderCallout2">
              <a:avLst>
                <a:gd name="adj1" fmla="val 47108"/>
                <a:gd name="adj2" fmla="val -333"/>
                <a:gd name="adj3" fmla="val 47109"/>
                <a:gd name="adj4" fmla="val -27667"/>
                <a:gd name="adj5" fmla="val -263984"/>
                <a:gd name="adj6" fmla="val -196153"/>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CCD</a:t>
              </a:r>
              <a:endParaRPr lang="zh-CN" altLang="en-US" sz="1600" dirty="0">
                <a:solidFill>
                  <a:schemeClr val="tx1"/>
                </a:solidFill>
              </a:endParaRPr>
            </a:p>
          </p:txBody>
        </p:sp>
        <p:sp>
          <p:nvSpPr>
            <p:cNvPr id="6" name="线形标注 2 9"/>
            <p:cNvSpPr/>
            <p:nvPr/>
          </p:nvSpPr>
          <p:spPr>
            <a:xfrm>
              <a:off x="8837730" y="5849845"/>
              <a:ext cx="1055227" cy="347472"/>
            </a:xfrm>
            <a:prstGeom prst="borderCallout2">
              <a:avLst>
                <a:gd name="adj1" fmla="val 47108"/>
                <a:gd name="adj2" fmla="val -333"/>
                <a:gd name="adj3" fmla="val 47109"/>
                <a:gd name="adj4" fmla="val -27667"/>
                <a:gd name="adj5" fmla="val -371880"/>
                <a:gd name="adj6" fmla="val -198752"/>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光源</a:t>
              </a:r>
              <a:endParaRPr lang="zh-CN" altLang="en-US" sz="1600" dirty="0">
                <a:solidFill>
                  <a:schemeClr val="tx1"/>
                </a:solidFill>
              </a:endParaRPr>
            </a:p>
          </p:txBody>
        </p:sp>
        <p:sp>
          <p:nvSpPr>
            <p:cNvPr id="8" name="线形标注 2 11"/>
            <p:cNvSpPr/>
            <p:nvPr/>
          </p:nvSpPr>
          <p:spPr>
            <a:xfrm>
              <a:off x="8959341" y="3682393"/>
              <a:ext cx="1055227" cy="347472"/>
            </a:xfrm>
            <a:prstGeom prst="borderCallout2">
              <a:avLst>
                <a:gd name="adj1" fmla="val 47108"/>
                <a:gd name="adj2" fmla="val -333"/>
                <a:gd name="adj3" fmla="val 47109"/>
                <a:gd name="adj4" fmla="val -27667"/>
                <a:gd name="adj5" fmla="val -124510"/>
                <a:gd name="adj6" fmla="val -318336"/>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丝杆模组</a:t>
              </a:r>
              <a:endParaRPr lang="zh-CN" altLang="en-US" sz="1600" dirty="0">
                <a:solidFill>
                  <a:schemeClr val="tx1"/>
                </a:solidFill>
              </a:endParaRPr>
            </a:p>
          </p:txBody>
        </p:sp>
        <p:sp>
          <p:nvSpPr>
            <p:cNvPr id="9" name="线形标注 2 12"/>
            <p:cNvSpPr/>
            <p:nvPr/>
          </p:nvSpPr>
          <p:spPr>
            <a:xfrm>
              <a:off x="8746291" y="2014233"/>
              <a:ext cx="1055227" cy="347472"/>
            </a:xfrm>
            <a:prstGeom prst="borderCallout2">
              <a:avLst>
                <a:gd name="adj1" fmla="val 47108"/>
                <a:gd name="adj2" fmla="val -333"/>
                <a:gd name="adj3" fmla="val 47109"/>
                <a:gd name="adj4" fmla="val -27667"/>
                <a:gd name="adj5" fmla="val 391280"/>
                <a:gd name="adj6" fmla="val -170156"/>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zh-CN" altLang="en-US" sz="1600" dirty="0">
                  <a:solidFill>
                    <a:schemeClr val="tx1"/>
                  </a:solidFill>
                </a:rPr>
                <a:t>轴模组</a:t>
              </a:r>
              <a:endParaRPr lang="zh-CN" altLang="en-US" sz="1600" dirty="0">
                <a:solidFill>
                  <a:schemeClr val="tx1"/>
                </a:solidFill>
              </a:endParaRPr>
            </a:p>
          </p:txBody>
        </p:sp>
      </p:grpSp>
      <p:sp>
        <p:nvSpPr>
          <p:cNvPr id="7" name="标题 6"/>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rPr>
              <a:t>设计方案</a:t>
            </a:r>
            <a:r>
              <a:rPr lang="en-US" altLang="zh-CN" sz="2400" b="1" spc="100" dirty="0">
                <a:solidFill>
                  <a:srgbClr val="043E6F"/>
                </a:solidFill>
                <a:cs typeface="Arial" panose="020B0604020202020204" pitchFamily="34" charset="0"/>
              </a:rPr>
              <a:t>|Demo</a:t>
            </a:r>
            <a:r>
              <a:rPr lang="zh-CN" altLang="en-US" sz="2400" b="1" spc="100" dirty="0">
                <a:solidFill>
                  <a:srgbClr val="043E6F"/>
                </a:solidFill>
                <a:cs typeface="Arial" panose="020B0604020202020204" pitchFamily="34" charset="0"/>
              </a:rPr>
              <a:t>机初步设计方案</a:t>
            </a:r>
            <a:endParaRPr lang="zh-CN" altLang="en-US" sz="2400" b="1" spc="100" dirty="0">
              <a:solidFill>
                <a:srgbClr val="043E6F"/>
              </a:solidFill>
              <a:cs typeface="Arial" panose="020B0604020202020204" pitchFamily="34" charset="0"/>
            </a:endParaRPr>
          </a:p>
        </p:txBody>
      </p:sp>
      <p:sp>
        <p:nvSpPr>
          <p:cNvPr id="4" name="文本框 3"/>
          <p:cNvSpPr txBox="1"/>
          <p:nvPr/>
        </p:nvSpPr>
        <p:spPr>
          <a:xfrm>
            <a:off x="2277581" y="5772220"/>
            <a:ext cx="7636838" cy="830997"/>
          </a:xfrm>
          <a:prstGeom prst="rect">
            <a:avLst/>
          </a:prstGeom>
          <a:noFill/>
        </p:spPr>
        <p:txBody>
          <a:bodyPr wrap="square" rtlCol="0">
            <a:spAutoFit/>
          </a:bodyPr>
          <a:lstStyle/>
          <a:p>
            <a:pPr algn="l" fontAlgn="auto">
              <a:lnSpc>
                <a:spcPct val="100000"/>
              </a:lnSpc>
              <a:buClrTx/>
              <a:buSzTx/>
              <a:buFont typeface="Wingdings" panose="05000000000000000000" charset="0"/>
              <a:buNone/>
            </a:pPr>
            <a:r>
              <a:rPr lang="zh-CN" altLang="en-US" sz="1600" b="1" dirty="0">
                <a:solidFill>
                  <a:srgbClr val="002060"/>
                </a:solidFill>
                <a:latin typeface="+mn-ea"/>
                <a:cs typeface="+mn-ea"/>
                <a:sym typeface="+mn-ea"/>
              </a:rPr>
              <a:t>功能：</a:t>
            </a:r>
            <a:r>
              <a:rPr lang="en-US" altLang="zh-CN" sz="1600" dirty="0">
                <a:solidFill>
                  <a:srgbClr val="002060"/>
                </a:solidFill>
                <a:latin typeface="+mn-ea"/>
                <a:cs typeface="+mn-ea"/>
                <a:sym typeface="+mn-ea"/>
              </a:rPr>
              <a:t>XZ</a:t>
            </a:r>
            <a:r>
              <a:rPr lang="zh-CN" altLang="en-US" sz="1600" dirty="0">
                <a:solidFill>
                  <a:srgbClr val="002060"/>
                </a:solidFill>
                <a:latin typeface="+mn-ea"/>
                <a:cs typeface="+mn-ea"/>
                <a:sym typeface="+mn-ea"/>
              </a:rPr>
              <a:t>轴方向移动，相机单独可调，检测物料缺陷；</a:t>
            </a:r>
            <a:endParaRPr lang="zh-CN" altLang="en-US" sz="1600" dirty="0">
              <a:solidFill>
                <a:srgbClr val="002060"/>
              </a:solidFill>
              <a:latin typeface="+mn-ea"/>
              <a:cs typeface="+mn-ea"/>
            </a:endParaRPr>
          </a:p>
          <a:p>
            <a:pPr indent="0" algn="l" fontAlgn="auto">
              <a:lnSpc>
                <a:spcPct val="100000"/>
              </a:lnSpc>
              <a:buFont typeface="Wingdings" panose="05000000000000000000" charset="0"/>
              <a:buNone/>
            </a:pPr>
            <a:endParaRPr lang="zh-CN" altLang="en-US" sz="1600" dirty="0">
              <a:solidFill>
                <a:srgbClr val="002060"/>
              </a:solidFill>
              <a:latin typeface="+mn-ea"/>
              <a:cs typeface="+mn-ea"/>
              <a:sym typeface="+mn-ea"/>
            </a:endParaRPr>
          </a:p>
          <a:p>
            <a:pPr indent="0" algn="l" fontAlgn="auto">
              <a:lnSpc>
                <a:spcPct val="100000"/>
              </a:lnSpc>
              <a:buFont typeface="Wingdings" panose="05000000000000000000" charset="0"/>
              <a:buNone/>
            </a:pPr>
            <a:endParaRPr lang="zh-CN" altLang="en-US" sz="1600" dirty="0">
              <a:solidFill>
                <a:srgbClr val="002060"/>
              </a:solidFill>
              <a:latin typeface="+mn-ea"/>
              <a:cs typeface="+mn-ea"/>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rPr>
              <a:t>设计方案</a:t>
            </a:r>
            <a:r>
              <a:rPr lang="en-US" altLang="zh-CN" sz="2400" b="1" spc="100" dirty="0">
                <a:solidFill>
                  <a:srgbClr val="043E6F"/>
                </a:solidFill>
                <a:cs typeface="Arial" panose="020B0604020202020204" pitchFamily="34" charset="0"/>
              </a:rPr>
              <a:t>|</a:t>
            </a:r>
            <a:r>
              <a:rPr lang="zh-CN" altLang="en-US" sz="2400" b="1" spc="100" dirty="0">
                <a:solidFill>
                  <a:srgbClr val="043E6F"/>
                </a:solidFill>
                <a:cs typeface="Arial" panose="020B0604020202020204" pitchFamily="34" charset="0"/>
              </a:rPr>
              <a:t>光学初步设计方案</a:t>
            </a:r>
            <a:endParaRPr lang="zh-CN" altLang="en-US" sz="2400" b="1" spc="100" dirty="0">
              <a:solidFill>
                <a:srgbClr val="043E6F"/>
              </a:solidFill>
              <a:cs typeface="Arial" panose="020B0604020202020204" pitchFamily="34" charset="0"/>
            </a:endParaRPr>
          </a:p>
        </p:txBody>
      </p:sp>
      <p:pic>
        <p:nvPicPr>
          <p:cNvPr id="101" name="图片 100"/>
          <p:cNvPicPr/>
          <p:nvPr/>
        </p:nvPicPr>
        <p:blipFill>
          <a:blip r:embed="rId1"/>
          <a:stretch>
            <a:fillRect/>
          </a:stretch>
        </p:blipFill>
        <p:spPr>
          <a:xfrm>
            <a:off x="779780" y="772160"/>
            <a:ext cx="3223895" cy="4999990"/>
          </a:xfrm>
          <a:prstGeom prst="rect">
            <a:avLst/>
          </a:prstGeom>
          <a:noFill/>
          <a:ln w="9525">
            <a:noFill/>
          </a:ln>
        </p:spPr>
      </p:pic>
      <p:sp>
        <p:nvSpPr>
          <p:cNvPr id="4" name="文本框 3"/>
          <p:cNvSpPr txBox="1"/>
          <p:nvPr/>
        </p:nvSpPr>
        <p:spPr>
          <a:xfrm>
            <a:off x="4280371" y="4698435"/>
            <a:ext cx="7636838" cy="1322070"/>
          </a:xfrm>
          <a:prstGeom prst="rect">
            <a:avLst/>
          </a:prstGeom>
          <a:noFill/>
        </p:spPr>
        <p:txBody>
          <a:bodyPr wrap="square" rtlCol="0">
            <a:spAutoFit/>
          </a:bodyPr>
          <a:p>
            <a:pPr fontAlgn="auto">
              <a:lnSpc>
                <a:spcPct val="100000"/>
              </a:lnSpc>
              <a:buClrTx/>
              <a:buSzTx/>
              <a:buFont typeface="Wingdings" panose="05000000000000000000" charset="0"/>
              <a:buNone/>
            </a:pPr>
            <a:r>
              <a:rPr lang="zh-CN" altLang="en-US" sz="1600" dirty="0">
                <a:solidFill>
                  <a:srgbClr val="002060"/>
                </a:solidFill>
                <a:latin typeface="+mn-ea"/>
                <a:cs typeface="+mn-ea"/>
              </a:rPr>
              <a:t>抛光后及清洗后的外侧边框外观检测方案</a:t>
            </a:r>
            <a:endParaRPr lang="zh-CN" altLang="en-US" sz="1600" dirty="0">
              <a:solidFill>
                <a:srgbClr val="002060"/>
              </a:solidFill>
              <a:latin typeface="+mn-ea"/>
              <a:cs typeface="+mn-ea"/>
            </a:endParaRPr>
          </a:p>
          <a:p>
            <a:pPr fontAlgn="auto">
              <a:lnSpc>
                <a:spcPct val="100000"/>
              </a:lnSpc>
              <a:buClrTx/>
              <a:buSzTx/>
              <a:buFont typeface="Wingdings" panose="05000000000000000000" charset="0"/>
              <a:buNone/>
            </a:pPr>
            <a:r>
              <a:rPr lang="zh-CN" altLang="en-US" sz="1600" dirty="0">
                <a:solidFill>
                  <a:srgbClr val="002060"/>
                </a:solidFill>
                <a:latin typeface="+mn-ea"/>
                <a:cs typeface="+mn-ea"/>
              </a:rPr>
              <a:t>同轴与四面可调条光组合模式兼容各类缺陷</a:t>
            </a:r>
            <a:endParaRPr lang="zh-CN" altLang="en-US" sz="1600" dirty="0">
              <a:solidFill>
                <a:srgbClr val="002060"/>
              </a:solidFill>
              <a:latin typeface="+mn-ea"/>
              <a:cs typeface="+mn-ea"/>
            </a:endParaRPr>
          </a:p>
          <a:p>
            <a:pPr fontAlgn="auto">
              <a:lnSpc>
                <a:spcPct val="100000"/>
              </a:lnSpc>
              <a:buClrTx/>
              <a:buSzTx/>
              <a:buFont typeface="Wingdings" panose="05000000000000000000" charset="0"/>
              <a:buNone/>
            </a:pPr>
            <a:r>
              <a:rPr lang="zh-CN" altLang="en-US" sz="1600" dirty="0">
                <a:solidFill>
                  <a:srgbClr val="002060"/>
                </a:solidFill>
                <a:latin typeface="+mn-ea"/>
                <a:cs typeface="+mn-ea"/>
              </a:rPr>
              <a:t>采用面阵相机分三路（直面和两弧面）拍摄，每路旋转一圈拍若干次完成</a:t>
            </a:r>
            <a:endParaRPr lang="zh-CN" altLang="en-US" sz="1600" dirty="0">
              <a:solidFill>
                <a:srgbClr val="002060"/>
              </a:solidFill>
              <a:latin typeface="+mn-ea"/>
              <a:cs typeface="+mn-ea"/>
            </a:endParaRPr>
          </a:p>
          <a:p>
            <a:pPr indent="0" fontAlgn="auto">
              <a:lnSpc>
                <a:spcPct val="100000"/>
              </a:lnSpc>
              <a:buFont typeface="Wingdings" panose="05000000000000000000" charset="0"/>
              <a:buNone/>
            </a:pPr>
            <a:endParaRPr lang="zh-CN" altLang="en-US" sz="1600" dirty="0">
              <a:solidFill>
                <a:srgbClr val="002060"/>
              </a:solidFill>
              <a:latin typeface="+mn-ea"/>
              <a:cs typeface="+mn-ea"/>
              <a:sym typeface="+mn-ea"/>
            </a:endParaRPr>
          </a:p>
          <a:p>
            <a:pPr indent="0" fontAlgn="auto">
              <a:lnSpc>
                <a:spcPct val="100000"/>
              </a:lnSpc>
              <a:buFont typeface="Wingdings" panose="05000000000000000000" charset="0"/>
              <a:buNone/>
            </a:pPr>
            <a:endParaRPr lang="zh-CN" altLang="en-US" sz="1600" dirty="0">
              <a:solidFill>
                <a:srgbClr val="002060"/>
              </a:solidFill>
              <a:latin typeface="+mn-ea"/>
              <a:cs typeface="+mn-ea"/>
              <a:sym typeface="+mn-ea"/>
            </a:endParaRPr>
          </a:p>
        </p:txBody>
      </p:sp>
      <p:pic>
        <p:nvPicPr>
          <p:cNvPr id="106" name="图片 105"/>
          <p:cNvPicPr/>
          <p:nvPr/>
        </p:nvPicPr>
        <p:blipFill>
          <a:blip r:embed="rId2"/>
          <a:stretch>
            <a:fillRect/>
          </a:stretch>
        </p:blipFill>
        <p:spPr>
          <a:xfrm>
            <a:off x="6978650" y="894080"/>
            <a:ext cx="1223645" cy="2875915"/>
          </a:xfrm>
          <a:prstGeom prst="rect">
            <a:avLst/>
          </a:prstGeom>
          <a:noFill/>
          <a:ln w="9525">
            <a:noFill/>
          </a:ln>
        </p:spPr>
      </p:pic>
      <p:pic>
        <p:nvPicPr>
          <p:cNvPr id="107" name="图片 106"/>
          <p:cNvPicPr/>
          <p:nvPr/>
        </p:nvPicPr>
        <p:blipFill>
          <a:blip r:embed="rId3"/>
          <a:stretch>
            <a:fillRect/>
          </a:stretch>
        </p:blipFill>
        <p:spPr>
          <a:xfrm>
            <a:off x="8202295" y="894080"/>
            <a:ext cx="1635125" cy="2772410"/>
          </a:xfrm>
          <a:prstGeom prst="rect">
            <a:avLst/>
          </a:prstGeom>
          <a:noFill/>
          <a:ln w="9525">
            <a:noFill/>
          </a:ln>
        </p:spPr>
      </p:pic>
      <p:pic>
        <p:nvPicPr>
          <p:cNvPr id="108" name="图片 107"/>
          <p:cNvPicPr/>
          <p:nvPr/>
        </p:nvPicPr>
        <p:blipFill>
          <a:blip r:embed="rId4"/>
          <a:stretch>
            <a:fillRect/>
          </a:stretch>
        </p:blipFill>
        <p:spPr>
          <a:xfrm>
            <a:off x="9837420" y="938530"/>
            <a:ext cx="1431925" cy="278765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rPr>
              <a:t>设计方案</a:t>
            </a:r>
            <a:r>
              <a:rPr lang="en-US" altLang="zh-CN" sz="2400" b="1" spc="100" dirty="0">
                <a:solidFill>
                  <a:srgbClr val="043E6F"/>
                </a:solidFill>
                <a:cs typeface="Arial" panose="020B0604020202020204" pitchFamily="34" charset="0"/>
              </a:rPr>
              <a:t>|</a:t>
            </a:r>
            <a:r>
              <a:rPr lang="zh-CN" altLang="en-US" sz="2400" b="1" spc="100" dirty="0">
                <a:solidFill>
                  <a:srgbClr val="043E6F"/>
                </a:solidFill>
                <a:cs typeface="Arial" panose="020B0604020202020204" pitchFamily="34" charset="0"/>
              </a:rPr>
              <a:t>光学初步设计方案</a:t>
            </a:r>
            <a:endParaRPr lang="zh-CN" altLang="en-US" sz="2400" b="1" spc="100" dirty="0">
              <a:solidFill>
                <a:srgbClr val="043E6F"/>
              </a:solidFill>
              <a:cs typeface="Arial" panose="020B0604020202020204" pitchFamily="34" charset="0"/>
            </a:endParaRPr>
          </a:p>
        </p:txBody>
      </p:sp>
      <p:sp>
        <p:nvSpPr>
          <p:cNvPr id="4" name="文本框 3"/>
          <p:cNvSpPr txBox="1"/>
          <p:nvPr/>
        </p:nvSpPr>
        <p:spPr>
          <a:xfrm>
            <a:off x="6733540" y="2936875"/>
            <a:ext cx="4589145" cy="1568450"/>
          </a:xfrm>
          <a:prstGeom prst="rect">
            <a:avLst/>
          </a:prstGeom>
          <a:noFill/>
        </p:spPr>
        <p:txBody>
          <a:bodyPr wrap="square" rtlCol="0">
            <a:spAutoFit/>
          </a:bodyPr>
          <a:p>
            <a:pPr fontAlgn="auto">
              <a:lnSpc>
                <a:spcPct val="100000"/>
              </a:lnSpc>
              <a:buClrTx/>
              <a:buSzTx/>
              <a:buFont typeface="Wingdings" panose="05000000000000000000" charset="0"/>
              <a:buNone/>
            </a:pPr>
            <a:r>
              <a:rPr lang="zh-CN" altLang="en-US" sz="1600" dirty="0">
                <a:solidFill>
                  <a:srgbClr val="002060"/>
                </a:solidFill>
                <a:latin typeface="+mn-ea"/>
                <a:cs typeface="+mn-ea"/>
              </a:rPr>
              <a:t>中框正反面缺陷检测方案</a:t>
            </a:r>
            <a:endParaRPr lang="zh-CN" altLang="en-US" sz="1600" dirty="0">
              <a:solidFill>
                <a:srgbClr val="002060"/>
              </a:solidFill>
              <a:latin typeface="+mn-ea"/>
              <a:cs typeface="+mn-ea"/>
            </a:endParaRPr>
          </a:p>
          <a:p>
            <a:pPr fontAlgn="auto">
              <a:lnSpc>
                <a:spcPct val="100000"/>
              </a:lnSpc>
              <a:buClrTx/>
              <a:buSzTx/>
              <a:buFont typeface="Wingdings" panose="05000000000000000000" charset="0"/>
              <a:buNone/>
            </a:pPr>
            <a:r>
              <a:rPr lang="zh-CN" altLang="en-US" sz="1600" dirty="0">
                <a:solidFill>
                  <a:srgbClr val="002060"/>
                </a:solidFill>
                <a:latin typeface="+mn-ea"/>
                <a:cs typeface="+mn-ea"/>
              </a:rPr>
              <a:t>采用圆顶光源方案覆盖高低角度的光路，适用于检测表面有起伏的金属面</a:t>
            </a:r>
            <a:endParaRPr lang="zh-CN" altLang="en-US" sz="1600" dirty="0">
              <a:solidFill>
                <a:srgbClr val="002060"/>
              </a:solidFill>
              <a:latin typeface="+mn-ea"/>
              <a:cs typeface="+mn-ea"/>
            </a:endParaRPr>
          </a:p>
          <a:p>
            <a:pPr fontAlgn="auto">
              <a:lnSpc>
                <a:spcPct val="100000"/>
              </a:lnSpc>
              <a:buClrTx/>
              <a:buSzTx/>
              <a:buFont typeface="Wingdings" panose="05000000000000000000" charset="0"/>
              <a:buNone/>
            </a:pPr>
            <a:r>
              <a:rPr lang="zh-CN" altLang="en-US" sz="1600" dirty="0">
                <a:solidFill>
                  <a:srgbClr val="002060"/>
                </a:solidFill>
                <a:latin typeface="+mn-ea"/>
                <a:cs typeface="+mn-ea"/>
              </a:rPr>
              <a:t>样品需翻转，一面分两次拍</a:t>
            </a:r>
            <a:endParaRPr lang="zh-CN" altLang="en-US" sz="1600" dirty="0">
              <a:solidFill>
                <a:srgbClr val="002060"/>
              </a:solidFill>
              <a:latin typeface="+mn-ea"/>
              <a:cs typeface="+mn-ea"/>
            </a:endParaRPr>
          </a:p>
          <a:p>
            <a:pPr indent="0" fontAlgn="auto">
              <a:lnSpc>
                <a:spcPct val="100000"/>
              </a:lnSpc>
              <a:buFont typeface="Wingdings" panose="05000000000000000000" charset="0"/>
              <a:buNone/>
            </a:pPr>
            <a:endParaRPr lang="zh-CN" altLang="en-US" sz="1600" dirty="0">
              <a:solidFill>
                <a:srgbClr val="002060"/>
              </a:solidFill>
              <a:latin typeface="+mn-ea"/>
              <a:cs typeface="+mn-ea"/>
              <a:sym typeface="+mn-ea"/>
            </a:endParaRPr>
          </a:p>
          <a:p>
            <a:pPr indent="0" fontAlgn="auto">
              <a:lnSpc>
                <a:spcPct val="100000"/>
              </a:lnSpc>
              <a:buFont typeface="Wingdings" panose="05000000000000000000" charset="0"/>
              <a:buNone/>
            </a:pPr>
            <a:endParaRPr lang="zh-CN" altLang="en-US" sz="1600" dirty="0">
              <a:solidFill>
                <a:srgbClr val="002060"/>
              </a:solidFill>
              <a:latin typeface="+mn-ea"/>
              <a:cs typeface="+mn-ea"/>
              <a:sym typeface="+mn-ea"/>
            </a:endParaRPr>
          </a:p>
        </p:txBody>
      </p:sp>
      <p:pic>
        <p:nvPicPr>
          <p:cNvPr id="6146" name="图片 8"/>
          <p:cNvPicPr>
            <a:picLocks noChangeAspect="1"/>
          </p:cNvPicPr>
          <p:nvPr>
            <p:custDataLst>
              <p:tags r:id="rId1"/>
            </p:custDataLst>
          </p:nvPr>
        </p:nvPicPr>
        <p:blipFill>
          <a:blip r:embed="rId2"/>
          <a:stretch>
            <a:fillRect/>
          </a:stretch>
        </p:blipFill>
        <p:spPr>
          <a:xfrm>
            <a:off x="1599565" y="890905"/>
            <a:ext cx="4874260" cy="507619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479505" y="222673"/>
            <a:ext cx="9058943" cy="332399"/>
          </a:xfrm>
        </p:spPr>
        <p:txBody>
          <a:bodyPr/>
          <a:lstStyle/>
          <a:p>
            <a:r>
              <a:rPr lang="zh-CN" altLang="en-US" sz="2400" b="1" spc="100" dirty="0">
                <a:solidFill>
                  <a:srgbClr val="043E6F"/>
                </a:solidFill>
                <a:cs typeface="Arial" panose="020B0604020202020204" pitchFamily="34" charset="0"/>
              </a:rPr>
              <a:t>设计方案</a:t>
            </a:r>
            <a:r>
              <a:rPr lang="en-US" altLang="zh-CN" sz="2400" b="1" spc="100" dirty="0">
                <a:solidFill>
                  <a:srgbClr val="043E6F"/>
                </a:solidFill>
                <a:cs typeface="Arial" panose="020B0604020202020204" pitchFamily="34" charset="0"/>
              </a:rPr>
              <a:t>|</a:t>
            </a:r>
            <a:r>
              <a:rPr lang="zh-CN" altLang="en-US" sz="2400" b="1" spc="100" dirty="0">
                <a:solidFill>
                  <a:srgbClr val="043E6F"/>
                </a:solidFill>
                <a:cs typeface="Arial" panose="020B0604020202020204" pitchFamily="34" charset="0"/>
              </a:rPr>
              <a:t>光学初步设计方案</a:t>
            </a:r>
            <a:endParaRPr lang="zh-CN" altLang="en-US" sz="2400" b="1" spc="100" dirty="0">
              <a:solidFill>
                <a:srgbClr val="043E6F"/>
              </a:solidFill>
              <a:cs typeface="Arial" panose="020B0604020202020204" pitchFamily="34" charset="0"/>
            </a:endParaRPr>
          </a:p>
        </p:txBody>
      </p:sp>
      <p:sp>
        <p:nvSpPr>
          <p:cNvPr id="4" name="文本框 3"/>
          <p:cNvSpPr txBox="1"/>
          <p:nvPr/>
        </p:nvSpPr>
        <p:spPr>
          <a:xfrm>
            <a:off x="6227445" y="4394200"/>
            <a:ext cx="4589145" cy="1322070"/>
          </a:xfrm>
          <a:prstGeom prst="rect">
            <a:avLst/>
          </a:prstGeom>
          <a:noFill/>
        </p:spPr>
        <p:txBody>
          <a:bodyPr wrap="square" rtlCol="0">
            <a:spAutoFit/>
          </a:bodyPr>
          <a:p>
            <a:pPr fontAlgn="auto">
              <a:lnSpc>
                <a:spcPct val="100000"/>
              </a:lnSpc>
              <a:buClrTx/>
              <a:buSzTx/>
              <a:buFont typeface="Wingdings" panose="05000000000000000000" charset="0"/>
              <a:buNone/>
            </a:pPr>
            <a:r>
              <a:rPr lang="en-US" altLang="zh-CN" sz="1600" dirty="0">
                <a:solidFill>
                  <a:srgbClr val="002060"/>
                </a:solidFill>
                <a:latin typeface="+mn-ea"/>
                <a:cs typeface="+mn-ea"/>
              </a:rPr>
              <a:t>BG</a:t>
            </a:r>
            <a:r>
              <a:rPr lang="zh-CN" altLang="en-US" sz="1600" dirty="0">
                <a:solidFill>
                  <a:srgbClr val="002060"/>
                </a:solidFill>
                <a:latin typeface="+mn-ea"/>
                <a:cs typeface="+mn-ea"/>
              </a:rPr>
              <a:t>和</a:t>
            </a:r>
            <a:r>
              <a:rPr lang="en-US" altLang="zh-CN" sz="1600" dirty="0">
                <a:solidFill>
                  <a:srgbClr val="002060"/>
                </a:solidFill>
                <a:latin typeface="+mn-ea"/>
                <a:cs typeface="+mn-ea"/>
              </a:rPr>
              <a:t>CG</a:t>
            </a:r>
            <a:r>
              <a:rPr lang="zh-CN" altLang="en-US" sz="1600" dirty="0">
                <a:solidFill>
                  <a:srgbClr val="002060"/>
                </a:solidFill>
                <a:latin typeface="+mn-ea"/>
                <a:cs typeface="+mn-ea"/>
              </a:rPr>
              <a:t>面内壁毛刺等检测方案</a:t>
            </a:r>
            <a:endParaRPr lang="zh-CN" altLang="en-US" sz="1600" dirty="0">
              <a:solidFill>
                <a:srgbClr val="002060"/>
              </a:solidFill>
              <a:latin typeface="+mn-ea"/>
              <a:cs typeface="+mn-ea"/>
            </a:endParaRPr>
          </a:p>
          <a:p>
            <a:pPr fontAlgn="auto">
              <a:lnSpc>
                <a:spcPct val="100000"/>
              </a:lnSpc>
              <a:buClrTx/>
              <a:buSzTx/>
              <a:buFont typeface="Wingdings" panose="05000000000000000000" charset="0"/>
              <a:buNone/>
            </a:pPr>
            <a:r>
              <a:rPr lang="zh-CN" altLang="en-US" sz="1600" dirty="0">
                <a:solidFill>
                  <a:srgbClr val="002060"/>
                </a:solidFill>
                <a:latin typeface="+mn-ea"/>
                <a:cs typeface="+mn-ea"/>
              </a:rPr>
              <a:t>线扫相机搭配工业硬性镜</a:t>
            </a:r>
            <a:endParaRPr lang="zh-CN" altLang="en-US" sz="1600" dirty="0">
              <a:solidFill>
                <a:srgbClr val="002060"/>
              </a:solidFill>
              <a:latin typeface="+mn-ea"/>
              <a:cs typeface="+mn-ea"/>
            </a:endParaRPr>
          </a:p>
          <a:p>
            <a:pPr fontAlgn="auto">
              <a:lnSpc>
                <a:spcPct val="100000"/>
              </a:lnSpc>
              <a:buClrTx/>
              <a:buSzTx/>
              <a:buFont typeface="Wingdings" panose="05000000000000000000" charset="0"/>
              <a:buNone/>
            </a:pPr>
            <a:r>
              <a:rPr lang="zh-CN" altLang="en-US" sz="1600" dirty="0">
                <a:solidFill>
                  <a:srgbClr val="002060"/>
                </a:solidFill>
                <a:latin typeface="+mn-ea"/>
                <a:cs typeface="+mn-ea"/>
              </a:rPr>
              <a:t>样品正反面翻转和旋转扫内壁一圈</a:t>
            </a:r>
            <a:endParaRPr lang="zh-CN" altLang="en-US" sz="1600" dirty="0">
              <a:solidFill>
                <a:srgbClr val="002060"/>
              </a:solidFill>
              <a:latin typeface="+mn-ea"/>
              <a:cs typeface="+mn-ea"/>
            </a:endParaRPr>
          </a:p>
          <a:p>
            <a:pPr indent="0" fontAlgn="auto">
              <a:lnSpc>
                <a:spcPct val="100000"/>
              </a:lnSpc>
              <a:buFont typeface="Wingdings" panose="05000000000000000000" charset="0"/>
              <a:buNone/>
            </a:pPr>
            <a:endParaRPr lang="zh-CN" altLang="en-US" sz="1600" dirty="0">
              <a:solidFill>
                <a:srgbClr val="002060"/>
              </a:solidFill>
              <a:latin typeface="+mn-ea"/>
              <a:cs typeface="+mn-ea"/>
              <a:sym typeface="+mn-ea"/>
            </a:endParaRPr>
          </a:p>
          <a:p>
            <a:pPr indent="0" fontAlgn="auto">
              <a:lnSpc>
                <a:spcPct val="100000"/>
              </a:lnSpc>
              <a:buFont typeface="Wingdings" panose="05000000000000000000" charset="0"/>
              <a:buNone/>
            </a:pPr>
            <a:endParaRPr lang="zh-CN" altLang="en-US" sz="1600" dirty="0">
              <a:solidFill>
                <a:srgbClr val="002060"/>
              </a:solidFill>
              <a:latin typeface="+mn-ea"/>
              <a:cs typeface="+mn-ea"/>
              <a:sym typeface="+mn-ea"/>
            </a:endParaRPr>
          </a:p>
        </p:txBody>
      </p:sp>
      <p:pic>
        <p:nvPicPr>
          <p:cNvPr id="109" name="图片 108"/>
          <p:cNvPicPr/>
          <p:nvPr/>
        </p:nvPicPr>
        <p:blipFill>
          <a:blip r:embed="rId1"/>
          <a:stretch>
            <a:fillRect/>
          </a:stretch>
        </p:blipFill>
        <p:spPr>
          <a:xfrm>
            <a:off x="1132205" y="792480"/>
            <a:ext cx="4037330" cy="5486400"/>
          </a:xfrm>
          <a:prstGeom prst="rect">
            <a:avLst/>
          </a:prstGeom>
          <a:noFill/>
          <a:ln w="9525">
            <a:noFill/>
          </a:ln>
        </p:spPr>
      </p:pic>
      <p:pic>
        <p:nvPicPr>
          <p:cNvPr id="110" name="图片 109"/>
          <p:cNvPicPr/>
          <p:nvPr/>
        </p:nvPicPr>
        <p:blipFill>
          <a:blip r:embed="rId2"/>
          <a:stretch>
            <a:fillRect/>
          </a:stretch>
        </p:blipFill>
        <p:spPr>
          <a:xfrm>
            <a:off x="5773420" y="1109345"/>
            <a:ext cx="5043170" cy="298958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9253407" y="2812373"/>
            <a:ext cx="1776506" cy="997196"/>
          </a:xfrm>
          <a:prstGeom prst="rect">
            <a:avLst/>
          </a:prstGeom>
        </p:spPr>
        <p:txBody>
          <a:bodyPr wrap="square" lIns="0" tIns="0" rIns="0" bIns="0" anchor="ctr">
            <a:spAutoFit/>
          </a:bodyPr>
          <a:lstStyle>
            <a:defPPr>
              <a:defRPr lang="zh-CN"/>
            </a:defPPr>
            <a:lvl1pPr>
              <a:lnSpc>
                <a:spcPct val="90000"/>
              </a:lnSpc>
              <a:spcBef>
                <a:spcPct val="0"/>
              </a:spcBef>
              <a:buNone/>
              <a:defRPr sz="7200">
                <a:solidFill>
                  <a:schemeClr val="accent1">
                    <a:alpha val="20000"/>
                  </a:schemeClr>
                </a:soli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defRPr/>
            </a:pPr>
            <a:r>
              <a:rPr kumimoji="0" lang="en-US" altLang="zh-CN" sz="7200" b="0" i="0" u="none" strike="noStrike" kern="1200" cap="none" spc="0" normalizeH="0" baseline="0" noProof="0" dirty="0">
                <a:ln>
                  <a:noFill/>
                </a:ln>
                <a:solidFill>
                  <a:srgbClr val="20466F">
                    <a:alpha val="20000"/>
                  </a:srgbClr>
                </a:solidFill>
                <a:effectLst/>
                <a:uLnTx/>
                <a:uFillTx/>
                <a:latin typeface="Arial" panose="020B0604020202020204" pitchFamily="34" charset="0"/>
                <a:ea typeface="黑体" panose="02010609060101010101" pitchFamily="49" charset="-122"/>
                <a:cs typeface="Arial" panose="020B0604020202020204" pitchFamily="34" charset="0"/>
              </a:rPr>
              <a:t>03</a:t>
            </a:r>
            <a:endParaRPr kumimoji="0" lang="en-US" altLang="zh-CN" sz="7200" b="0" i="0" u="none" strike="noStrike" kern="1200" cap="none" spc="0" normalizeH="0" baseline="0" noProof="0" dirty="0">
              <a:ln>
                <a:noFill/>
              </a:ln>
              <a:solidFill>
                <a:srgbClr val="20466F">
                  <a:alpha val="20000"/>
                </a:srgbClr>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9" name="任意多边形: 形状 20"/>
          <p:cNvSpPr/>
          <p:nvPr/>
        </p:nvSpPr>
        <p:spPr>
          <a:xfrm>
            <a:off x="7851887" y="3736387"/>
            <a:ext cx="1193688" cy="691083"/>
          </a:xfrm>
          <a:custGeom>
            <a:avLst/>
            <a:gdLst>
              <a:gd name="connsiteX0" fmla="*/ 1796695 w 1845255"/>
              <a:gd name="connsiteY0" fmla="*/ 971187 h 1068306"/>
              <a:gd name="connsiteX1" fmla="*/ 1845255 w 1845255"/>
              <a:gd name="connsiteY1" fmla="*/ 1019746 h 1068306"/>
              <a:gd name="connsiteX2" fmla="*/ 1796695 w 1845255"/>
              <a:gd name="connsiteY2" fmla="*/ 1068306 h 1068306"/>
              <a:gd name="connsiteX3" fmla="*/ 1748136 w 1845255"/>
              <a:gd name="connsiteY3" fmla="*/ 1019746 h 1068306"/>
              <a:gd name="connsiteX4" fmla="*/ 1796695 w 1845255"/>
              <a:gd name="connsiteY4" fmla="*/ 971187 h 1068306"/>
              <a:gd name="connsiteX5" fmla="*/ 1602458 w 1845255"/>
              <a:gd name="connsiteY5" fmla="*/ 971187 h 1068306"/>
              <a:gd name="connsiteX6" fmla="*/ 1651018 w 1845255"/>
              <a:gd name="connsiteY6" fmla="*/ 1019746 h 1068306"/>
              <a:gd name="connsiteX7" fmla="*/ 1602458 w 1845255"/>
              <a:gd name="connsiteY7" fmla="*/ 1068306 h 1068306"/>
              <a:gd name="connsiteX8" fmla="*/ 1553898 w 1845255"/>
              <a:gd name="connsiteY8" fmla="*/ 1019746 h 1068306"/>
              <a:gd name="connsiteX9" fmla="*/ 1602458 w 1845255"/>
              <a:gd name="connsiteY9" fmla="*/ 971187 h 1068306"/>
              <a:gd name="connsiteX10" fmla="*/ 1408221 w 1845255"/>
              <a:gd name="connsiteY10" fmla="*/ 971187 h 1068306"/>
              <a:gd name="connsiteX11" fmla="*/ 1456780 w 1845255"/>
              <a:gd name="connsiteY11" fmla="*/ 1019746 h 1068306"/>
              <a:gd name="connsiteX12" fmla="*/ 1408221 w 1845255"/>
              <a:gd name="connsiteY12" fmla="*/ 1068306 h 1068306"/>
              <a:gd name="connsiteX13" fmla="*/ 1359661 w 1845255"/>
              <a:gd name="connsiteY13" fmla="*/ 1019746 h 1068306"/>
              <a:gd name="connsiteX14" fmla="*/ 1408221 w 1845255"/>
              <a:gd name="connsiteY14" fmla="*/ 971187 h 1068306"/>
              <a:gd name="connsiteX15" fmla="*/ 1213983 w 1845255"/>
              <a:gd name="connsiteY15" fmla="*/ 971187 h 1068306"/>
              <a:gd name="connsiteX16" fmla="*/ 1262543 w 1845255"/>
              <a:gd name="connsiteY16" fmla="*/ 1019746 h 1068306"/>
              <a:gd name="connsiteX17" fmla="*/ 1213983 w 1845255"/>
              <a:gd name="connsiteY17" fmla="*/ 1068306 h 1068306"/>
              <a:gd name="connsiteX18" fmla="*/ 1165424 w 1845255"/>
              <a:gd name="connsiteY18" fmla="*/ 1019746 h 1068306"/>
              <a:gd name="connsiteX19" fmla="*/ 1213983 w 1845255"/>
              <a:gd name="connsiteY19" fmla="*/ 971187 h 1068306"/>
              <a:gd name="connsiteX20" fmla="*/ 1019746 w 1845255"/>
              <a:gd name="connsiteY20" fmla="*/ 971187 h 1068306"/>
              <a:gd name="connsiteX21" fmla="*/ 1068306 w 1845255"/>
              <a:gd name="connsiteY21" fmla="*/ 1019746 h 1068306"/>
              <a:gd name="connsiteX22" fmla="*/ 1019746 w 1845255"/>
              <a:gd name="connsiteY22" fmla="*/ 1068306 h 1068306"/>
              <a:gd name="connsiteX23" fmla="*/ 971186 w 1845255"/>
              <a:gd name="connsiteY23" fmla="*/ 1019746 h 1068306"/>
              <a:gd name="connsiteX24" fmla="*/ 1019746 w 1845255"/>
              <a:gd name="connsiteY24" fmla="*/ 971187 h 1068306"/>
              <a:gd name="connsiteX25" fmla="*/ 825509 w 1845255"/>
              <a:gd name="connsiteY25" fmla="*/ 971187 h 1068306"/>
              <a:gd name="connsiteX26" fmla="*/ 874069 w 1845255"/>
              <a:gd name="connsiteY26" fmla="*/ 1019746 h 1068306"/>
              <a:gd name="connsiteX27" fmla="*/ 825509 w 1845255"/>
              <a:gd name="connsiteY27" fmla="*/ 1068306 h 1068306"/>
              <a:gd name="connsiteX28" fmla="*/ 776949 w 1845255"/>
              <a:gd name="connsiteY28" fmla="*/ 1019746 h 1068306"/>
              <a:gd name="connsiteX29" fmla="*/ 825509 w 1845255"/>
              <a:gd name="connsiteY29" fmla="*/ 971187 h 1068306"/>
              <a:gd name="connsiteX30" fmla="*/ 631272 w 1845255"/>
              <a:gd name="connsiteY30" fmla="*/ 971187 h 1068306"/>
              <a:gd name="connsiteX31" fmla="*/ 679831 w 1845255"/>
              <a:gd name="connsiteY31" fmla="*/ 1019746 h 1068306"/>
              <a:gd name="connsiteX32" fmla="*/ 631272 w 1845255"/>
              <a:gd name="connsiteY32" fmla="*/ 1068306 h 1068306"/>
              <a:gd name="connsiteX33" fmla="*/ 582712 w 1845255"/>
              <a:gd name="connsiteY33" fmla="*/ 1019746 h 1068306"/>
              <a:gd name="connsiteX34" fmla="*/ 631272 w 1845255"/>
              <a:gd name="connsiteY34" fmla="*/ 971187 h 1068306"/>
              <a:gd name="connsiteX35" fmla="*/ 437034 w 1845255"/>
              <a:gd name="connsiteY35" fmla="*/ 971187 h 1068306"/>
              <a:gd name="connsiteX36" fmla="*/ 485594 w 1845255"/>
              <a:gd name="connsiteY36" fmla="*/ 1019746 h 1068306"/>
              <a:gd name="connsiteX37" fmla="*/ 437034 w 1845255"/>
              <a:gd name="connsiteY37" fmla="*/ 1068306 h 1068306"/>
              <a:gd name="connsiteX38" fmla="*/ 388475 w 1845255"/>
              <a:gd name="connsiteY38" fmla="*/ 1019746 h 1068306"/>
              <a:gd name="connsiteX39" fmla="*/ 437034 w 1845255"/>
              <a:gd name="connsiteY39" fmla="*/ 971187 h 1068306"/>
              <a:gd name="connsiteX40" fmla="*/ 242797 w 1845255"/>
              <a:gd name="connsiteY40" fmla="*/ 971187 h 1068306"/>
              <a:gd name="connsiteX41" fmla="*/ 291357 w 1845255"/>
              <a:gd name="connsiteY41" fmla="*/ 1019746 h 1068306"/>
              <a:gd name="connsiteX42" fmla="*/ 242797 w 1845255"/>
              <a:gd name="connsiteY42" fmla="*/ 1068306 h 1068306"/>
              <a:gd name="connsiteX43" fmla="*/ 194237 w 1845255"/>
              <a:gd name="connsiteY43" fmla="*/ 1019746 h 1068306"/>
              <a:gd name="connsiteX44" fmla="*/ 242797 w 1845255"/>
              <a:gd name="connsiteY44" fmla="*/ 971187 h 1068306"/>
              <a:gd name="connsiteX45" fmla="*/ 48560 w 1845255"/>
              <a:gd name="connsiteY45" fmla="*/ 971187 h 1068306"/>
              <a:gd name="connsiteX46" fmla="*/ 97119 w 1845255"/>
              <a:gd name="connsiteY46" fmla="*/ 1019746 h 1068306"/>
              <a:gd name="connsiteX47" fmla="*/ 48560 w 1845255"/>
              <a:gd name="connsiteY47" fmla="*/ 1068306 h 1068306"/>
              <a:gd name="connsiteX48" fmla="*/ 0 w 1845255"/>
              <a:gd name="connsiteY48" fmla="*/ 1019746 h 1068306"/>
              <a:gd name="connsiteX49" fmla="*/ 48560 w 1845255"/>
              <a:gd name="connsiteY49" fmla="*/ 971187 h 1068306"/>
              <a:gd name="connsiteX50" fmla="*/ 1796695 w 1845255"/>
              <a:gd name="connsiteY50" fmla="*/ 776949 h 1068306"/>
              <a:gd name="connsiteX51" fmla="*/ 1845255 w 1845255"/>
              <a:gd name="connsiteY51" fmla="*/ 825509 h 1068306"/>
              <a:gd name="connsiteX52" fmla="*/ 1796695 w 1845255"/>
              <a:gd name="connsiteY52" fmla="*/ 874069 h 1068306"/>
              <a:gd name="connsiteX53" fmla="*/ 1748136 w 1845255"/>
              <a:gd name="connsiteY53" fmla="*/ 825509 h 1068306"/>
              <a:gd name="connsiteX54" fmla="*/ 1796695 w 1845255"/>
              <a:gd name="connsiteY54" fmla="*/ 776949 h 1068306"/>
              <a:gd name="connsiteX55" fmla="*/ 1602458 w 1845255"/>
              <a:gd name="connsiteY55" fmla="*/ 776949 h 1068306"/>
              <a:gd name="connsiteX56" fmla="*/ 1651018 w 1845255"/>
              <a:gd name="connsiteY56" fmla="*/ 825509 h 1068306"/>
              <a:gd name="connsiteX57" fmla="*/ 1602458 w 1845255"/>
              <a:gd name="connsiteY57" fmla="*/ 874069 h 1068306"/>
              <a:gd name="connsiteX58" fmla="*/ 1553898 w 1845255"/>
              <a:gd name="connsiteY58" fmla="*/ 825509 h 1068306"/>
              <a:gd name="connsiteX59" fmla="*/ 1602458 w 1845255"/>
              <a:gd name="connsiteY59" fmla="*/ 776949 h 1068306"/>
              <a:gd name="connsiteX60" fmla="*/ 1408221 w 1845255"/>
              <a:gd name="connsiteY60" fmla="*/ 776949 h 1068306"/>
              <a:gd name="connsiteX61" fmla="*/ 1456780 w 1845255"/>
              <a:gd name="connsiteY61" fmla="*/ 825509 h 1068306"/>
              <a:gd name="connsiteX62" fmla="*/ 1408221 w 1845255"/>
              <a:gd name="connsiteY62" fmla="*/ 874069 h 1068306"/>
              <a:gd name="connsiteX63" fmla="*/ 1359661 w 1845255"/>
              <a:gd name="connsiteY63" fmla="*/ 825509 h 1068306"/>
              <a:gd name="connsiteX64" fmla="*/ 1408221 w 1845255"/>
              <a:gd name="connsiteY64" fmla="*/ 776949 h 1068306"/>
              <a:gd name="connsiteX65" fmla="*/ 1213983 w 1845255"/>
              <a:gd name="connsiteY65" fmla="*/ 776949 h 1068306"/>
              <a:gd name="connsiteX66" fmla="*/ 1262543 w 1845255"/>
              <a:gd name="connsiteY66" fmla="*/ 825509 h 1068306"/>
              <a:gd name="connsiteX67" fmla="*/ 1213983 w 1845255"/>
              <a:gd name="connsiteY67" fmla="*/ 874069 h 1068306"/>
              <a:gd name="connsiteX68" fmla="*/ 1165424 w 1845255"/>
              <a:gd name="connsiteY68" fmla="*/ 825509 h 1068306"/>
              <a:gd name="connsiteX69" fmla="*/ 1213983 w 1845255"/>
              <a:gd name="connsiteY69" fmla="*/ 776949 h 1068306"/>
              <a:gd name="connsiteX70" fmla="*/ 1019746 w 1845255"/>
              <a:gd name="connsiteY70" fmla="*/ 776949 h 1068306"/>
              <a:gd name="connsiteX71" fmla="*/ 1068306 w 1845255"/>
              <a:gd name="connsiteY71" fmla="*/ 825509 h 1068306"/>
              <a:gd name="connsiteX72" fmla="*/ 1019746 w 1845255"/>
              <a:gd name="connsiteY72" fmla="*/ 874069 h 1068306"/>
              <a:gd name="connsiteX73" fmla="*/ 971186 w 1845255"/>
              <a:gd name="connsiteY73" fmla="*/ 825509 h 1068306"/>
              <a:gd name="connsiteX74" fmla="*/ 1019746 w 1845255"/>
              <a:gd name="connsiteY74" fmla="*/ 776949 h 1068306"/>
              <a:gd name="connsiteX75" fmla="*/ 825509 w 1845255"/>
              <a:gd name="connsiteY75" fmla="*/ 776949 h 1068306"/>
              <a:gd name="connsiteX76" fmla="*/ 874069 w 1845255"/>
              <a:gd name="connsiteY76" fmla="*/ 825509 h 1068306"/>
              <a:gd name="connsiteX77" fmla="*/ 825509 w 1845255"/>
              <a:gd name="connsiteY77" fmla="*/ 874069 h 1068306"/>
              <a:gd name="connsiteX78" fmla="*/ 776949 w 1845255"/>
              <a:gd name="connsiteY78" fmla="*/ 825509 h 1068306"/>
              <a:gd name="connsiteX79" fmla="*/ 825509 w 1845255"/>
              <a:gd name="connsiteY79" fmla="*/ 776949 h 1068306"/>
              <a:gd name="connsiteX80" fmla="*/ 631272 w 1845255"/>
              <a:gd name="connsiteY80" fmla="*/ 776949 h 1068306"/>
              <a:gd name="connsiteX81" fmla="*/ 679831 w 1845255"/>
              <a:gd name="connsiteY81" fmla="*/ 825509 h 1068306"/>
              <a:gd name="connsiteX82" fmla="*/ 631272 w 1845255"/>
              <a:gd name="connsiteY82" fmla="*/ 874069 h 1068306"/>
              <a:gd name="connsiteX83" fmla="*/ 582712 w 1845255"/>
              <a:gd name="connsiteY83" fmla="*/ 825509 h 1068306"/>
              <a:gd name="connsiteX84" fmla="*/ 631272 w 1845255"/>
              <a:gd name="connsiteY84" fmla="*/ 776949 h 1068306"/>
              <a:gd name="connsiteX85" fmla="*/ 437034 w 1845255"/>
              <a:gd name="connsiteY85" fmla="*/ 776949 h 1068306"/>
              <a:gd name="connsiteX86" fmla="*/ 485594 w 1845255"/>
              <a:gd name="connsiteY86" fmla="*/ 825509 h 1068306"/>
              <a:gd name="connsiteX87" fmla="*/ 437034 w 1845255"/>
              <a:gd name="connsiteY87" fmla="*/ 874069 h 1068306"/>
              <a:gd name="connsiteX88" fmla="*/ 388475 w 1845255"/>
              <a:gd name="connsiteY88" fmla="*/ 825509 h 1068306"/>
              <a:gd name="connsiteX89" fmla="*/ 437034 w 1845255"/>
              <a:gd name="connsiteY89" fmla="*/ 776949 h 1068306"/>
              <a:gd name="connsiteX90" fmla="*/ 242797 w 1845255"/>
              <a:gd name="connsiteY90" fmla="*/ 776949 h 1068306"/>
              <a:gd name="connsiteX91" fmla="*/ 291357 w 1845255"/>
              <a:gd name="connsiteY91" fmla="*/ 825509 h 1068306"/>
              <a:gd name="connsiteX92" fmla="*/ 242797 w 1845255"/>
              <a:gd name="connsiteY92" fmla="*/ 874069 h 1068306"/>
              <a:gd name="connsiteX93" fmla="*/ 194237 w 1845255"/>
              <a:gd name="connsiteY93" fmla="*/ 825509 h 1068306"/>
              <a:gd name="connsiteX94" fmla="*/ 242797 w 1845255"/>
              <a:gd name="connsiteY94" fmla="*/ 776949 h 1068306"/>
              <a:gd name="connsiteX95" fmla="*/ 48560 w 1845255"/>
              <a:gd name="connsiteY95" fmla="*/ 776949 h 1068306"/>
              <a:gd name="connsiteX96" fmla="*/ 97119 w 1845255"/>
              <a:gd name="connsiteY96" fmla="*/ 825509 h 1068306"/>
              <a:gd name="connsiteX97" fmla="*/ 48560 w 1845255"/>
              <a:gd name="connsiteY97" fmla="*/ 874069 h 1068306"/>
              <a:gd name="connsiteX98" fmla="*/ 0 w 1845255"/>
              <a:gd name="connsiteY98" fmla="*/ 825509 h 1068306"/>
              <a:gd name="connsiteX99" fmla="*/ 48560 w 1845255"/>
              <a:gd name="connsiteY99" fmla="*/ 776949 h 1068306"/>
              <a:gd name="connsiteX100" fmla="*/ 1796695 w 1845255"/>
              <a:gd name="connsiteY100" fmla="*/ 582712 h 1068306"/>
              <a:gd name="connsiteX101" fmla="*/ 1845255 w 1845255"/>
              <a:gd name="connsiteY101" fmla="*/ 631272 h 1068306"/>
              <a:gd name="connsiteX102" fmla="*/ 1796695 w 1845255"/>
              <a:gd name="connsiteY102" fmla="*/ 679832 h 1068306"/>
              <a:gd name="connsiteX103" fmla="*/ 1748136 w 1845255"/>
              <a:gd name="connsiteY103" fmla="*/ 631272 h 1068306"/>
              <a:gd name="connsiteX104" fmla="*/ 1796695 w 1845255"/>
              <a:gd name="connsiteY104" fmla="*/ 582712 h 1068306"/>
              <a:gd name="connsiteX105" fmla="*/ 1602458 w 1845255"/>
              <a:gd name="connsiteY105" fmla="*/ 582712 h 1068306"/>
              <a:gd name="connsiteX106" fmla="*/ 1651018 w 1845255"/>
              <a:gd name="connsiteY106" fmla="*/ 631272 h 1068306"/>
              <a:gd name="connsiteX107" fmla="*/ 1602458 w 1845255"/>
              <a:gd name="connsiteY107" fmla="*/ 679832 h 1068306"/>
              <a:gd name="connsiteX108" fmla="*/ 1553898 w 1845255"/>
              <a:gd name="connsiteY108" fmla="*/ 631272 h 1068306"/>
              <a:gd name="connsiteX109" fmla="*/ 1602458 w 1845255"/>
              <a:gd name="connsiteY109" fmla="*/ 582712 h 1068306"/>
              <a:gd name="connsiteX110" fmla="*/ 1408221 w 1845255"/>
              <a:gd name="connsiteY110" fmla="*/ 582712 h 1068306"/>
              <a:gd name="connsiteX111" fmla="*/ 1456780 w 1845255"/>
              <a:gd name="connsiteY111" fmla="*/ 631272 h 1068306"/>
              <a:gd name="connsiteX112" fmla="*/ 1408221 w 1845255"/>
              <a:gd name="connsiteY112" fmla="*/ 679832 h 1068306"/>
              <a:gd name="connsiteX113" fmla="*/ 1359661 w 1845255"/>
              <a:gd name="connsiteY113" fmla="*/ 631272 h 1068306"/>
              <a:gd name="connsiteX114" fmla="*/ 1408221 w 1845255"/>
              <a:gd name="connsiteY114" fmla="*/ 582712 h 1068306"/>
              <a:gd name="connsiteX115" fmla="*/ 1213983 w 1845255"/>
              <a:gd name="connsiteY115" fmla="*/ 582712 h 1068306"/>
              <a:gd name="connsiteX116" fmla="*/ 1262543 w 1845255"/>
              <a:gd name="connsiteY116" fmla="*/ 631272 h 1068306"/>
              <a:gd name="connsiteX117" fmla="*/ 1213983 w 1845255"/>
              <a:gd name="connsiteY117" fmla="*/ 679832 h 1068306"/>
              <a:gd name="connsiteX118" fmla="*/ 1165424 w 1845255"/>
              <a:gd name="connsiteY118" fmla="*/ 631272 h 1068306"/>
              <a:gd name="connsiteX119" fmla="*/ 1213983 w 1845255"/>
              <a:gd name="connsiteY119" fmla="*/ 582712 h 1068306"/>
              <a:gd name="connsiteX120" fmla="*/ 1019746 w 1845255"/>
              <a:gd name="connsiteY120" fmla="*/ 582712 h 1068306"/>
              <a:gd name="connsiteX121" fmla="*/ 1068306 w 1845255"/>
              <a:gd name="connsiteY121" fmla="*/ 631272 h 1068306"/>
              <a:gd name="connsiteX122" fmla="*/ 1019746 w 1845255"/>
              <a:gd name="connsiteY122" fmla="*/ 679832 h 1068306"/>
              <a:gd name="connsiteX123" fmla="*/ 971186 w 1845255"/>
              <a:gd name="connsiteY123" fmla="*/ 631272 h 1068306"/>
              <a:gd name="connsiteX124" fmla="*/ 1019746 w 1845255"/>
              <a:gd name="connsiteY124" fmla="*/ 582712 h 1068306"/>
              <a:gd name="connsiteX125" fmla="*/ 825509 w 1845255"/>
              <a:gd name="connsiteY125" fmla="*/ 582712 h 1068306"/>
              <a:gd name="connsiteX126" fmla="*/ 874069 w 1845255"/>
              <a:gd name="connsiteY126" fmla="*/ 631272 h 1068306"/>
              <a:gd name="connsiteX127" fmla="*/ 825509 w 1845255"/>
              <a:gd name="connsiteY127" fmla="*/ 679832 h 1068306"/>
              <a:gd name="connsiteX128" fmla="*/ 776949 w 1845255"/>
              <a:gd name="connsiteY128" fmla="*/ 631272 h 1068306"/>
              <a:gd name="connsiteX129" fmla="*/ 825509 w 1845255"/>
              <a:gd name="connsiteY129" fmla="*/ 582712 h 1068306"/>
              <a:gd name="connsiteX130" fmla="*/ 631272 w 1845255"/>
              <a:gd name="connsiteY130" fmla="*/ 582712 h 1068306"/>
              <a:gd name="connsiteX131" fmla="*/ 679831 w 1845255"/>
              <a:gd name="connsiteY131" fmla="*/ 631272 h 1068306"/>
              <a:gd name="connsiteX132" fmla="*/ 631272 w 1845255"/>
              <a:gd name="connsiteY132" fmla="*/ 679832 h 1068306"/>
              <a:gd name="connsiteX133" fmla="*/ 582712 w 1845255"/>
              <a:gd name="connsiteY133" fmla="*/ 631272 h 1068306"/>
              <a:gd name="connsiteX134" fmla="*/ 631272 w 1845255"/>
              <a:gd name="connsiteY134" fmla="*/ 582712 h 1068306"/>
              <a:gd name="connsiteX135" fmla="*/ 437034 w 1845255"/>
              <a:gd name="connsiteY135" fmla="*/ 582712 h 1068306"/>
              <a:gd name="connsiteX136" fmla="*/ 485594 w 1845255"/>
              <a:gd name="connsiteY136" fmla="*/ 631272 h 1068306"/>
              <a:gd name="connsiteX137" fmla="*/ 437034 w 1845255"/>
              <a:gd name="connsiteY137" fmla="*/ 679832 h 1068306"/>
              <a:gd name="connsiteX138" fmla="*/ 388475 w 1845255"/>
              <a:gd name="connsiteY138" fmla="*/ 631272 h 1068306"/>
              <a:gd name="connsiteX139" fmla="*/ 437034 w 1845255"/>
              <a:gd name="connsiteY139" fmla="*/ 582712 h 1068306"/>
              <a:gd name="connsiteX140" fmla="*/ 242797 w 1845255"/>
              <a:gd name="connsiteY140" fmla="*/ 582712 h 1068306"/>
              <a:gd name="connsiteX141" fmla="*/ 291357 w 1845255"/>
              <a:gd name="connsiteY141" fmla="*/ 631272 h 1068306"/>
              <a:gd name="connsiteX142" fmla="*/ 242797 w 1845255"/>
              <a:gd name="connsiteY142" fmla="*/ 679832 h 1068306"/>
              <a:gd name="connsiteX143" fmla="*/ 194237 w 1845255"/>
              <a:gd name="connsiteY143" fmla="*/ 631272 h 1068306"/>
              <a:gd name="connsiteX144" fmla="*/ 242797 w 1845255"/>
              <a:gd name="connsiteY144" fmla="*/ 582712 h 1068306"/>
              <a:gd name="connsiteX145" fmla="*/ 48560 w 1845255"/>
              <a:gd name="connsiteY145" fmla="*/ 582712 h 1068306"/>
              <a:gd name="connsiteX146" fmla="*/ 97119 w 1845255"/>
              <a:gd name="connsiteY146" fmla="*/ 631272 h 1068306"/>
              <a:gd name="connsiteX147" fmla="*/ 48560 w 1845255"/>
              <a:gd name="connsiteY147" fmla="*/ 679832 h 1068306"/>
              <a:gd name="connsiteX148" fmla="*/ 0 w 1845255"/>
              <a:gd name="connsiteY148" fmla="*/ 631272 h 1068306"/>
              <a:gd name="connsiteX149" fmla="*/ 48560 w 1845255"/>
              <a:gd name="connsiteY149" fmla="*/ 582712 h 1068306"/>
              <a:gd name="connsiteX150" fmla="*/ 1796695 w 1845255"/>
              <a:gd name="connsiteY150" fmla="*/ 388475 h 1068306"/>
              <a:gd name="connsiteX151" fmla="*/ 1845255 w 1845255"/>
              <a:gd name="connsiteY151" fmla="*/ 437035 h 1068306"/>
              <a:gd name="connsiteX152" fmla="*/ 1796695 w 1845255"/>
              <a:gd name="connsiteY152" fmla="*/ 485594 h 1068306"/>
              <a:gd name="connsiteX153" fmla="*/ 1748136 w 1845255"/>
              <a:gd name="connsiteY153" fmla="*/ 437035 h 1068306"/>
              <a:gd name="connsiteX154" fmla="*/ 1796695 w 1845255"/>
              <a:gd name="connsiteY154" fmla="*/ 388475 h 1068306"/>
              <a:gd name="connsiteX155" fmla="*/ 1602458 w 1845255"/>
              <a:gd name="connsiteY155" fmla="*/ 388475 h 1068306"/>
              <a:gd name="connsiteX156" fmla="*/ 1651018 w 1845255"/>
              <a:gd name="connsiteY156" fmla="*/ 437035 h 1068306"/>
              <a:gd name="connsiteX157" fmla="*/ 1602458 w 1845255"/>
              <a:gd name="connsiteY157" fmla="*/ 485594 h 1068306"/>
              <a:gd name="connsiteX158" fmla="*/ 1553898 w 1845255"/>
              <a:gd name="connsiteY158" fmla="*/ 437035 h 1068306"/>
              <a:gd name="connsiteX159" fmla="*/ 1602458 w 1845255"/>
              <a:gd name="connsiteY159" fmla="*/ 388475 h 1068306"/>
              <a:gd name="connsiteX160" fmla="*/ 1408221 w 1845255"/>
              <a:gd name="connsiteY160" fmla="*/ 388475 h 1068306"/>
              <a:gd name="connsiteX161" fmla="*/ 1456780 w 1845255"/>
              <a:gd name="connsiteY161" fmla="*/ 437035 h 1068306"/>
              <a:gd name="connsiteX162" fmla="*/ 1408221 w 1845255"/>
              <a:gd name="connsiteY162" fmla="*/ 485594 h 1068306"/>
              <a:gd name="connsiteX163" fmla="*/ 1359661 w 1845255"/>
              <a:gd name="connsiteY163" fmla="*/ 437035 h 1068306"/>
              <a:gd name="connsiteX164" fmla="*/ 1408221 w 1845255"/>
              <a:gd name="connsiteY164" fmla="*/ 388475 h 1068306"/>
              <a:gd name="connsiteX165" fmla="*/ 1213983 w 1845255"/>
              <a:gd name="connsiteY165" fmla="*/ 388475 h 1068306"/>
              <a:gd name="connsiteX166" fmla="*/ 1262543 w 1845255"/>
              <a:gd name="connsiteY166" fmla="*/ 437035 h 1068306"/>
              <a:gd name="connsiteX167" fmla="*/ 1213983 w 1845255"/>
              <a:gd name="connsiteY167" fmla="*/ 485594 h 1068306"/>
              <a:gd name="connsiteX168" fmla="*/ 1165424 w 1845255"/>
              <a:gd name="connsiteY168" fmla="*/ 437035 h 1068306"/>
              <a:gd name="connsiteX169" fmla="*/ 1213983 w 1845255"/>
              <a:gd name="connsiteY169" fmla="*/ 388475 h 1068306"/>
              <a:gd name="connsiteX170" fmla="*/ 1019746 w 1845255"/>
              <a:gd name="connsiteY170" fmla="*/ 388475 h 1068306"/>
              <a:gd name="connsiteX171" fmla="*/ 1068306 w 1845255"/>
              <a:gd name="connsiteY171" fmla="*/ 437035 h 1068306"/>
              <a:gd name="connsiteX172" fmla="*/ 1019746 w 1845255"/>
              <a:gd name="connsiteY172" fmla="*/ 485594 h 1068306"/>
              <a:gd name="connsiteX173" fmla="*/ 971186 w 1845255"/>
              <a:gd name="connsiteY173" fmla="*/ 437035 h 1068306"/>
              <a:gd name="connsiteX174" fmla="*/ 1019746 w 1845255"/>
              <a:gd name="connsiteY174" fmla="*/ 388475 h 1068306"/>
              <a:gd name="connsiteX175" fmla="*/ 825509 w 1845255"/>
              <a:gd name="connsiteY175" fmla="*/ 388475 h 1068306"/>
              <a:gd name="connsiteX176" fmla="*/ 874069 w 1845255"/>
              <a:gd name="connsiteY176" fmla="*/ 437035 h 1068306"/>
              <a:gd name="connsiteX177" fmla="*/ 825509 w 1845255"/>
              <a:gd name="connsiteY177" fmla="*/ 485594 h 1068306"/>
              <a:gd name="connsiteX178" fmla="*/ 776949 w 1845255"/>
              <a:gd name="connsiteY178" fmla="*/ 437035 h 1068306"/>
              <a:gd name="connsiteX179" fmla="*/ 825509 w 1845255"/>
              <a:gd name="connsiteY179" fmla="*/ 388475 h 1068306"/>
              <a:gd name="connsiteX180" fmla="*/ 631272 w 1845255"/>
              <a:gd name="connsiteY180" fmla="*/ 388475 h 1068306"/>
              <a:gd name="connsiteX181" fmla="*/ 679831 w 1845255"/>
              <a:gd name="connsiteY181" fmla="*/ 437035 h 1068306"/>
              <a:gd name="connsiteX182" fmla="*/ 631272 w 1845255"/>
              <a:gd name="connsiteY182" fmla="*/ 485594 h 1068306"/>
              <a:gd name="connsiteX183" fmla="*/ 582712 w 1845255"/>
              <a:gd name="connsiteY183" fmla="*/ 437035 h 1068306"/>
              <a:gd name="connsiteX184" fmla="*/ 631272 w 1845255"/>
              <a:gd name="connsiteY184" fmla="*/ 388475 h 1068306"/>
              <a:gd name="connsiteX185" fmla="*/ 437034 w 1845255"/>
              <a:gd name="connsiteY185" fmla="*/ 388475 h 1068306"/>
              <a:gd name="connsiteX186" fmla="*/ 485594 w 1845255"/>
              <a:gd name="connsiteY186" fmla="*/ 437035 h 1068306"/>
              <a:gd name="connsiteX187" fmla="*/ 437034 w 1845255"/>
              <a:gd name="connsiteY187" fmla="*/ 485594 h 1068306"/>
              <a:gd name="connsiteX188" fmla="*/ 388475 w 1845255"/>
              <a:gd name="connsiteY188" fmla="*/ 437035 h 1068306"/>
              <a:gd name="connsiteX189" fmla="*/ 437034 w 1845255"/>
              <a:gd name="connsiteY189" fmla="*/ 388475 h 1068306"/>
              <a:gd name="connsiteX190" fmla="*/ 242797 w 1845255"/>
              <a:gd name="connsiteY190" fmla="*/ 388475 h 1068306"/>
              <a:gd name="connsiteX191" fmla="*/ 291357 w 1845255"/>
              <a:gd name="connsiteY191" fmla="*/ 437035 h 1068306"/>
              <a:gd name="connsiteX192" fmla="*/ 242797 w 1845255"/>
              <a:gd name="connsiteY192" fmla="*/ 485594 h 1068306"/>
              <a:gd name="connsiteX193" fmla="*/ 194237 w 1845255"/>
              <a:gd name="connsiteY193" fmla="*/ 437035 h 1068306"/>
              <a:gd name="connsiteX194" fmla="*/ 242797 w 1845255"/>
              <a:gd name="connsiteY194" fmla="*/ 388475 h 1068306"/>
              <a:gd name="connsiteX195" fmla="*/ 48560 w 1845255"/>
              <a:gd name="connsiteY195" fmla="*/ 388475 h 1068306"/>
              <a:gd name="connsiteX196" fmla="*/ 97119 w 1845255"/>
              <a:gd name="connsiteY196" fmla="*/ 437035 h 1068306"/>
              <a:gd name="connsiteX197" fmla="*/ 48560 w 1845255"/>
              <a:gd name="connsiteY197" fmla="*/ 485594 h 1068306"/>
              <a:gd name="connsiteX198" fmla="*/ 0 w 1845255"/>
              <a:gd name="connsiteY198" fmla="*/ 437035 h 1068306"/>
              <a:gd name="connsiteX199" fmla="*/ 48560 w 1845255"/>
              <a:gd name="connsiteY199" fmla="*/ 388475 h 1068306"/>
              <a:gd name="connsiteX200" fmla="*/ 1796695 w 1845255"/>
              <a:gd name="connsiteY200" fmla="*/ 194238 h 1068306"/>
              <a:gd name="connsiteX201" fmla="*/ 1845255 w 1845255"/>
              <a:gd name="connsiteY201" fmla="*/ 242797 h 1068306"/>
              <a:gd name="connsiteX202" fmla="*/ 1796695 w 1845255"/>
              <a:gd name="connsiteY202" fmla="*/ 291357 h 1068306"/>
              <a:gd name="connsiteX203" fmla="*/ 1748136 w 1845255"/>
              <a:gd name="connsiteY203" fmla="*/ 242797 h 1068306"/>
              <a:gd name="connsiteX204" fmla="*/ 1796695 w 1845255"/>
              <a:gd name="connsiteY204" fmla="*/ 194238 h 1068306"/>
              <a:gd name="connsiteX205" fmla="*/ 1602458 w 1845255"/>
              <a:gd name="connsiteY205" fmla="*/ 194238 h 1068306"/>
              <a:gd name="connsiteX206" fmla="*/ 1651018 w 1845255"/>
              <a:gd name="connsiteY206" fmla="*/ 242797 h 1068306"/>
              <a:gd name="connsiteX207" fmla="*/ 1602458 w 1845255"/>
              <a:gd name="connsiteY207" fmla="*/ 291357 h 1068306"/>
              <a:gd name="connsiteX208" fmla="*/ 1553898 w 1845255"/>
              <a:gd name="connsiteY208" fmla="*/ 242797 h 1068306"/>
              <a:gd name="connsiteX209" fmla="*/ 1602458 w 1845255"/>
              <a:gd name="connsiteY209" fmla="*/ 194238 h 1068306"/>
              <a:gd name="connsiteX210" fmla="*/ 1408221 w 1845255"/>
              <a:gd name="connsiteY210" fmla="*/ 194238 h 1068306"/>
              <a:gd name="connsiteX211" fmla="*/ 1456780 w 1845255"/>
              <a:gd name="connsiteY211" fmla="*/ 242797 h 1068306"/>
              <a:gd name="connsiteX212" fmla="*/ 1408221 w 1845255"/>
              <a:gd name="connsiteY212" fmla="*/ 291357 h 1068306"/>
              <a:gd name="connsiteX213" fmla="*/ 1359661 w 1845255"/>
              <a:gd name="connsiteY213" fmla="*/ 242797 h 1068306"/>
              <a:gd name="connsiteX214" fmla="*/ 1408221 w 1845255"/>
              <a:gd name="connsiteY214" fmla="*/ 194238 h 1068306"/>
              <a:gd name="connsiteX215" fmla="*/ 1213983 w 1845255"/>
              <a:gd name="connsiteY215" fmla="*/ 194238 h 1068306"/>
              <a:gd name="connsiteX216" fmla="*/ 1262543 w 1845255"/>
              <a:gd name="connsiteY216" fmla="*/ 242797 h 1068306"/>
              <a:gd name="connsiteX217" fmla="*/ 1213983 w 1845255"/>
              <a:gd name="connsiteY217" fmla="*/ 291357 h 1068306"/>
              <a:gd name="connsiteX218" fmla="*/ 1165424 w 1845255"/>
              <a:gd name="connsiteY218" fmla="*/ 242797 h 1068306"/>
              <a:gd name="connsiteX219" fmla="*/ 1213983 w 1845255"/>
              <a:gd name="connsiteY219" fmla="*/ 194238 h 1068306"/>
              <a:gd name="connsiteX220" fmla="*/ 1019746 w 1845255"/>
              <a:gd name="connsiteY220" fmla="*/ 194238 h 1068306"/>
              <a:gd name="connsiteX221" fmla="*/ 1068306 w 1845255"/>
              <a:gd name="connsiteY221" fmla="*/ 242797 h 1068306"/>
              <a:gd name="connsiteX222" fmla="*/ 1019746 w 1845255"/>
              <a:gd name="connsiteY222" fmla="*/ 291357 h 1068306"/>
              <a:gd name="connsiteX223" fmla="*/ 971186 w 1845255"/>
              <a:gd name="connsiteY223" fmla="*/ 242797 h 1068306"/>
              <a:gd name="connsiteX224" fmla="*/ 1019746 w 1845255"/>
              <a:gd name="connsiteY224" fmla="*/ 194238 h 1068306"/>
              <a:gd name="connsiteX225" fmla="*/ 825509 w 1845255"/>
              <a:gd name="connsiteY225" fmla="*/ 194238 h 1068306"/>
              <a:gd name="connsiteX226" fmla="*/ 874069 w 1845255"/>
              <a:gd name="connsiteY226" fmla="*/ 242797 h 1068306"/>
              <a:gd name="connsiteX227" fmla="*/ 825509 w 1845255"/>
              <a:gd name="connsiteY227" fmla="*/ 291357 h 1068306"/>
              <a:gd name="connsiteX228" fmla="*/ 776949 w 1845255"/>
              <a:gd name="connsiteY228" fmla="*/ 242797 h 1068306"/>
              <a:gd name="connsiteX229" fmla="*/ 825509 w 1845255"/>
              <a:gd name="connsiteY229" fmla="*/ 194238 h 1068306"/>
              <a:gd name="connsiteX230" fmla="*/ 631272 w 1845255"/>
              <a:gd name="connsiteY230" fmla="*/ 194238 h 1068306"/>
              <a:gd name="connsiteX231" fmla="*/ 679831 w 1845255"/>
              <a:gd name="connsiteY231" fmla="*/ 242797 h 1068306"/>
              <a:gd name="connsiteX232" fmla="*/ 631272 w 1845255"/>
              <a:gd name="connsiteY232" fmla="*/ 291357 h 1068306"/>
              <a:gd name="connsiteX233" fmla="*/ 582712 w 1845255"/>
              <a:gd name="connsiteY233" fmla="*/ 242797 h 1068306"/>
              <a:gd name="connsiteX234" fmla="*/ 631272 w 1845255"/>
              <a:gd name="connsiteY234" fmla="*/ 194238 h 1068306"/>
              <a:gd name="connsiteX235" fmla="*/ 437034 w 1845255"/>
              <a:gd name="connsiteY235" fmla="*/ 194238 h 1068306"/>
              <a:gd name="connsiteX236" fmla="*/ 485594 w 1845255"/>
              <a:gd name="connsiteY236" fmla="*/ 242797 h 1068306"/>
              <a:gd name="connsiteX237" fmla="*/ 437034 w 1845255"/>
              <a:gd name="connsiteY237" fmla="*/ 291357 h 1068306"/>
              <a:gd name="connsiteX238" fmla="*/ 388475 w 1845255"/>
              <a:gd name="connsiteY238" fmla="*/ 242797 h 1068306"/>
              <a:gd name="connsiteX239" fmla="*/ 437034 w 1845255"/>
              <a:gd name="connsiteY239" fmla="*/ 194238 h 1068306"/>
              <a:gd name="connsiteX240" fmla="*/ 242797 w 1845255"/>
              <a:gd name="connsiteY240" fmla="*/ 194238 h 1068306"/>
              <a:gd name="connsiteX241" fmla="*/ 291357 w 1845255"/>
              <a:gd name="connsiteY241" fmla="*/ 242797 h 1068306"/>
              <a:gd name="connsiteX242" fmla="*/ 242797 w 1845255"/>
              <a:gd name="connsiteY242" fmla="*/ 291357 h 1068306"/>
              <a:gd name="connsiteX243" fmla="*/ 194237 w 1845255"/>
              <a:gd name="connsiteY243" fmla="*/ 242797 h 1068306"/>
              <a:gd name="connsiteX244" fmla="*/ 242797 w 1845255"/>
              <a:gd name="connsiteY244" fmla="*/ 194238 h 1068306"/>
              <a:gd name="connsiteX245" fmla="*/ 48560 w 1845255"/>
              <a:gd name="connsiteY245" fmla="*/ 194238 h 1068306"/>
              <a:gd name="connsiteX246" fmla="*/ 97119 w 1845255"/>
              <a:gd name="connsiteY246" fmla="*/ 242797 h 1068306"/>
              <a:gd name="connsiteX247" fmla="*/ 48560 w 1845255"/>
              <a:gd name="connsiteY247" fmla="*/ 291357 h 1068306"/>
              <a:gd name="connsiteX248" fmla="*/ 0 w 1845255"/>
              <a:gd name="connsiteY248" fmla="*/ 242797 h 1068306"/>
              <a:gd name="connsiteX249" fmla="*/ 48560 w 1845255"/>
              <a:gd name="connsiteY249" fmla="*/ 194238 h 1068306"/>
              <a:gd name="connsiteX250" fmla="*/ 1796695 w 1845255"/>
              <a:gd name="connsiteY250" fmla="*/ 0 h 1068306"/>
              <a:gd name="connsiteX251" fmla="*/ 1845255 w 1845255"/>
              <a:gd name="connsiteY251" fmla="*/ 48560 h 1068306"/>
              <a:gd name="connsiteX252" fmla="*/ 1796695 w 1845255"/>
              <a:gd name="connsiteY252" fmla="*/ 97120 h 1068306"/>
              <a:gd name="connsiteX253" fmla="*/ 1748136 w 1845255"/>
              <a:gd name="connsiteY253" fmla="*/ 48560 h 1068306"/>
              <a:gd name="connsiteX254" fmla="*/ 1796695 w 1845255"/>
              <a:gd name="connsiteY254" fmla="*/ 0 h 1068306"/>
              <a:gd name="connsiteX255" fmla="*/ 1602458 w 1845255"/>
              <a:gd name="connsiteY255" fmla="*/ 0 h 1068306"/>
              <a:gd name="connsiteX256" fmla="*/ 1651018 w 1845255"/>
              <a:gd name="connsiteY256" fmla="*/ 48560 h 1068306"/>
              <a:gd name="connsiteX257" fmla="*/ 1602458 w 1845255"/>
              <a:gd name="connsiteY257" fmla="*/ 97120 h 1068306"/>
              <a:gd name="connsiteX258" fmla="*/ 1553898 w 1845255"/>
              <a:gd name="connsiteY258" fmla="*/ 48560 h 1068306"/>
              <a:gd name="connsiteX259" fmla="*/ 1602458 w 1845255"/>
              <a:gd name="connsiteY259" fmla="*/ 0 h 1068306"/>
              <a:gd name="connsiteX260" fmla="*/ 1408221 w 1845255"/>
              <a:gd name="connsiteY260" fmla="*/ 0 h 1068306"/>
              <a:gd name="connsiteX261" fmla="*/ 1456780 w 1845255"/>
              <a:gd name="connsiteY261" fmla="*/ 48560 h 1068306"/>
              <a:gd name="connsiteX262" fmla="*/ 1408221 w 1845255"/>
              <a:gd name="connsiteY262" fmla="*/ 97120 h 1068306"/>
              <a:gd name="connsiteX263" fmla="*/ 1359661 w 1845255"/>
              <a:gd name="connsiteY263" fmla="*/ 48560 h 1068306"/>
              <a:gd name="connsiteX264" fmla="*/ 1408221 w 1845255"/>
              <a:gd name="connsiteY264" fmla="*/ 0 h 1068306"/>
              <a:gd name="connsiteX265" fmla="*/ 1213983 w 1845255"/>
              <a:gd name="connsiteY265" fmla="*/ 0 h 1068306"/>
              <a:gd name="connsiteX266" fmla="*/ 1262543 w 1845255"/>
              <a:gd name="connsiteY266" fmla="*/ 48560 h 1068306"/>
              <a:gd name="connsiteX267" fmla="*/ 1213983 w 1845255"/>
              <a:gd name="connsiteY267" fmla="*/ 97120 h 1068306"/>
              <a:gd name="connsiteX268" fmla="*/ 1165424 w 1845255"/>
              <a:gd name="connsiteY268" fmla="*/ 48560 h 1068306"/>
              <a:gd name="connsiteX269" fmla="*/ 1213983 w 1845255"/>
              <a:gd name="connsiteY269" fmla="*/ 0 h 1068306"/>
              <a:gd name="connsiteX270" fmla="*/ 1019746 w 1845255"/>
              <a:gd name="connsiteY270" fmla="*/ 0 h 1068306"/>
              <a:gd name="connsiteX271" fmla="*/ 1068306 w 1845255"/>
              <a:gd name="connsiteY271" fmla="*/ 48560 h 1068306"/>
              <a:gd name="connsiteX272" fmla="*/ 1019746 w 1845255"/>
              <a:gd name="connsiteY272" fmla="*/ 97120 h 1068306"/>
              <a:gd name="connsiteX273" fmla="*/ 971186 w 1845255"/>
              <a:gd name="connsiteY273" fmla="*/ 48560 h 1068306"/>
              <a:gd name="connsiteX274" fmla="*/ 1019746 w 1845255"/>
              <a:gd name="connsiteY274" fmla="*/ 0 h 1068306"/>
              <a:gd name="connsiteX275" fmla="*/ 825509 w 1845255"/>
              <a:gd name="connsiteY275" fmla="*/ 0 h 1068306"/>
              <a:gd name="connsiteX276" fmla="*/ 874069 w 1845255"/>
              <a:gd name="connsiteY276" fmla="*/ 48560 h 1068306"/>
              <a:gd name="connsiteX277" fmla="*/ 825509 w 1845255"/>
              <a:gd name="connsiteY277" fmla="*/ 97120 h 1068306"/>
              <a:gd name="connsiteX278" fmla="*/ 776949 w 1845255"/>
              <a:gd name="connsiteY278" fmla="*/ 48560 h 1068306"/>
              <a:gd name="connsiteX279" fmla="*/ 825509 w 1845255"/>
              <a:gd name="connsiteY279" fmla="*/ 0 h 1068306"/>
              <a:gd name="connsiteX280" fmla="*/ 631272 w 1845255"/>
              <a:gd name="connsiteY280" fmla="*/ 0 h 1068306"/>
              <a:gd name="connsiteX281" fmla="*/ 679831 w 1845255"/>
              <a:gd name="connsiteY281" fmla="*/ 48560 h 1068306"/>
              <a:gd name="connsiteX282" fmla="*/ 631272 w 1845255"/>
              <a:gd name="connsiteY282" fmla="*/ 97120 h 1068306"/>
              <a:gd name="connsiteX283" fmla="*/ 582712 w 1845255"/>
              <a:gd name="connsiteY283" fmla="*/ 48560 h 1068306"/>
              <a:gd name="connsiteX284" fmla="*/ 631272 w 1845255"/>
              <a:gd name="connsiteY284" fmla="*/ 0 h 1068306"/>
              <a:gd name="connsiteX285" fmla="*/ 437034 w 1845255"/>
              <a:gd name="connsiteY285" fmla="*/ 0 h 1068306"/>
              <a:gd name="connsiteX286" fmla="*/ 485594 w 1845255"/>
              <a:gd name="connsiteY286" fmla="*/ 48560 h 1068306"/>
              <a:gd name="connsiteX287" fmla="*/ 437034 w 1845255"/>
              <a:gd name="connsiteY287" fmla="*/ 97120 h 1068306"/>
              <a:gd name="connsiteX288" fmla="*/ 388475 w 1845255"/>
              <a:gd name="connsiteY288" fmla="*/ 48560 h 1068306"/>
              <a:gd name="connsiteX289" fmla="*/ 437034 w 1845255"/>
              <a:gd name="connsiteY289" fmla="*/ 0 h 1068306"/>
              <a:gd name="connsiteX290" fmla="*/ 242797 w 1845255"/>
              <a:gd name="connsiteY290" fmla="*/ 0 h 1068306"/>
              <a:gd name="connsiteX291" fmla="*/ 291357 w 1845255"/>
              <a:gd name="connsiteY291" fmla="*/ 48560 h 1068306"/>
              <a:gd name="connsiteX292" fmla="*/ 242797 w 1845255"/>
              <a:gd name="connsiteY292" fmla="*/ 97120 h 1068306"/>
              <a:gd name="connsiteX293" fmla="*/ 194237 w 1845255"/>
              <a:gd name="connsiteY293" fmla="*/ 48560 h 1068306"/>
              <a:gd name="connsiteX294" fmla="*/ 242797 w 1845255"/>
              <a:gd name="connsiteY294" fmla="*/ 0 h 1068306"/>
              <a:gd name="connsiteX295" fmla="*/ 48560 w 1845255"/>
              <a:gd name="connsiteY295" fmla="*/ 0 h 1068306"/>
              <a:gd name="connsiteX296" fmla="*/ 97119 w 1845255"/>
              <a:gd name="connsiteY296" fmla="*/ 48560 h 1068306"/>
              <a:gd name="connsiteX297" fmla="*/ 48560 w 1845255"/>
              <a:gd name="connsiteY297" fmla="*/ 97120 h 1068306"/>
              <a:gd name="connsiteX298" fmla="*/ 0 w 1845255"/>
              <a:gd name="connsiteY298" fmla="*/ 48560 h 1068306"/>
              <a:gd name="connsiteX299" fmla="*/ 48560 w 1845255"/>
              <a:gd name="connsiteY299" fmla="*/ 0 h 10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1845255" h="1068306">
                <a:moveTo>
                  <a:pt x="1796695" y="971187"/>
                </a:moveTo>
                <a:cubicBezTo>
                  <a:pt x="1823514" y="971187"/>
                  <a:pt x="1845255" y="992927"/>
                  <a:pt x="1845255" y="1019746"/>
                </a:cubicBezTo>
                <a:cubicBezTo>
                  <a:pt x="1845255" y="1046565"/>
                  <a:pt x="1823514" y="1068306"/>
                  <a:pt x="1796695" y="1068306"/>
                </a:cubicBezTo>
                <a:cubicBezTo>
                  <a:pt x="1769876" y="1068306"/>
                  <a:pt x="1748136" y="1046565"/>
                  <a:pt x="1748136" y="1019746"/>
                </a:cubicBezTo>
                <a:cubicBezTo>
                  <a:pt x="1748136" y="992927"/>
                  <a:pt x="1769876" y="971187"/>
                  <a:pt x="1796695" y="971187"/>
                </a:cubicBezTo>
                <a:close/>
                <a:moveTo>
                  <a:pt x="1602458" y="971187"/>
                </a:moveTo>
                <a:cubicBezTo>
                  <a:pt x="1629277" y="971187"/>
                  <a:pt x="1651018" y="992927"/>
                  <a:pt x="1651018" y="1019746"/>
                </a:cubicBezTo>
                <a:cubicBezTo>
                  <a:pt x="1651018" y="1046565"/>
                  <a:pt x="1629277" y="1068306"/>
                  <a:pt x="1602458" y="1068306"/>
                </a:cubicBezTo>
                <a:cubicBezTo>
                  <a:pt x="1575639" y="1068306"/>
                  <a:pt x="1553898" y="1046565"/>
                  <a:pt x="1553898" y="1019746"/>
                </a:cubicBezTo>
                <a:cubicBezTo>
                  <a:pt x="1553898" y="992927"/>
                  <a:pt x="1575639" y="971187"/>
                  <a:pt x="1602458" y="971187"/>
                </a:cubicBezTo>
                <a:close/>
                <a:moveTo>
                  <a:pt x="1408221" y="971187"/>
                </a:moveTo>
                <a:cubicBezTo>
                  <a:pt x="1435040" y="971187"/>
                  <a:pt x="1456780" y="992927"/>
                  <a:pt x="1456780" y="1019746"/>
                </a:cubicBezTo>
                <a:cubicBezTo>
                  <a:pt x="1456780" y="1046565"/>
                  <a:pt x="1435040" y="1068306"/>
                  <a:pt x="1408221" y="1068306"/>
                </a:cubicBezTo>
                <a:cubicBezTo>
                  <a:pt x="1381402" y="1068306"/>
                  <a:pt x="1359661" y="1046565"/>
                  <a:pt x="1359661" y="1019746"/>
                </a:cubicBezTo>
                <a:cubicBezTo>
                  <a:pt x="1359661" y="992927"/>
                  <a:pt x="1381402" y="971187"/>
                  <a:pt x="1408221" y="971187"/>
                </a:cubicBezTo>
                <a:close/>
                <a:moveTo>
                  <a:pt x="1213983" y="971187"/>
                </a:moveTo>
                <a:cubicBezTo>
                  <a:pt x="1240802" y="971187"/>
                  <a:pt x="1262543" y="992927"/>
                  <a:pt x="1262543" y="1019746"/>
                </a:cubicBezTo>
                <a:cubicBezTo>
                  <a:pt x="1262543" y="1046565"/>
                  <a:pt x="1240802" y="1068306"/>
                  <a:pt x="1213983" y="1068306"/>
                </a:cubicBezTo>
                <a:cubicBezTo>
                  <a:pt x="1187165" y="1068306"/>
                  <a:pt x="1165424" y="1046565"/>
                  <a:pt x="1165424" y="1019746"/>
                </a:cubicBezTo>
                <a:cubicBezTo>
                  <a:pt x="1165424" y="992927"/>
                  <a:pt x="1187165" y="971187"/>
                  <a:pt x="1213983" y="971187"/>
                </a:cubicBezTo>
                <a:close/>
                <a:moveTo>
                  <a:pt x="1019746" y="971187"/>
                </a:moveTo>
                <a:cubicBezTo>
                  <a:pt x="1046565" y="971187"/>
                  <a:pt x="1068306" y="992927"/>
                  <a:pt x="1068306" y="1019746"/>
                </a:cubicBezTo>
                <a:cubicBezTo>
                  <a:pt x="1068306" y="1046565"/>
                  <a:pt x="1046565" y="1068306"/>
                  <a:pt x="1019746" y="1068306"/>
                </a:cubicBezTo>
                <a:cubicBezTo>
                  <a:pt x="992927" y="1068306"/>
                  <a:pt x="971186" y="1046565"/>
                  <a:pt x="971186" y="1019746"/>
                </a:cubicBezTo>
                <a:cubicBezTo>
                  <a:pt x="971186" y="992927"/>
                  <a:pt x="992927" y="971187"/>
                  <a:pt x="1019746" y="971187"/>
                </a:cubicBezTo>
                <a:close/>
                <a:moveTo>
                  <a:pt x="825509" y="971187"/>
                </a:moveTo>
                <a:cubicBezTo>
                  <a:pt x="852328" y="971187"/>
                  <a:pt x="874069" y="992927"/>
                  <a:pt x="874069" y="1019746"/>
                </a:cubicBezTo>
                <a:cubicBezTo>
                  <a:pt x="874069" y="1046565"/>
                  <a:pt x="852328" y="1068306"/>
                  <a:pt x="825509" y="1068306"/>
                </a:cubicBezTo>
                <a:cubicBezTo>
                  <a:pt x="798690" y="1068306"/>
                  <a:pt x="776949" y="1046565"/>
                  <a:pt x="776949" y="1019746"/>
                </a:cubicBezTo>
                <a:cubicBezTo>
                  <a:pt x="776949" y="992927"/>
                  <a:pt x="798690" y="971187"/>
                  <a:pt x="825509" y="971187"/>
                </a:cubicBezTo>
                <a:close/>
                <a:moveTo>
                  <a:pt x="631272" y="971187"/>
                </a:moveTo>
                <a:cubicBezTo>
                  <a:pt x="658091" y="971187"/>
                  <a:pt x="679831" y="992927"/>
                  <a:pt x="679831" y="1019746"/>
                </a:cubicBezTo>
                <a:cubicBezTo>
                  <a:pt x="679831" y="1046565"/>
                  <a:pt x="658091" y="1068306"/>
                  <a:pt x="631272" y="1068306"/>
                </a:cubicBezTo>
                <a:cubicBezTo>
                  <a:pt x="604453" y="1068306"/>
                  <a:pt x="582712" y="1046565"/>
                  <a:pt x="582712" y="1019746"/>
                </a:cubicBezTo>
                <a:cubicBezTo>
                  <a:pt x="582712" y="992927"/>
                  <a:pt x="604453" y="971187"/>
                  <a:pt x="631272" y="971187"/>
                </a:cubicBezTo>
                <a:close/>
                <a:moveTo>
                  <a:pt x="437034" y="971187"/>
                </a:moveTo>
                <a:cubicBezTo>
                  <a:pt x="463853" y="971187"/>
                  <a:pt x="485594" y="992927"/>
                  <a:pt x="485594" y="1019746"/>
                </a:cubicBezTo>
                <a:cubicBezTo>
                  <a:pt x="485594" y="1046565"/>
                  <a:pt x="463853" y="1068306"/>
                  <a:pt x="437034" y="1068306"/>
                </a:cubicBezTo>
                <a:cubicBezTo>
                  <a:pt x="410215" y="1068306"/>
                  <a:pt x="388475" y="1046565"/>
                  <a:pt x="388475" y="1019746"/>
                </a:cubicBezTo>
                <a:cubicBezTo>
                  <a:pt x="388475" y="992927"/>
                  <a:pt x="410215" y="971187"/>
                  <a:pt x="437034" y="971187"/>
                </a:cubicBezTo>
                <a:close/>
                <a:moveTo>
                  <a:pt x="242797" y="971187"/>
                </a:moveTo>
                <a:cubicBezTo>
                  <a:pt x="269616" y="971187"/>
                  <a:pt x="291357" y="992927"/>
                  <a:pt x="291357" y="1019746"/>
                </a:cubicBezTo>
                <a:cubicBezTo>
                  <a:pt x="291357" y="1046565"/>
                  <a:pt x="269616" y="1068306"/>
                  <a:pt x="242797" y="1068306"/>
                </a:cubicBezTo>
                <a:cubicBezTo>
                  <a:pt x="215978" y="1068306"/>
                  <a:pt x="194237" y="1046565"/>
                  <a:pt x="194237" y="1019746"/>
                </a:cubicBezTo>
                <a:cubicBezTo>
                  <a:pt x="194237" y="992927"/>
                  <a:pt x="215978" y="971187"/>
                  <a:pt x="242797" y="971187"/>
                </a:cubicBezTo>
                <a:close/>
                <a:moveTo>
                  <a:pt x="48560" y="971187"/>
                </a:moveTo>
                <a:cubicBezTo>
                  <a:pt x="75379" y="971187"/>
                  <a:pt x="97119" y="992927"/>
                  <a:pt x="97119" y="1019746"/>
                </a:cubicBezTo>
                <a:cubicBezTo>
                  <a:pt x="97119" y="1046565"/>
                  <a:pt x="75379" y="1068306"/>
                  <a:pt x="48560" y="1068306"/>
                </a:cubicBezTo>
                <a:cubicBezTo>
                  <a:pt x="21741" y="1068306"/>
                  <a:pt x="0" y="1046565"/>
                  <a:pt x="0" y="1019746"/>
                </a:cubicBezTo>
                <a:cubicBezTo>
                  <a:pt x="0" y="992927"/>
                  <a:pt x="21741" y="971187"/>
                  <a:pt x="48560" y="971187"/>
                </a:cubicBezTo>
                <a:close/>
                <a:moveTo>
                  <a:pt x="1796695" y="776949"/>
                </a:moveTo>
                <a:cubicBezTo>
                  <a:pt x="1823514" y="776949"/>
                  <a:pt x="1845255" y="798690"/>
                  <a:pt x="1845255" y="825509"/>
                </a:cubicBezTo>
                <a:cubicBezTo>
                  <a:pt x="1845255" y="852328"/>
                  <a:pt x="1823514" y="874069"/>
                  <a:pt x="1796695" y="874069"/>
                </a:cubicBezTo>
                <a:cubicBezTo>
                  <a:pt x="1769876" y="874069"/>
                  <a:pt x="1748136" y="852328"/>
                  <a:pt x="1748136" y="825509"/>
                </a:cubicBezTo>
                <a:cubicBezTo>
                  <a:pt x="1748136" y="798690"/>
                  <a:pt x="1769876" y="776949"/>
                  <a:pt x="1796695" y="776949"/>
                </a:cubicBezTo>
                <a:close/>
                <a:moveTo>
                  <a:pt x="1602458" y="776949"/>
                </a:moveTo>
                <a:cubicBezTo>
                  <a:pt x="1629277" y="776949"/>
                  <a:pt x="1651018" y="798690"/>
                  <a:pt x="1651018" y="825509"/>
                </a:cubicBezTo>
                <a:cubicBezTo>
                  <a:pt x="1651018" y="852328"/>
                  <a:pt x="1629277" y="874069"/>
                  <a:pt x="1602458" y="874069"/>
                </a:cubicBezTo>
                <a:cubicBezTo>
                  <a:pt x="1575639" y="874069"/>
                  <a:pt x="1553898" y="852328"/>
                  <a:pt x="1553898" y="825509"/>
                </a:cubicBezTo>
                <a:cubicBezTo>
                  <a:pt x="1553898" y="798690"/>
                  <a:pt x="1575639" y="776949"/>
                  <a:pt x="1602458" y="776949"/>
                </a:cubicBezTo>
                <a:close/>
                <a:moveTo>
                  <a:pt x="1408221" y="776949"/>
                </a:moveTo>
                <a:cubicBezTo>
                  <a:pt x="1435040" y="776949"/>
                  <a:pt x="1456780" y="798690"/>
                  <a:pt x="1456780" y="825509"/>
                </a:cubicBezTo>
                <a:cubicBezTo>
                  <a:pt x="1456780" y="852328"/>
                  <a:pt x="1435040" y="874069"/>
                  <a:pt x="1408221" y="874069"/>
                </a:cubicBezTo>
                <a:cubicBezTo>
                  <a:pt x="1381402" y="874069"/>
                  <a:pt x="1359661" y="852328"/>
                  <a:pt x="1359661" y="825509"/>
                </a:cubicBezTo>
                <a:cubicBezTo>
                  <a:pt x="1359661" y="798690"/>
                  <a:pt x="1381402" y="776949"/>
                  <a:pt x="1408221" y="776949"/>
                </a:cubicBezTo>
                <a:close/>
                <a:moveTo>
                  <a:pt x="1213983" y="776949"/>
                </a:moveTo>
                <a:cubicBezTo>
                  <a:pt x="1240802" y="776949"/>
                  <a:pt x="1262543" y="798690"/>
                  <a:pt x="1262543" y="825509"/>
                </a:cubicBezTo>
                <a:cubicBezTo>
                  <a:pt x="1262543" y="852328"/>
                  <a:pt x="1240802" y="874069"/>
                  <a:pt x="1213983" y="874069"/>
                </a:cubicBezTo>
                <a:cubicBezTo>
                  <a:pt x="1187165" y="874069"/>
                  <a:pt x="1165424" y="852328"/>
                  <a:pt x="1165424" y="825509"/>
                </a:cubicBezTo>
                <a:cubicBezTo>
                  <a:pt x="1165424" y="798690"/>
                  <a:pt x="1187165" y="776949"/>
                  <a:pt x="1213983" y="776949"/>
                </a:cubicBezTo>
                <a:close/>
                <a:moveTo>
                  <a:pt x="1019746" y="776949"/>
                </a:moveTo>
                <a:cubicBezTo>
                  <a:pt x="1046565" y="776949"/>
                  <a:pt x="1068306" y="798690"/>
                  <a:pt x="1068306" y="825509"/>
                </a:cubicBezTo>
                <a:cubicBezTo>
                  <a:pt x="1068306" y="852328"/>
                  <a:pt x="1046565" y="874069"/>
                  <a:pt x="1019746" y="874069"/>
                </a:cubicBezTo>
                <a:cubicBezTo>
                  <a:pt x="992927" y="874069"/>
                  <a:pt x="971186" y="852328"/>
                  <a:pt x="971186" y="825509"/>
                </a:cubicBezTo>
                <a:cubicBezTo>
                  <a:pt x="971186" y="798690"/>
                  <a:pt x="992927" y="776949"/>
                  <a:pt x="1019746" y="776949"/>
                </a:cubicBezTo>
                <a:close/>
                <a:moveTo>
                  <a:pt x="825509" y="776949"/>
                </a:moveTo>
                <a:cubicBezTo>
                  <a:pt x="852328" y="776949"/>
                  <a:pt x="874069" y="798690"/>
                  <a:pt x="874069" y="825509"/>
                </a:cubicBezTo>
                <a:cubicBezTo>
                  <a:pt x="874069" y="852328"/>
                  <a:pt x="852328" y="874069"/>
                  <a:pt x="825509" y="874069"/>
                </a:cubicBezTo>
                <a:cubicBezTo>
                  <a:pt x="798690" y="874069"/>
                  <a:pt x="776949" y="852328"/>
                  <a:pt x="776949" y="825509"/>
                </a:cubicBezTo>
                <a:cubicBezTo>
                  <a:pt x="776949" y="798690"/>
                  <a:pt x="798690" y="776949"/>
                  <a:pt x="825509" y="776949"/>
                </a:cubicBezTo>
                <a:close/>
                <a:moveTo>
                  <a:pt x="631272" y="776949"/>
                </a:moveTo>
                <a:cubicBezTo>
                  <a:pt x="658091" y="776949"/>
                  <a:pt x="679831" y="798690"/>
                  <a:pt x="679831" y="825509"/>
                </a:cubicBezTo>
                <a:cubicBezTo>
                  <a:pt x="679831" y="852328"/>
                  <a:pt x="658091" y="874069"/>
                  <a:pt x="631272" y="874069"/>
                </a:cubicBezTo>
                <a:cubicBezTo>
                  <a:pt x="604453" y="874069"/>
                  <a:pt x="582712" y="852328"/>
                  <a:pt x="582712" y="825509"/>
                </a:cubicBezTo>
                <a:cubicBezTo>
                  <a:pt x="582712" y="798690"/>
                  <a:pt x="604453" y="776949"/>
                  <a:pt x="631272" y="776949"/>
                </a:cubicBezTo>
                <a:close/>
                <a:moveTo>
                  <a:pt x="437034" y="776949"/>
                </a:moveTo>
                <a:cubicBezTo>
                  <a:pt x="463853" y="776949"/>
                  <a:pt x="485594" y="798690"/>
                  <a:pt x="485594" y="825509"/>
                </a:cubicBezTo>
                <a:cubicBezTo>
                  <a:pt x="485594" y="852328"/>
                  <a:pt x="463853" y="874069"/>
                  <a:pt x="437034" y="874069"/>
                </a:cubicBezTo>
                <a:cubicBezTo>
                  <a:pt x="410215" y="874069"/>
                  <a:pt x="388475" y="852328"/>
                  <a:pt x="388475" y="825509"/>
                </a:cubicBezTo>
                <a:cubicBezTo>
                  <a:pt x="388475" y="798690"/>
                  <a:pt x="410215" y="776949"/>
                  <a:pt x="437034" y="776949"/>
                </a:cubicBezTo>
                <a:close/>
                <a:moveTo>
                  <a:pt x="242797" y="776949"/>
                </a:moveTo>
                <a:cubicBezTo>
                  <a:pt x="269616" y="776949"/>
                  <a:pt x="291357" y="798690"/>
                  <a:pt x="291357" y="825509"/>
                </a:cubicBezTo>
                <a:cubicBezTo>
                  <a:pt x="291357" y="852328"/>
                  <a:pt x="269616" y="874069"/>
                  <a:pt x="242797" y="874069"/>
                </a:cubicBezTo>
                <a:cubicBezTo>
                  <a:pt x="215978" y="874069"/>
                  <a:pt x="194237" y="852328"/>
                  <a:pt x="194237" y="825509"/>
                </a:cubicBezTo>
                <a:cubicBezTo>
                  <a:pt x="194237" y="798690"/>
                  <a:pt x="215978" y="776949"/>
                  <a:pt x="242797" y="776949"/>
                </a:cubicBezTo>
                <a:close/>
                <a:moveTo>
                  <a:pt x="48560" y="776949"/>
                </a:moveTo>
                <a:cubicBezTo>
                  <a:pt x="75379" y="776949"/>
                  <a:pt x="97119" y="798690"/>
                  <a:pt x="97119" y="825509"/>
                </a:cubicBezTo>
                <a:cubicBezTo>
                  <a:pt x="97119" y="852328"/>
                  <a:pt x="75379" y="874069"/>
                  <a:pt x="48560" y="874069"/>
                </a:cubicBezTo>
                <a:cubicBezTo>
                  <a:pt x="21741" y="874069"/>
                  <a:pt x="0" y="852328"/>
                  <a:pt x="0" y="825509"/>
                </a:cubicBezTo>
                <a:cubicBezTo>
                  <a:pt x="0" y="798690"/>
                  <a:pt x="21741" y="776949"/>
                  <a:pt x="48560" y="776949"/>
                </a:cubicBezTo>
                <a:close/>
                <a:moveTo>
                  <a:pt x="1796695" y="582712"/>
                </a:moveTo>
                <a:cubicBezTo>
                  <a:pt x="1823514" y="582712"/>
                  <a:pt x="1845255" y="604453"/>
                  <a:pt x="1845255" y="631272"/>
                </a:cubicBezTo>
                <a:cubicBezTo>
                  <a:pt x="1845255" y="658091"/>
                  <a:pt x="1823514" y="679832"/>
                  <a:pt x="1796695" y="679832"/>
                </a:cubicBezTo>
                <a:cubicBezTo>
                  <a:pt x="1769876" y="679832"/>
                  <a:pt x="1748136" y="658091"/>
                  <a:pt x="1748136" y="631272"/>
                </a:cubicBezTo>
                <a:cubicBezTo>
                  <a:pt x="1748136" y="604453"/>
                  <a:pt x="1769876" y="582712"/>
                  <a:pt x="1796695" y="582712"/>
                </a:cubicBezTo>
                <a:close/>
                <a:moveTo>
                  <a:pt x="1602458" y="582712"/>
                </a:moveTo>
                <a:cubicBezTo>
                  <a:pt x="1629277" y="582712"/>
                  <a:pt x="1651018" y="604453"/>
                  <a:pt x="1651018" y="631272"/>
                </a:cubicBezTo>
                <a:cubicBezTo>
                  <a:pt x="1651018" y="658091"/>
                  <a:pt x="1629277" y="679832"/>
                  <a:pt x="1602458" y="679832"/>
                </a:cubicBezTo>
                <a:cubicBezTo>
                  <a:pt x="1575639" y="679832"/>
                  <a:pt x="1553898" y="658091"/>
                  <a:pt x="1553898" y="631272"/>
                </a:cubicBezTo>
                <a:cubicBezTo>
                  <a:pt x="1553898" y="604453"/>
                  <a:pt x="1575639" y="582712"/>
                  <a:pt x="1602458" y="582712"/>
                </a:cubicBezTo>
                <a:close/>
                <a:moveTo>
                  <a:pt x="1408221" y="582712"/>
                </a:moveTo>
                <a:cubicBezTo>
                  <a:pt x="1435040" y="582712"/>
                  <a:pt x="1456780" y="604453"/>
                  <a:pt x="1456780" y="631272"/>
                </a:cubicBezTo>
                <a:cubicBezTo>
                  <a:pt x="1456780" y="658091"/>
                  <a:pt x="1435040" y="679832"/>
                  <a:pt x="1408221" y="679832"/>
                </a:cubicBezTo>
                <a:cubicBezTo>
                  <a:pt x="1381402" y="679832"/>
                  <a:pt x="1359661" y="658091"/>
                  <a:pt x="1359661" y="631272"/>
                </a:cubicBezTo>
                <a:cubicBezTo>
                  <a:pt x="1359661" y="604453"/>
                  <a:pt x="1381402" y="582712"/>
                  <a:pt x="1408221" y="582712"/>
                </a:cubicBezTo>
                <a:close/>
                <a:moveTo>
                  <a:pt x="1213983" y="582712"/>
                </a:moveTo>
                <a:cubicBezTo>
                  <a:pt x="1240802" y="582712"/>
                  <a:pt x="1262543" y="604453"/>
                  <a:pt x="1262543" y="631272"/>
                </a:cubicBezTo>
                <a:cubicBezTo>
                  <a:pt x="1262543" y="658091"/>
                  <a:pt x="1240802" y="679832"/>
                  <a:pt x="1213983" y="679832"/>
                </a:cubicBezTo>
                <a:cubicBezTo>
                  <a:pt x="1187165" y="679832"/>
                  <a:pt x="1165424" y="658091"/>
                  <a:pt x="1165424" y="631272"/>
                </a:cubicBezTo>
                <a:cubicBezTo>
                  <a:pt x="1165424" y="604453"/>
                  <a:pt x="1187165" y="582712"/>
                  <a:pt x="1213983" y="582712"/>
                </a:cubicBezTo>
                <a:close/>
                <a:moveTo>
                  <a:pt x="1019746" y="582712"/>
                </a:moveTo>
                <a:cubicBezTo>
                  <a:pt x="1046565" y="582712"/>
                  <a:pt x="1068306" y="604453"/>
                  <a:pt x="1068306" y="631272"/>
                </a:cubicBezTo>
                <a:cubicBezTo>
                  <a:pt x="1068306" y="658091"/>
                  <a:pt x="1046565" y="679832"/>
                  <a:pt x="1019746" y="679832"/>
                </a:cubicBezTo>
                <a:cubicBezTo>
                  <a:pt x="992927" y="679832"/>
                  <a:pt x="971186" y="658091"/>
                  <a:pt x="971186" y="631272"/>
                </a:cubicBezTo>
                <a:cubicBezTo>
                  <a:pt x="971186" y="604453"/>
                  <a:pt x="992927" y="582712"/>
                  <a:pt x="1019746" y="582712"/>
                </a:cubicBezTo>
                <a:close/>
                <a:moveTo>
                  <a:pt x="825509" y="582712"/>
                </a:moveTo>
                <a:cubicBezTo>
                  <a:pt x="852328" y="582712"/>
                  <a:pt x="874069" y="604453"/>
                  <a:pt x="874069" y="631272"/>
                </a:cubicBezTo>
                <a:cubicBezTo>
                  <a:pt x="874069" y="658091"/>
                  <a:pt x="852328" y="679832"/>
                  <a:pt x="825509" y="679832"/>
                </a:cubicBezTo>
                <a:cubicBezTo>
                  <a:pt x="798690" y="679832"/>
                  <a:pt x="776949" y="658091"/>
                  <a:pt x="776949" y="631272"/>
                </a:cubicBezTo>
                <a:cubicBezTo>
                  <a:pt x="776949" y="604453"/>
                  <a:pt x="798690" y="582712"/>
                  <a:pt x="825509" y="582712"/>
                </a:cubicBezTo>
                <a:close/>
                <a:moveTo>
                  <a:pt x="631272" y="582712"/>
                </a:moveTo>
                <a:cubicBezTo>
                  <a:pt x="658091" y="582712"/>
                  <a:pt x="679831" y="604453"/>
                  <a:pt x="679831" y="631272"/>
                </a:cubicBezTo>
                <a:cubicBezTo>
                  <a:pt x="679831" y="658091"/>
                  <a:pt x="658091" y="679832"/>
                  <a:pt x="631272" y="679832"/>
                </a:cubicBezTo>
                <a:cubicBezTo>
                  <a:pt x="604453" y="679832"/>
                  <a:pt x="582712" y="658091"/>
                  <a:pt x="582712" y="631272"/>
                </a:cubicBezTo>
                <a:cubicBezTo>
                  <a:pt x="582712" y="604453"/>
                  <a:pt x="604453" y="582712"/>
                  <a:pt x="631272" y="582712"/>
                </a:cubicBezTo>
                <a:close/>
                <a:moveTo>
                  <a:pt x="437034" y="582712"/>
                </a:moveTo>
                <a:cubicBezTo>
                  <a:pt x="463853" y="582712"/>
                  <a:pt x="485594" y="604453"/>
                  <a:pt x="485594" y="631272"/>
                </a:cubicBezTo>
                <a:cubicBezTo>
                  <a:pt x="485594" y="658091"/>
                  <a:pt x="463853" y="679832"/>
                  <a:pt x="437034" y="679832"/>
                </a:cubicBezTo>
                <a:cubicBezTo>
                  <a:pt x="410215" y="679832"/>
                  <a:pt x="388475" y="658091"/>
                  <a:pt x="388475" y="631272"/>
                </a:cubicBezTo>
                <a:cubicBezTo>
                  <a:pt x="388475" y="604453"/>
                  <a:pt x="410215" y="582712"/>
                  <a:pt x="437034" y="582712"/>
                </a:cubicBezTo>
                <a:close/>
                <a:moveTo>
                  <a:pt x="242797" y="582712"/>
                </a:moveTo>
                <a:cubicBezTo>
                  <a:pt x="269616" y="582712"/>
                  <a:pt x="291357" y="604453"/>
                  <a:pt x="291357" y="631272"/>
                </a:cubicBezTo>
                <a:cubicBezTo>
                  <a:pt x="291357" y="658091"/>
                  <a:pt x="269616" y="679832"/>
                  <a:pt x="242797" y="679832"/>
                </a:cubicBezTo>
                <a:cubicBezTo>
                  <a:pt x="215978" y="679832"/>
                  <a:pt x="194237" y="658091"/>
                  <a:pt x="194237" y="631272"/>
                </a:cubicBezTo>
                <a:cubicBezTo>
                  <a:pt x="194237" y="604453"/>
                  <a:pt x="215978" y="582712"/>
                  <a:pt x="242797" y="582712"/>
                </a:cubicBezTo>
                <a:close/>
                <a:moveTo>
                  <a:pt x="48560" y="582712"/>
                </a:moveTo>
                <a:cubicBezTo>
                  <a:pt x="75379" y="582712"/>
                  <a:pt x="97119" y="604453"/>
                  <a:pt x="97119" y="631272"/>
                </a:cubicBezTo>
                <a:cubicBezTo>
                  <a:pt x="97119" y="658091"/>
                  <a:pt x="75379" y="679832"/>
                  <a:pt x="48560" y="679832"/>
                </a:cubicBezTo>
                <a:cubicBezTo>
                  <a:pt x="21741" y="679832"/>
                  <a:pt x="0" y="658091"/>
                  <a:pt x="0" y="631272"/>
                </a:cubicBezTo>
                <a:cubicBezTo>
                  <a:pt x="0" y="604453"/>
                  <a:pt x="21741" y="582712"/>
                  <a:pt x="48560" y="582712"/>
                </a:cubicBezTo>
                <a:close/>
                <a:moveTo>
                  <a:pt x="1796695" y="388475"/>
                </a:moveTo>
                <a:cubicBezTo>
                  <a:pt x="1823514" y="388475"/>
                  <a:pt x="1845255" y="410216"/>
                  <a:pt x="1845255" y="437035"/>
                </a:cubicBezTo>
                <a:cubicBezTo>
                  <a:pt x="1845255" y="463853"/>
                  <a:pt x="1823514" y="485594"/>
                  <a:pt x="1796695" y="485594"/>
                </a:cubicBezTo>
                <a:cubicBezTo>
                  <a:pt x="1769876" y="485594"/>
                  <a:pt x="1748136" y="463853"/>
                  <a:pt x="1748136" y="437035"/>
                </a:cubicBezTo>
                <a:cubicBezTo>
                  <a:pt x="1748136" y="410216"/>
                  <a:pt x="1769876" y="388475"/>
                  <a:pt x="1796695" y="388475"/>
                </a:cubicBezTo>
                <a:close/>
                <a:moveTo>
                  <a:pt x="1602458" y="388475"/>
                </a:moveTo>
                <a:cubicBezTo>
                  <a:pt x="1629277" y="388475"/>
                  <a:pt x="1651018" y="410216"/>
                  <a:pt x="1651018" y="437035"/>
                </a:cubicBezTo>
                <a:cubicBezTo>
                  <a:pt x="1651018" y="463853"/>
                  <a:pt x="1629277" y="485594"/>
                  <a:pt x="1602458" y="485594"/>
                </a:cubicBezTo>
                <a:cubicBezTo>
                  <a:pt x="1575639" y="485594"/>
                  <a:pt x="1553898" y="463853"/>
                  <a:pt x="1553898" y="437035"/>
                </a:cubicBezTo>
                <a:cubicBezTo>
                  <a:pt x="1553898" y="410216"/>
                  <a:pt x="1575639" y="388475"/>
                  <a:pt x="1602458" y="388475"/>
                </a:cubicBezTo>
                <a:close/>
                <a:moveTo>
                  <a:pt x="1408221" y="388475"/>
                </a:moveTo>
                <a:cubicBezTo>
                  <a:pt x="1435040" y="388475"/>
                  <a:pt x="1456780" y="410216"/>
                  <a:pt x="1456780" y="437035"/>
                </a:cubicBezTo>
                <a:cubicBezTo>
                  <a:pt x="1456780" y="463853"/>
                  <a:pt x="1435040" y="485594"/>
                  <a:pt x="1408221" y="485594"/>
                </a:cubicBezTo>
                <a:cubicBezTo>
                  <a:pt x="1381402" y="485594"/>
                  <a:pt x="1359661" y="463853"/>
                  <a:pt x="1359661" y="437035"/>
                </a:cubicBezTo>
                <a:cubicBezTo>
                  <a:pt x="1359661" y="410216"/>
                  <a:pt x="1381402" y="388475"/>
                  <a:pt x="1408221" y="388475"/>
                </a:cubicBezTo>
                <a:close/>
                <a:moveTo>
                  <a:pt x="1213983" y="388475"/>
                </a:moveTo>
                <a:cubicBezTo>
                  <a:pt x="1240802" y="388475"/>
                  <a:pt x="1262543" y="410216"/>
                  <a:pt x="1262543" y="437035"/>
                </a:cubicBezTo>
                <a:cubicBezTo>
                  <a:pt x="1262543" y="463853"/>
                  <a:pt x="1240802" y="485594"/>
                  <a:pt x="1213983" y="485594"/>
                </a:cubicBezTo>
                <a:cubicBezTo>
                  <a:pt x="1187165" y="485594"/>
                  <a:pt x="1165424" y="463853"/>
                  <a:pt x="1165424" y="437035"/>
                </a:cubicBezTo>
                <a:cubicBezTo>
                  <a:pt x="1165424" y="410216"/>
                  <a:pt x="1187165" y="388475"/>
                  <a:pt x="1213983" y="388475"/>
                </a:cubicBezTo>
                <a:close/>
                <a:moveTo>
                  <a:pt x="1019746" y="388475"/>
                </a:moveTo>
                <a:cubicBezTo>
                  <a:pt x="1046565" y="388475"/>
                  <a:pt x="1068306" y="410216"/>
                  <a:pt x="1068306" y="437035"/>
                </a:cubicBezTo>
                <a:cubicBezTo>
                  <a:pt x="1068306" y="463853"/>
                  <a:pt x="1046565" y="485594"/>
                  <a:pt x="1019746" y="485594"/>
                </a:cubicBezTo>
                <a:cubicBezTo>
                  <a:pt x="992927" y="485594"/>
                  <a:pt x="971186" y="463853"/>
                  <a:pt x="971186" y="437035"/>
                </a:cubicBezTo>
                <a:cubicBezTo>
                  <a:pt x="971186" y="410216"/>
                  <a:pt x="992927" y="388475"/>
                  <a:pt x="1019746" y="388475"/>
                </a:cubicBezTo>
                <a:close/>
                <a:moveTo>
                  <a:pt x="825509" y="388475"/>
                </a:moveTo>
                <a:cubicBezTo>
                  <a:pt x="852328" y="388475"/>
                  <a:pt x="874069" y="410216"/>
                  <a:pt x="874069" y="437035"/>
                </a:cubicBezTo>
                <a:cubicBezTo>
                  <a:pt x="874069" y="463853"/>
                  <a:pt x="852328" y="485594"/>
                  <a:pt x="825509" y="485594"/>
                </a:cubicBezTo>
                <a:cubicBezTo>
                  <a:pt x="798690" y="485594"/>
                  <a:pt x="776949" y="463853"/>
                  <a:pt x="776949" y="437035"/>
                </a:cubicBezTo>
                <a:cubicBezTo>
                  <a:pt x="776949" y="410216"/>
                  <a:pt x="798690" y="388475"/>
                  <a:pt x="825509" y="388475"/>
                </a:cubicBezTo>
                <a:close/>
                <a:moveTo>
                  <a:pt x="631272" y="388475"/>
                </a:moveTo>
                <a:cubicBezTo>
                  <a:pt x="658091" y="388475"/>
                  <a:pt x="679831" y="410216"/>
                  <a:pt x="679831" y="437035"/>
                </a:cubicBezTo>
                <a:cubicBezTo>
                  <a:pt x="679831" y="463853"/>
                  <a:pt x="658091" y="485594"/>
                  <a:pt x="631272" y="485594"/>
                </a:cubicBezTo>
                <a:cubicBezTo>
                  <a:pt x="604453" y="485594"/>
                  <a:pt x="582712" y="463853"/>
                  <a:pt x="582712" y="437035"/>
                </a:cubicBezTo>
                <a:cubicBezTo>
                  <a:pt x="582712" y="410216"/>
                  <a:pt x="604453" y="388475"/>
                  <a:pt x="631272" y="388475"/>
                </a:cubicBezTo>
                <a:close/>
                <a:moveTo>
                  <a:pt x="437034" y="388475"/>
                </a:moveTo>
                <a:cubicBezTo>
                  <a:pt x="463853" y="388475"/>
                  <a:pt x="485594" y="410216"/>
                  <a:pt x="485594" y="437035"/>
                </a:cubicBezTo>
                <a:cubicBezTo>
                  <a:pt x="485594" y="463853"/>
                  <a:pt x="463853" y="485594"/>
                  <a:pt x="437034" y="485594"/>
                </a:cubicBezTo>
                <a:cubicBezTo>
                  <a:pt x="410215" y="485594"/>
                  <a:pt x="388475" y="463853"/>
                  <a:pt x="388475" y="437035"/>
                </a:cubicBezTo>
                <a:cubicBezTo>
                  <a:pt x="388475" y="410216"/>
                  <a:pt x="410215" y="388475"/>
                  <a:pt x="437034" y="388475"/>
                </a:cubicBezTo>
                <a:close/>
                <a:moveTo>
                  <a:pt x="242797" y="388475"/>
                </a:moveTo>
                <a:cubicBezTo>
                  <a:pt x="269616" y="388475"/>
                  <a:pt x="291357" y="410216"/>
                  <a:pt x="291357" y="437035"/>
                </a:cubicBezTo>
                <a:cubicBezTo>
                  <a:pt x="291357" y="463853"/>
                  <a:pt x="269616" y="485594"/>
                  <a:pt x="242797" y="485594"/>
                </a:cubicBezTo>
                <a:cubicBezTo>
                  <a:pt x="215978" y="485594"/>
                  <a:pt x="194237" y="463853"/>
                  <a:pt x="194237" y="437035"/>
                </a:cubicBezTo>
                <a:cubicBezTo>
                  <a:pt x="194237" y="410216"/>
                  <a:pt x="215978" y="388475"/>
                  <a:pt x="242797" y="388475"/>
                </a:cubicBezTo>
                <a:close/>
                <a:moveTo>
                  <a:pt x="48560" y="388475"/>
                </a:moveTo>
                <a:cubicBezTo>
                  <a:pt x="75379" y="388475"/>
                  <a:pt x="97119" y="410216"/>
                  <a:pt x="97119" y="437035"/>
                </a:cubicBezTo>
                <a:cubicBezTo>
                  <a:pt x="97119" y="463853"/>
                  <a:pt x="75379" y="485594"/>
                  <a:pt x="48560" y="485594"/>
                </a:cubicBezTo>
                <a:cubicBezTo>
                  <a:pt x="21741" y="485594"/>
                  <a:pt x="0" y="463853"/>
                  <a:pt x="0" y="437035"/>
                </a:cubicBezTo>
                <a:cubicBezTo>
                  <a:pt x="0" y="410216"/>
                  <a:pt x="21741" y="388475"/>
                  <a:pt x="48560" y="388475"/>
                </a:cubicBezTo>
                <a:close/>
                <a:moveTo>
                  <a:pt x="1796695" y="194238"/>
                </a:moveTo>
                <a:cubicBezTo>
                  <a:pt x="1823514" y="194238"/>
                  <a:pt x="1845255" y="215978"/>
                  <a:pt x="1845255" y="242797"/>
                </a:cubicBezTo>
                <a:cubicBezTo>
                  <a:pt x="1845255" y="269616"/>
                  <a:pt x="1823514" y="291357"/>
                  <a:pt x="1796695" y="291357"/>
                </a:cubicBezTo>
                <a:cubicBezTo>
                  <a:pt x="1769876" y="291357"/>
                  <a:pt x="1748136" y="269616"/>
                  <a:pt x="1748136" y="242797"/>
                </a:cubicBezTo>
                <a:cubicBezTo>
                  <a:pt x="1748136" y="215978"/>
                  <a:pt x="1769876" y="194238"/>
                  <a:pt x="1796695" y="194238"/>
                </a:cubicBezTo>
                <a:close/>
                <a:moveTo>
                  <a:pt x="1602458" y="194238"/>
                </a:moveTo>
                <a:cubicBezTo>
                  <a:pt x="1629277" y="194238"/>
                  <a:pt x="1651018" y="215978"/>
                  <a:pt x="1651018" y="242797"/>
                </a:cubicBezTo>
                <a:cubicBezTo>
                  <a:pt x="1651018" y="269616"/>
                  <a:pt x="1629277" y="291357"/>
                  <a:pt x="1602458" y="291357"/>
                </a:cubicBezTo>
                <a:cubicBezTo>
                  <a:pt x="1575639" y="291357"/>
                  <a:pt x="1553898" y="269616"/>
                  <a:pt x="1553898" y="242797"/>
                </a:cubicBezTo>
                <a:cubicBezTo>
                  <a:pt x="1553898" y="215978"/>
                  <a:pt x="1575639" y="194238"/>
                  <a:pt x="1602458" y="194238"/>
                </a:cubicBezTo>
                <a:close/>
                <a:moveTo>
                  <a:pt x="1408221" y="194238"/>
                </a:moveTo>
                <a:cubicBezTo>
                  <a:pt x="1435040" y="194238"/>
                  <a:pt x="1456780" y="215978"/>
                  <a:pt x="1456780" y="242797"/>
                </a:cubicBezTo>
                <a:cubicBezTo>
                  <a:pt x="1456780" y="269616"/>
                  <a:pt x="1435040" y="291357"/>
                  <a:pt x="1408221" y="291357"/>
                </a:cubicBezTo>
                <a:cubicBezTo>
                  <a:pt x="1381402" y="291357"/>
                  <a:pt x="1359661" y="269616"/>
                  <a:pt x="1359661" y="242797"/>
                </a:cubicBezTo>
                <a:cubicBezTo>
                  <a:pt x="1359661" y="215978"/>
                  <a:pt x="1381402" y="194238"/>
                  <a:pt x="1408221" y="194238"/>
                </a:cubicBezTo>
                <a:close/>
                <a:moveTo>
                  <a:pt x="1213983" y="194238"/>
                </a:moveTo>
                <a:cubicBezTo>
                  <a:pt x="1240802" y="194238"/>
                  <a:pt x="1262543" y="215978"/>
                  <a:pt x="1262543" y="242797"/>
                </a:cubicBezTo>
                <a:cubicBezTo>
                  <a:pt x="1262543" y="269616"/>
                  <a:pt x="1240802" y="291357"/>
                  <a:pt x="1213983" y="291357"/>
                </a:cubicBezTo>
                <a:cubicBezTo>
                  <a:pt x="1187165" y="291357"/>
                  <a:pt x="1165424" y="269616"/>
                  <a:pt x="1165424" y="242797"/>
                </a:cubicBezTo>
                <a:cubicBezTo>
                  <a:pt x="1165424" y="215978"/>
                  <a:pt x="1187165" y="194238"/>
                  <a:pt x="1213983" y="194238"/>
                </a:cubicBezTo>
                <a:close/>
                <a:moveTo>
                  <a:pt x="1019746" y="194238"/>
                </a:moveTo>
                <a:cubicBezTo>
                  <a:pt x="1046565" y="194238"/>
                  <a:pt x="1068306" y="215978"/>
                  <a:pt x="1068306" y="242797"/>
                </a:cubicBezTo>
                <a:cubicBezTo>
                  <a:pt x="1068306" y="269616"/>
                  <a:pt x="1046565" y="291357"/>
                  <a:pt x="1019746" y="291357"/>
                </a:cubicBezTo>
                <a:cubicBezTo>
                  <a:pt x="992927" y="291357"/>
                  <a:pt x="971186" y="269616"/>
                  <a:pt x="971186" y="242797"/>
                </a:cubicBezTo>
                <a:cubicBezTo>
                  <a:pt x="971186" y="215978"/>
                  <a:pt x="992927" y="194238"/>
                  <a:pt x="1019746" y="194238"/>
                </a:cubicBezTo>
                <a:close/>
                <a:moveTo>
                  <a:pt x="825509" y="194238"/>
                </a:moveTo>
                <a:cubicBezTo>
                  <a:pt x="852328" y="194238"/>
                  <a:pt x="874069" y="215978"/>
                  <a:pt x="874069" y="242797"/>
                </a:cubicBezTo>
                <a:cubicBezTo>
                  <a:pt x="874069" y="269616"/>
                  <a:pt x="852328" y="291357"/>
                  <a:pt x="825509" y="291357"/>
                </a:cubicBezTo>
                <a:cubicBezTo>
                  <a:pt x="798690" y="291357"/>
                  <a:pt x="776949" y="269616"/>
                  <a:pt x="776949" y="242797"/>
                </a:cubicBezTo>
                <a:cubicBezTo>
                  <a:pt x="776949" y="215978"/>
                  <a:pt x="798690" y="194238"/>
                  <a:pt x="825509" y="194238"/>
                </a:cubicBezTo>
                <a:close/>
                <a:moveTo>
                  <a:pt x="631272" y="194238"/>
                </a:moveTo>
                <a:cubicBezTo>
                  <a:pt x="658091" y="194238"/>
                  <a:pt x="679831" y="215978"/>
                  <a:pt x="679831" y="242797"/>
                </a:cubicBezTo>
                <a:cubicBezTo>
                  <a:pt x="679831" y="269616"/>
                  <a:pt x="658091" y="291357"/>
                  <a:pt x="631272" y="291357"/>
                </a:cubicBezTo>
                <a:cubicBezTo>
                  <a:pt x="604453" y="291357"/>
                  <a:pt x="582712" y="269616"/>
                  <a:pt x="582712" y="242797"/>
                </a:cubicBezTo>
                <a:cubicBezTo>
                  <a:pt x="582712" y="215978"/>
                  <a:pt x="604453" y="194238"/>
                  <a:pt x="631272" y="194238"/>
                </a:cubicBezTo>
                <a:close/>
                <a:moveTo>
                  <a:pt x="437034" y="194238"/>
                </a:moveTo>
                <a:cubicBezTo>
                  <a:pt x="463853" y="194238"/>
                  <a:pt x="485594" y="215978"/>
                  <a:pt x="485594" y="242797"/>
                </a:cubicBezTo>
                <a:cubicBezTo>
                  <a:pt x="485594" y="269616"/>
                  <a:pt x="463853" y="291357"/>
                  <a:pt x="437034" y="291357"/>
                </a:cubicBezTo>
                <a:cubicBezTo>
                  <a:pt x="410215" y="291357"/>
                  <a:pt x="388475" y="269616"/>
                  <a:pt x="388475" y="242797"/>
                </a:cubicBezTo>
                <a:cubicBezTo>
                  <a:pt x="388475" y="215978"/>
                  <a:pt x="410215" y="194238"/>
                  <a:pt x="437034" y="194238"/>
                </a:cubicBezTo>
                <a:close/>
                <a:moveTo>
                  <a:pt x="242797" y="194238"/>
                </a:moveTo>
                <a:cubicBezTo>
                  <a:pt x="269616" y="194238"/>
                  <a:pt x="291357" y="215978"/>
                  <a:pt x="291357" y="242797"/>
                </a:cubicBezTo>
                <a:cubicBezTo>
                  <a:pt x="291357" y="269616"/>
                  <a:pt x="269616" y="291357"/>
                  <a:pt x="242797" y="291357"/>
                </a:cubicBezTo>
                <a:cubicBezTo>
                  <a:pt x="215978" y="291357"/>
                  <a:pt x="194237" y="269616"/>
                  <a:pt x="194237" y="242797"/>
                </a:cubicBezTo>
                <a:cubicBezTo>
                  <a:pt x="194237" y="215978"/>
                  <a:pt x="215978" y="194238"/>
                  <a:pt x="242797" y="194238"/>
                </a:cubicBezTo>
                <a:close/>
                <a:moveTo>
                  <a:pt x="48560" y="194238"/>
                </a:moveTo>
                <a:cubicBezTo>
                  <a:pt x="75379" y="194238"/>
                  <a:pt x="97119" y="215978"/>
                  <a:pt x="97119" y="242797"/>
                </a:cubicBezTo>
                <a:cubicBezTo>
                  <a:pt x="97119" y="269616"/>
                  <a:pt x="75379" y="291357"/>
                  <a:pt x="48560" y="291357"/>
                </a:cubicBezTo>
                <a:cubicBezTo>
                  <a:pt x="21741" y="291357"/>
                  <a:pt x="0" y="269616"/>
                  <a:pt x="0" y="242797"/>
                </a:cubicBezTo>
                <a:cubicBezTo>
                  <a:pt x="0" y="215978"/>
                  <a:pt x="21741" y="194238"/>
                  <a:pt x="48560" y="194238"/>
                </a:cubicBezTo>
                <a:close/>
                <a:moveTo>
                  <a:pt x="1796695" y="0"/>
                </a:moveTo>
                <a:cubicBezTo>
                  <a:pt x="1823514" y="0"/>
                  <a:pt x="1845255" y="21741"/>
                  <a:pt x="1845255" y="48560"/>
                </a:cubicBezTo>
                <a:cubicBezTo>
                  <a:pt x="1845255" y="75379"/>
                  <a:pt x="1823514" y="97120"/>
                  <a:pt x="1796695" y="97120"/>
                </a:cubicBezTo>
                <a:cubicBezTo>
                  <a:pt x="1769876" y="97120"/>
                  <a:pt x="1748136" y="75379"/>
                  <a:pt x="1748136" y="48560"/>
                </a:cubicBezTo>
                <a:cubicBezTo>
                  <a:pt x="1748136" y="21741"/>
                  <a:pt x="1769876" y="0"/>
                  <a:pt x="1796695" y="0"/>
                </a:cubicBezTo>
                <a:close/>
                <a:moveTo>
                  <a:pt x="1602458" y="0"/>
                </a:moveTo>
                <a:cubicBezTo>
                  <a:pt x="1629277" y="0"/>
                  <a:pt x="1651018" y="21741"/>
                  <a:pt x="1651018" y="48560"/>
                </a:cubicBezTo>
                <a:cubicBezTo>
                  <a:pt x="1651018" y="75379"/>
                  <a:pt x="1629277" y="97120"/>
                  <a:pt x="1602458" y="97120"/>
                </a:cubicBezTo>
                <a:cubicBezTo>
                  <a:pt x="1575639" y="97120"/>
                  <a:pt x="1553898" y="75379"/>
                  <a:pt x="1553898" y="48560"/>
                </a:cubicBezTo>
                <a:cubicBezTo>
                  <a:pt x="1553898" y="21741"/>
                  <a:pt x="1575639" y="0"/>
                  <a:pt x="1602458" y="0"/>
                </a:cubicBezTo>
                <a:close/>
                <a:moveTo>
                  <a:pt x="1408221" y="0"/>
                </a:moveTo>
                <a:cubicBezTo>
                  <a:pt x="1435040" y="0"/>
                  <a:pt x="1456780" y="21741"/>
                  <a:pt x="1456780" y="48560"/>
                </a:cubicBezTo>
                <a:cubicBezTo>
                  <a:pt x="1456780" y="75379"/>
                  <a:pt x="1435040" y="97120"/>
                  <a:pt x="1408221" y="97120"/>
                </a:cubicBezTo>
                <a:cubicBezTo>
                  <a:pt x="1381402" y="97120"/>
                  <a:pt x="1359661" y="75379"/>
                  <a:pt x="1359661" y="48560"/>
                </a:cubicBezTo>
                <a:cubicBezTo>
                  <a:pt x="1359661" y="21741"/>
                  <a:pt x="1381402" y="0"/>
                  <a:pt x="1408221" y="0"/>
                </a:cubicBezTo>
                <a:close/>
                <a:moveTo>
                  <a:pt x="1213983" y="0"/>
                </a:moveTo>
                <a:cubicBezTo>
                  <a:pt x="1240802" y="0"/>
                  <a:pt x="1262543" y="21741"/>
                  <a:pt x="1262543" y="48560"/>
                </a:cubicBezTo>
                <a:cubicBezTo>
                  <a:pt x="1262543" y="75379"/>
                  <a:pt x="1240802" y="97120"/>
                  <a:pt x="1213983" y="97120"/>
                </a:cubicBezTo>
                <a:cubicBezTo>
                  <a:pt x="1187165" y="97120"/>
                  <a:pt x="1165424" y="75379"/>
                  <a:pt x="1165424" y="48560"/>
                </a:cubicBezTo>
                <a:cubicBezTo>
                  <a:pt x="1165424" y="21741"/>
                  <a:pt x="1187165" y="0"/>
                  <a:pt x="1213983" y="0"/>
                </a:cubicBezTo>
                <a:close/>
                <a:moveTo>
                  <a:pt x="1019746" y="0"/>
                </a:moveTo>
                <a:cubicBezTo>
                  <a:pt x="1046565" y="0"/>
                  <a:pt x="1068306" y="21741"/>
                  <a:pt x="1068306" y="48560"/>
                </a:cubicBezTo>
                <a:cubicBezTo>
                  <a:pt x="1068306" y="75379"/>
                  <a:pt x="1046565" y="97120"/>
                  <a:pt x="1019746" y="97120"/>
                </a:cubicBezTo>
                <a:cubicBezTo>
                  <a:pt x="992927" y="97120"/>
                  <a:pt x="971186" y="75379"/>
                  <a:pt x="971186" y="48560"/>
                </a:cubicBezTo>
                <a:cubicBezTo>
                  <a:pt x="971186" y="21741"/>
                  <a:pt x="992927" y="0"/>
                  <a:pt x="1019746" y="0"/>
                </a:cubicBezTo>
                <a:close/>
                <a:moveTo>
                  <a:pt x="825509" y="0"/>
                </a:moveTo>
                <a:cubicBezTo>
                  <a:pt x="852328" y="0"/>
                  <a:pt x="874069" y="21741"/>
                  <a:pt x="874069" y="48560"/>
                </a:cubicBezTo>
                <a:cubicBezTo>
                  <a:pt x="874069" y="75379"/>
                  <a:pt x="852328" y="97120"/>
                  <a:pt x="825509" y="97120"/>
                </a:cubicBezTo>
                <a:cubicBezTo>
                  <a:pt x="798690" y="97120"/>
                  <a:pt x="776949" y="75379"/>
                  <a:pt x="776949" y="48560"/>
                </a:cubicBezTo>
                <a:cubicBezTo>
                  <a:pt x="776949" y="21741"/>
                  <a:pt x="798690" y="0"/>
                  <a:pt x="825509" y="0"/>
                </a:cubicBezTo>
                <a:close/>
                <a:moveTo>
                  <a:pt x="631272" y="0"/>
                </a:moveTo>
                <a:cubicBezTo>
                  <a:pt x="658091" y="0"/>
                  <a:pt x="679831" y="21741"/>
                  <a:pt x="679831" y="48560"/>
                </a:cubicBezTo>
                <a:cubicBezTo>
                  <a:pt x="679831" y="75379"/>
                  <a:pt x="658091" y="97120"/>
                  <a:pt x="631272" y="97120"/>
                </a:cubicBezTo>
                <a:cubicBezTo>
                  <a:pt x="604453" y="97120"/>
                  <a:pt x="582712" y="75379"/>
                  <a:pt x="582712" y="48560"/>
                </a:cubicBezTo>
                <a:cubicBezTo>
                  <a:pt x="582712" y="21741"/>
                  <a:pt x="604453" y="0"/>
                  <a:pt x="631272" y="0"/>
                </a:cubicBezTo>
                <a:close/>
                <a:moveTo>
                  <a:pt x="437034" y="0"/>
                </a:moveTo>
                <a:cubicBezTo>
                  <a:pt x="463853" y="0"/>
                  <a:pt x="485594" y="21741"/>
                  <a:pt x="485594" y="48560"/>
                </a:cubicBezTo>
                <a:cubicBezTo>
                  <a:pt x="485594" y="75379"/>
                  <a:pt x="463853" y="97120"/>
                  <a:pt x="437034" y="97120"/>
                </a:cubicBezTo>
                <a:cubicBezTo>
                  <a:pt x="410215" y="97120"/>
                  <a:pt x="388475" y="75379"/>
                  <a:pt x="388475" y="48560"/>
                </a:cubicBezTo>
                <a:cubicBezTo>
                  <a:pt x="388475" y="21741"/>
                  <a:pt x="410215" y="0"/>
                  <a:pt x="437034" y="0"/>
                </a:cubicBezTo>
                <a:close/>
                <a:moveTo>
                  <a:pt x="242797" y="0"/>
                </a:moveTo>
                <a:cubicBezTo>
                  <a:pt x="269616" y="0"/>
                  <a:pt x="291357" y="21741"/>
                  <a:pt x="291357" y="48560"/>
                </a:cubicBezTo>
                <a:cubicBezTo>
                  <a:pt x="291357" y="75379"/>
                  <a:pt x="269616" y="97120"/>
                  <a:pt x="242797" y="97120"/>
                </a:cubicBezTo>
                <a:cubicBezTo>
                  <a:pt x="215978" y="97120"/>
                  <a:pt x="194237" y="75379"/>
                  <a:pt x="194237" y="48560"/>
                </a:cubicBezTo>
                <a:cubicBezTo>
                  <a:pt x="194237" y="21741"/>
                  <a:pt x="215978" y="0"/>
                  <a:pt x="242797" y="0"/>
                </a:cubicBezTo>
                <a:close/>
                <a:moveTo>
                  <a:pt x="48560" y="0"/>
                </a:moveTo>
                <a:cubicBezTo>
                  <a:pt x="75379" y="0"/>
                  <a:pt x="97119" y="21741"/>
                  <a:pt x="97119" y="48560"/>
                </a:cubicBezTo>
                <a:cubicBezTo>
                  <a:pt x="97119" y="75379"/>
                  <a:pt x="75379" y="97120"/>
                  <a:pt x="48560" y="97120"/>
                </a:cubicBezTo>
                <a:cubicBezTo>
                  <a:pt x="21741" y="97120"/>
                  <a:pt x="0" y="75379"/>
                  <a:pt x="0" y="48560"/>
                </a:cubicBezTo>
                <a:cubicBezTo>
                  <a:pt x="0" y="21741"/>
                  <a:pt x="21741" y="0"/>
                  <a:pt x="48560" y="0"/>
                </a:cubicBezTo>
                <a:close/>
              </a:path>
            </a:pathLst>
          </a:custGeom>
          <a:gradFill flip="none" rotWithShape="1">
            <a:gsLst>
              <a:gs pos="100000">
                <a:schemeClr val="accent1">
                  <a:alpha val="0"/>
                </a:schemeClr>
              </a:gs>
              <a:gs pos="0">
                <a:schemeClr val="accent1">
                  <a:alpha val="1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0" name="文本框 9"/>
          <p:cNvSpPr txBox="1"/>
          <p:nvPr/>
        </p:nvSpPr>
        <p:spPr>
          <a:xfrm>
            <a:off x="4972050" y="4031946"/>
            <a:ext cx="6057863" cy="1329595"/>
          </a:xfrm>
          <a:prstGeom prst="rect">
            <a:avLst/>
          </a:prstGeom>
        </p:spPr>
        <p:txBody>
          <a:bodyPr wrap="square" lIns="0" tIns="0" rIns="0" bIns="0" anchor="t">
            <a:spAutoFit/>
          </a:bodyPr>
          <a:lstStyle>
            <a:defPPr>
              <a:defRPr lang="zh-CN"/>
            </a:defPPr>
            <a:lvl1pPr>
              <a:lnSpc>
                <a:spcPct val="90000"/>
              </a:lnSpc>
              <a:spcBef>
                <a:spcPct val="0"/>
              </a:spcBef>
              <a:buNone/>
              <a:defRPr sz="2800">
                <a:gradFill>
                  <a:gsLst>
                    <a:gs pos="0">
                      <a:srgbClr val="E6E6E6"/>
                    </a:gs>
                    <a:gs pos="50000">
                      <a:schemeClr val="bg1"/>
                    </a:gs>
                    <a:gs pos="100000">
                      <a:srgbClr val="899097"/>
                    </a:gs>
                  </a:gsLst>
                  <a:lin ang="5400000" scaled="0"/>
                </a:gra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defRPr/>
            </a:pPr>
            <a:r>
              <a:rPr lang="zh-CN" altLang="en-US" sz="4800" dirty="0">
                <a:solidFill>
                  <a:srgbClr val="20466F"/>
                </a:solidFill>
                <a:latin typeface="Arial" panose="020B0604020202020204" pitchFamily="34" charset="0"/>
                <a:ea typeface="黑体" panose="02010609060101010101" pitchFamily="49" charset="-122"/>
                <a:cs typeface="Arial" panose="020B0604020202020204" pitchFamily="34" charset="0"/>
              </a:rPr>
              <a:t>解决方案</a:t>
            </a:r>
            <a:r>
              <a:rPr lang="en-US" altLang="zh-CN" sz="4800" dirty="0">
                <a:solidFill>
                  <a:srgbClr val="20466F"/>
                </a:solidFill>
                <a:latin typeface="Arial" panose="020B0604020202020204" pitchFamily="34" charset="0"/>
                <a:ea typeface="黑体" panose="02010609060101010101" pitchFamily="49" charset="-122"/>
                <a:cs typeface="Arial" panose="020B0604020202020204" pitchFamily="34" charset="0"/>
              </a:rPr>
              <a:t>&amp;</a:t>
            </a:r>
            <a:br>
              <a:rPr lang="en-US" altLang="zh-CN" sz="4800" dirty="0">
                <a:solidFill>
                  <a:srgbClr val="20466F"/>
                </a:solidFill>
                <a:latin typeface="Arial" panose="020B0604020202020204" pitchFamily="34" charset="0"/>
                <a:ea typeface="黑体" panose="02010609060101010101" pitchFamily="49" charset="-122"/>
                <a:cs typeface="Arial" panose="020B0604020202020204" pitchFamily="34" charset="0"/>
              </a:rPr>
            </a:br>
            <a:r>
              <a:rPr lang="zh-CN" altLang="en-US" sz="4800" dirty="0">
                <a:solidFill>
                  <a:srgbClr val="20466F"/>
                </a:solidFill>
                <a:latin typeface="Arial" panose="020B0604020202020204" pitchFamily="34" charset="0"/>
                <a:ea typeface="黑体" panose="02010609060101010101" pitchFamily="49" charset="-122"/>
                <a:cs typeface="Arial" panose="020B0604020202020204" pitchFamily="34" charset="0"/>
              </a:rPr>
              <a:t>行业客户案例</a:t>
            </a:r>
            <a:endParaRPr kumimoji="0" lang="zh-CN" altLang="en-US" sz="4800" b="0" i="0" u="none" strike="noStrike" kern="1200" cap="none" spc="0" normalizeH="0" baseline="0" noProof="0" dirty="0">
              <a:ln>
                <a:noFill/>
              </a:ln>
              <a:solidFill>
                <a:srgbClr val="922B2A"/>
              </a:solidFill>
              <a:effectLst/>
              <a:uLnTx/>
              <a:uFillTx/>
              <a:latin typeface="Arial" panose="020B0604020202020204" pitchFamily="34" charset="0"/>
              <a:ea typeface="黑体" panose="02010609060101010101" pitchFamily="49"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rPr>
              <a:t>闻泰科技股份有限公司</a:t>
            </a:r>
            <a:r>
              <a:rPr lang="en-US" altLang="zh-CN" sz="2400" b="1" spc="100" dirty="0">
                <a:solidFill>
                  <a:srgbClr val="043E6F"/>
                </a:solidFill>
                <a:cs typeface="Arial" panose="020B0604020202020204" pitchFamily="34" charset="0"/>
                <a:sym typeface="+mn-ea"/>
              </a:rPr>
              <a:t>:</a:t>
            </a:r>
            <a:r>
              <a:rPr lang="zh-CN" altLang="en-US" sz="2400" b="1" spc="100" dirty="0">
                <a:solidFill>
                  <a:srgbClr val="043E6F"/>
                </a:solidFill>
                <a:cs typeface="Arial" panose="020B0604020202020204" pitchFamily="34" charset="0"/>
                <a:sym typeface="+mn-ea"/>
              </a:rPr>
              <a:t>手机中框外观检测</a:t>
            </a:r>
            <a:endParaRPr lang="zh-CN" altLang="en-US" sz="2400" b="1" spc="100" dirty="0">
              <a:solidFill>
                <a:srgbClr val="043E6F"/>
              </a:solidFill>
              <a:cs typeface="Arial" panose="020B0604020202020204" pitchFamily="34" charset="0"/>
            </a:endParaRPr>
          </a:p>
        </p:txBody>
      </p:sp>
      <p:sp>
        <p:nvSpPr>
          <p:cNvPr id="47" name="矩形 46"/>
          <p:cNvSpPr/>
          <p:nvPr/>
        </p:nvSpPr>
        <p:spPr>
          <a:xfrm>
            <a:off x="832688" y="1376012"/>
            <a:ext cx="694690" cy="260350"/>
          </a:xfrm>
          <a:prstGeom prst="rect">
            <a:avLst/>
          </a:prstGeom>
        </p:spPr>
        <p:txBody>
          <a:bodyPr wrap="none">
            <a:spAutoFit/>
          </a:bodyPr>
          <a:lstStyle/>
          <a:p>
            <a:r>
              <a:rPr lang="en-US" altLang="zh-CN" sz="1100" dirty="0"/>
              <a:t>7</a:t>
            </a:r>
            <a:r>
              <a:rPr lang="zh-CN" altLang="en-US" sz="1100" dirty="0"/>
              <a:t>月</a:t>
            </a:r>
            <a:r>
              <a:rPr lang="en-US" altLang="zh-CN" sz="1100" dirty="0"/>
              <a:t>20</a:t>
            </a:r>
            <a:r>
              <a:rPr lang="zh-CN" altLang="en-US" sz="1100" dirty="0"/>
              <a:t>号</a:t>
            </a:r>
            <a:endParaRPr lang="zh-CN" altLang="en-US" sz="1100" dirty="0"/>
          </a:p>
        </p:txBody>
      </p:sp>
      <p:sp>
        <p:nvSpPr>
          <p:cNvPr id="52" name="矩形 51"/>
          <p:cNvSpPr/>
          <p:nvPr/>
        </p:nvSpPr>
        <p:spPr>
          <a:xfrm>
            <a:off x="8478409" y="1375906"/>
            <a:ext cx="1455420" cy="260350"/>
          </a:xfrm>
          <a:prstGeom prst="rect">
            <a:avLst/>
          </a:prstGeom>
        </p:spPr>
        <p:txBody>
          <a:bodyPr wrap="none">
            <a:spAutoFit/>
          </a:bodyPr>
          <a:lstStyle/>
          <a:p>
            <a:r>
              <a:rPr lang="en-US" altLang="zh-CN" sz="1100" dirty="0"/>
              <a:t>11</a:t>
            </a:r>
            <a:r>
              <a:rPr lang="zh-CN" altLang="en-US" sz="1100" dirty="0"/>
              <a:t>月底完成设备交付</a:t>
            </a:r>
            <a:endParaRPr lang="en-US" altLang="zh-CN" sz="1100" dirty="0"/>
          </a:p>
        </p:txBody>
      </p:sp>
      <p:graphicFrame>
        <p:nvGraphicFramePr>
          <p:cNvPr id="53" name="图示 52"/>
          <p:cNvGraphicFramePr/>
          <p:nvPr/>
        </p:nvGraphicFramePr>
        <p:xfrm>
          <a:off x="386381" y="831864"/>
          <a:ext cx="11510342" cy="39345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4" name="文本框 53"/>
          <p:cNvSpPr txBox="1"/>
          <p:nvPr/>
        </p:nvSpPr>
        <p:spPr>
          <a:xfrm>
            <a:off x="5738191" y="1935586"/>
            <a:ext cx="6096000" cy="1403141"/>
          </a:xfrm>
          <a:prstGeom prst="rect">
            <a:avLst/>
          </a:prstGeom>
          <a:noFill/>
          <a:ln w="3175">
            <a:solidFill>
              <a:schemeClr val="bg1">
                <a:lumMod val="85000"/>
              </a:schemeClr>
            </a:solidFill>
          </a:ln>
        </p:spPr>
        <p:txBody>
          <a:bodyPr wrap="square" rtlCol="0">
            <a:noAutofit/>
          </a:bodyPr>
          <a:lstStyle/>
          <a:p>
            <a:pPr>
              <a:lnSpc>
                <a:spcPct val="120000"/>
              </a:lnSpc>
            </a:pPr>
            <a:r>
              <a:rPr lang="zh-CN" altLang="en-US" sz="1200" b="1" dirty="0">
                <a:solidFill>
                  <a:schemeClr val="accent5">
                    <a:lumMod val="75000"/>
                  </a:schemeClr>
                </a:solidFill>
                <a:latin typeface="等线" panose="02010600030101010101" pitchFamily="2" charset="-122"/>
                <a:ea typeface="等线" panose="02010600030101010101" pitchFamily="2" charset="-122"/>
                <a:cs typeface="Arial" panose="020B0604020202020204" pitchFamily="34" charset="0"/>
              </a:rPr>
              <a:t>客户，以及本商机：</a:t>
            </a:r>
            <a:endParaRPr lang="zh-CN" altLang="en-US" sz="1200" b="1" dirty="0">
              <a:solidFill>
                <a:schemeClr val="accent5">
                  <a:lumMod val="75000"/>
                </a:schemeClr>
              </a:solidFill>
              <a:latin typeface="等线" panose="02010600030101010101" pitchFamily="2" charset="-122"/>
              <a:ea typeface="等线" panose="02010600030101010101" pitchFamily="2" charset="-122"/>
              <a:cs typeface="Arial" panose="020B0604020202020204" pitchFamily="34" charset="0"/>
            </a:endParaRPr>
          </a:p>
          <a:p>
            <a:r>
              <a:rPr sz="1200" dirty="0">
                <a:solidFill>
                  <a:srgbClr val="3E3E3E"/>
                </a:solidFill>
                <a:latin typeface="等线" panose="02010600030101010101" pitchFamily="2" charset="-122"/>
                <a:ea typeface="等线" panose="02010600030101010101" pitchFamily="2" charset="-122"/>
              </a:rPr>
              <a:t>闻泰科技是中国A股上市公司，股票代码600745，主营业务包括半导体IDM、光学模组、通讯产品集成三大业务板块，目前已经形成从半导体芯片设计、晶圆制造、封装测试、半导体设备，到光学模组、通讯终端、笔记本电脑、IoT、服务器、汽车电子产品研发制造于一体的全产业链布局</a:t>
            </a:r>
            <a:r>
              <a:rPr lang="zh-CN" altLang="en-US" sz="1200" dirty="0">
                <a:solidFill>
                  <a:srgbClr val="3E3E3E"/>
                </a:solidFill>
                <a:latin typeface="等线" panose="02010600030101010101" pitchFamily="2" charset="-122"/>
                <a:ea typeface="等线" panose="02010600030101010101" pitchFamily="2" charset="-122"/>
              </a:rPr>
              <a:t>。</a:t>
            </a:r>
            <a:endParaRPr sz="1200" dirty="0">
              <a:solidFill>
                <a:srgbClr val="3E3E3E"/>
              </a:solidFill>
              <a:latin typeface="等线" panose="02010600030101010101" pitchFamily="2" charset="-122"/>
              <a:ea typeface="等线" panose="02010600030101010101" pitchFamily="2" charset="-122"/>
            </a:endParaRPr>
          </a:p>
        </p:txBody>
      </p:sp>
      <p:sp>
        <p:nvSpPr>
          <p:cNvPr id="55" name="文本框 54"/>
          <p:cNvSpPr txBox="1"/>
          <p:nvPr/>
        </p:nvSpPr>
        <p:spPr>
          <a:xfrm>
            <a:off x="5738191" y="3393386"/>
            <a:ext cx="6096000" cy="901778"/>
          </a:xfrm>
          <a:prstGeom prst="rect">
            <a:avLst/>
          </a:prstGeom>
          <a:solidFill>
            <a:schemeClr val="bg1">
              <a:lumMod val="95000"/>
            </a:schemeClr>
          </a:solidFill>
          <a:ln w="3175">
            <a:solidFill>
              <a:schemeClr val="bg1">
                <a:lumMod val="85000"/>
              </a:schemeClr>
            </a:solidFill>
          </a:ln>
        </p:spPr>
        <p:txBody>
          <a:bodyPr wrap="square" rtlCol="0">
            <a:noAutofit/>
          </a:bodyPr>
          <a:lstStyle/>
          <a:p>
            <a:pPr>
              <a:lnSpc>
                <a:spcPct val="120000"/>
              </a:lnSpc>
            </a:pPr>
            <a:r>
              <a:rPr lang="zh-CN" altLang="en-US" sz="1200" b="1" dirty="0">
                <a:solidFill>
                  <a:srgbClr val="C00000"/>
                </a:solidFill>
                <a:latin typeface="等线" panose="02010600030101010101" pitchFamily="2" charset="-122"/>
                <a:ea typeface="等线" panose="02010600030101010101" pitchFamily="2" charset="-122"/>
                <a:cs typeface="Arial" panose="020B0604020202020204" pitchFamily="34" charset="0"/>
              </a:rPr>
              <a:t>最近项目进展：</a:t>
            </a:r>
            <a:endParaRPr lang="en-US" altLang="zh-CN" sz="1200" dirty="0">
              <a:latin typeface="等线" panose="02010600030101010101" pitchFamily="2" charset="-122"/>
              <a:ea typeface="等线" panose="02010600030101010101" pitchFamily="2" charset="-122"/>
              <a:cs typeface="Arial" panose="020B0604020202020204" pitchFamily="34" charset="0"/>
            </a:endParaRPr>
          </a:p>
          <a:p>
            <a:pPr marL="171450" indent="-171450">
              <a:lnSpc>
                <a:spcPct val="120000"/>
              </a:lnSpc>
              <a:buFont typeface="Arial" panose="020B0604020202020204" pitchFamily="34" charset="0"/>
              <a:buChar char="•"/>
            </a:pPr>
            <a:r>
              <a:rPr lang="zh-CN" altLang="en-US" sz="1200" dirty="0">
                <a:latin typeface="Arial" panose="020B0604020202020204" pitchFamily="34" charset="0"/>
                <a:ea typeface="黑体" panose="02010609060101010101" pitchFamily="49" charset="-122"/>
                <a:cs typeface="Arial" panose="020B0604020202020204" pitchFamily="34" charset="0"/>
              </a:rPr>
              <a:t>设备已运抵客户现场</a:t>
            </a:r>
            <a:endParaRPr lang="zh-CN" altLang="en-US" sz="1200" dirty="0">
              <a:latin typeface="Arial" panose="020B0604020202020204" pitchFamily="34" charset="0"/>
              <a:ea typeface="黑体" panose="02010609060101010101" pitchFamily="49" charset="-122"/>
              <a:cs typeface="Arial" panose="020B0604020202020204" pitchFamily="34" charset="0"/>
            </a:endParaRPr>
          </a:p>
          <a:p>
            <a:pPr marL="171450" indent="-171450">
              <a:lnSpc>
                <a:spcPct val="120000"/>
              </a:lnSpc>
              <a:buFont typeface="Arial" panose="020B0604020202020204" pitchFamily="34" charset="0"/>
              <a:buChar char="•"/>
            </a:pPr>
            <a:r>
              <a:rPr lang="zh-CN" altLang="en-US" sz="1200" dirty="0">
                <a:latin typeface="Arial" panose="020B0604020202020204" pitchFamily="34" charset="0"/>
                <a:ea typeface="黑体" panose="02010609060101010101" pitchFamily="49" charset="-122"/>
                <a:cs typeface="Arial" panose="020B0604020202020204" pitchFamily="34" charset="0"/>
              </a:rPr>
              <a:t>相关工程师已经开始调试，设备已经初步开始运转</a:t>
            </a:r>
            <a:endParaRPr lang="zh-CN" altLang="en-US" sz="1200" dirty="0">
              <a:latin typeface="Arial" panose="020B0604020202020204" pitchFamily="34" charset="0"/>
              <a:ea typeface="黑体" panose="02010609060101010101" pitchFamily="49" charset="-122"/>
              <a:cs typeface="Arial" panose="020B0604020202020204" pitchFamily="34" charset="0"/>
            </a:endParaRPr>
          </a:p>
          <a:p>
            <a:pPr marL="171450" indent="-171450">
              <a:lnSpc>
                <a:spcPct val="120000"/>
              </a:lnSpc>
              <a:buFont typeface="Arial" panose="020B0604020202020204" pitchFamily="34" charset="0"/>
              <a:buChar char="•"/>
            </a:pPr>
            <a:endParaRPr lang="zh-CN" altLang="en-US" sz="1200" dirty="0">
              <a:latin typeface="Arial" panose="020B0604020202020204" pitchFamily="34" charset="0"/>
              <a:ea typeface="黑体" panose="02010609060101010101" pitchFamily="49" charset="-122"/>
              <a:cs typeface="Arial" panose="020B0604020202020204" pitchFamily="34" charset="0"/>
            </a:endParaRPr>
          </a:p>
        </p:txBody>
      </p:sp>
      <p:sp>
        <p:nvSpPr>
          <p:cNvPr id="62" name="文本框 61"/>
          <p:cNvSpPr txBox="1"/>
          <p:nvPr/>
        </p:nvSpPr>
        <p:spPr>
          <a:xfrm>
            <a:off x="5738191" y="5500832"/>
            <a:ext cx="2965754" cy="1057689"/>
          </a:xfrm>
          <a:prstGeom prst="rect">
            <a:avLst/>
          </a:prstGeom>
          <a:solidFill>
            <a:schemeClr val="bg1"/>
          </a:solidFill>
          <a:ln w="3175">
            <a:solidFill>
              <a:schemeClr val="bg1">
                <a:lumMod val="85000"/>
              </a:schemeClr>
            </a:solidFill>
          </a:ln>
        </p:spPr>
        <p:txBody>
          <a:bodyPr wrap="square">
            <a:noAutofit/>
          </a:bodyPr>
          <a:lstStyle/>
          <a:p>
            <a:pPr>
              <a:lnSpc>
                <a:spcPct val="120000"/>
              </a:lnSpc>
            </a:pPr>
            <a:r>
              <a:rPr lang="zh-CN" altLang="en-US" sz="1200" b="1" dirty="0">
                <a:solidFill>
                  <a:schemeClr val="accent5">
                    <a:lumMod val="75000"/>
                  </a:schemeClr>
                </a:solidFill>
                <a:latin typeface="等线" panose="02010600030101010101" pitchFamily="2" charset="-122"/>
                <a:ea typeface="等线" panose="02010600030101010101" pitchFamily="2" charset="-122"/>
                <a:cs typeface="Arial" panose="020B0604020202020204" pitchFamily="34" charset="0"/>
                <a:sym typeface="Helvetica Neue Light"/>
              </a:rPr>
              <a:t>需求：</a:t>
            </a:r>
            <a:endParaRPr lang="zh-CN" altLang="en-US" sz="1200" b="1" dirty="0">
              <a:solidFill>
                <a:schemeClr val="accent5">
                  <a:lumMod val="75000"/>
                </a:schemeClr>
              </a:solidFill>
              <a:latin typeface="等线" panose="02010600030101010101" pitchFamily="2" charset="-122"/>
              <a:ea typeface="等线" panose="02010600030101010101" pitchFamily="2" charset="-122"/>
              <a:cs typeface="Arial" panose="020B0604020202020204" pitchFamily="34" charset="0"/>
              <a:sym typeface="Helvetica Neue Light"/>
            </a:endParaRPr>
          </a:p>
          <a:p>
            <a:pPr marL="171450" indent="-171450">
              <a:buFont typeface="Arial" panose="020B0604020202020204" pitchFamily="34" charset="0"/>
              <a:buChar char="•"/>
            </a:pPr>
            <a:r>
              <a:rPr lang="zh-CN" altLang="en-US" sz="1200" dirty="0">
                <a:latin typeface="Arial" panose="020B0604020202020204" pitchFamily="34" charset="0"/>
                <a:ea typeface="黑体" panose="02010609060101010101" pitchFamily="49" charset="-122"/>
                <a:cs typeface="Arial" panose="020B0604020202020204" pitchFamily="34" charset="0"/>
              </a:rPr>
              <a:t>检测出手机中框外观中的缺陷，包括中框划伤，压伤，亮印，铁粉等缺陷</a:t>
            </a:r>
            <a:endParaRPr lang="zh-CN" altLang="en-US" sz="1200" dirty="0">
              <a:latin typeface="Arial" panose="020B0604020202020204" pitchFamily="34" charset="0"/>
              <a:ea typeface="黑体" panose="02010609060101010101" pitchFamily="49" charset="-122"/>
              <a:cs typeface="Arial" panose="020B0604020202020204" pitchFamily="34" charset="0"/>
            </a:endParaRPr>
          </a:p>
        </p:txBody>
      </p:sp>
      <p:sp>
        <p:nvSpPr>
          <p:cNvPr id="66" name="文本框 65"/>
          <p:cNvSpPr txBox="1"/>
          <p:nvPr/>
        </p:nvSpPr>
        <p:spPr>
          <a:xfrm>
            <a:off x="5738191" y="4365058"/>
            <a:ext cx="6096000" cy="1057690"/>
          </a:xfrm>
          <a:prstGeom prst="rect">
            <a:avLst/>
          </a:prstGeom>
          <a:solidFill>
            <a:schemeClr val="bg1">
              <a:lumMod val="95000"/>
            </a:schemeClr>
          </a:solidFill>
          <a:ln w="3175">
            <a:solidFill>
              <a:schemeClr val="bg1">
                <a:lumMod val="85000"/>
              </a:schemeClr>
            </a:solidFill>
          </a:ln>
        </p:spPr>
        <p:txBody>
          <a:bodyPr wrap="square">
            <a:noAutofit/>
          </a:bodyPr>
          <a:lstStyle/>
          <a:p>
            <a:pPr>
              <a:lnSpc>
                <a:spcPct val="120000"/>
              </a:lnSpc>
            </a:pPr>
            <a:r>
              <a:rPr lang="zh-CN" altLang="zh-CN" sz="1200" b="1" dirty="0">
                <a:solidFill>
                  <a:schemeClr val="accent5">
                    <a:lumMod val="75000"/>
                  </a:schemeClr>
                </a:solidFill>
                <a:latin typeface="等线" panose="02010600030101010101" pitchFamily="2" charset="-122"/>
                <a:ea typeface="等线" panose="02010600030101010101" pitchFamily="2" charset="-122"/>
                <a:cs typeface="Arial" panose="020B0604020202020204" pitchFamily="34" charset="0"/>
              </a:rPr>
              <a:t>下一步计划</a:t>
            </a:r>
            <a:r>
              <a:rPr lang="zh-CN" altLang="en-US" sz="1200" b="1" dirty="0">
                <a:solidFill>
                  <a:schemeClr val="accent5">
                    <a:lumMod val="75000"/>
                  </a:schemeClr>
                </a:solidFill>
                <a:latin typeface="等线" panose="02010600030101010101" pitchFamily="2" charset="-122"/>
                <a:ea typeface="等线" panose="02010600030101010101" pitchFamily="2" charset="-122"/>
                <a:cs typeface="Arial" panose="020B0604020202020204" pitchFamily="34" charset="0"/>
              </a:rPr>
              <a:t>：</a:t>
            </a:r>
            <a:endParaRPr lang="en-US" altLang="zh-CN" sz="1200" b="1" dirty="0">
              <a:solidFill>
                <a:schemeClr val="accent5">
                  <a:lumMod val="75000"/>
                </a:schemeClr>
              </a:solidFill>
              <a:latin typeface="等线" panose="02010600030101010101" pitchFamily="2" charset="-122"/>
              <a:ea typeface="等线" panose="02010600030101010101" pitchFamily="2" charset="-122"/>
              <a:cs typeface="Arial" panose="020B0604020202020204" pitchFamily="34" charset="0"/>
            </a:endParaRPr>
          </a:p>
          <a:p>
            <a:pPr marL="171450" indent="-171450">
              <a:buFont typeface="Arial" panose="020B0604020202020204" pitchFamily="34" charset="0"/>
              <a:buChar char="•"/>
            </a:pPr>
            <a:r>
              <a:rPr lang="zh-CN" altLang="en-US" sz="1200" dirty="0">
                <a:latin typeface="Arial" panose="020B0604020202020204" pitchFamily="34" charset="0"/>
                <a:ea typeface="黑体" panose="02010609060101010101" pitchFamily="49" charset="-122"/>
                <a:cs typeface="Arial" panose="020B0604020202020204" pitchFamily="34" charset="0"/>
              </a:rPr>
              <a:t>相关工程师完成调试工作，配合客户完成项目验收</a:t>
            </a:r>
            <a:endParaRPr lang="zh-CN" altLang="en-US" sz="1200" dirty="0">
              <a:latin typeface="Arial" panose="020B0604020202020204" pitchFamily="34" charset="0"/>
              <a:ea typeface="黑体" panose="02010609060101010101" pitchFamily="49" charset="-122"/>
              <a:cs typeface="Arial" panose="020B0604020202020204" pitchFamily="34" charset="0"/>
            </a:endParaRPr>
          </a:p>
          <a:p>
            <a:pPr indent="0">
              <a:buFont typeface="Arial" panose="020B0604020202020204" pitchFamily="34" charset="0"/>
              <a:buNone/>
            </a:pPr>
            <a:endParaRPr lang="zh-CN" altLang="en-US" sz="1200" dirty="0">
              <a:latin typeface="Arial" panose="020B0604020202020204" pitchFamily="34" charset="0"/>
              <a:ea typeface="黑体" panose="02010609060101010101" pitchFamily="49" charset="-122"/>
              <a:cs typeface="Arial" panose="020B0604020202020204" pitchFamily="34" charset="0"/>
            </a:endParaRPr>
          </a:p>
        </p:txBody>
      </p:sp>
      <p:sp>
        <p:nvSpPr>
          <p:cNvPr id="67" name="文本框 66"/>
          <p:cNvSpPr txBox="1"/>
          <p:nvPr/>
        </p:nvSpPr>
        <p:spPr>
          <a:xfrm>
            <a:off x="8868437" y="5500833"/>
            <a:ext cx="2965754" cy="1036822"/>
          </a:xfrm>
          <a:prstGeom prst="rect">
            <a:avLst/>
          </a:prstGeom>
          <a:solidFill>
            <a:schemeClr val="bg1"/>
          </a:solidFill>
          <a:ln w="3175">
            <a:solidFill>
              <a:schemeClr val="bg1">
                <a:lumMod val="85000"/>
              </a:schemeClr>
            </a:solidFill>
          </a:ln>
        </p:spPr>
        <p:txBody>
          <a:bodyPr wrap="square">
            <a:noAutofit/>
          </a:bodyPr>
          <a:lstStyle/>
          <a:p>
            <a:pPr>
              <a:lnSpc>
                <a:spcPct val="120000"/>
              </a:lnSpc>
            </a:pPr>
            <a:r>
              <a:rPr lang="zh-CN" altLang="en-US" sz="1200" b="1" dirty="0">
                <a:solidFill>
                  <a:schemeClr val="accent5">
                    <a:lumMod val="75000"/>
                  </a:schemeClr>
                </a:solidFill>
                <a:latin typeface="等线" panose="02010600030101010101" pitchFamily="2" charset="-122"/>
                <a:ea typeface="等线" panose="02010600030101010101" pitchFamily="2" charset="-122"/>
                <a:cs typeface="Arial" panose="020B0604020202020204" pitchFamily="34" charset="0"/>
                <a:sym typeface="Helvetica Neue Light"/>
              </a:rPr>
              <a:t>交付内容：</a:t>
            </a:r>
            <a:endParaRPr lang="zh-CN" altLang="en-US" sz="1200" b="1" dirty="0">
              <a:solidFill>
                <a:schemeClr val="accent5">
                  <a:lumMod val="75000"/>
                </a:schemeClr>
              </a:solidFill>
              <a:latin typeface="等线" panose="02010600030101010101" pitchFamily="2" charset="-122"/>
              <a:ea typeface="等线" panose="02010600030101010101" pitchFamily="2" charset="-122"/>
              <a:cs typeface="Arial" panose="020B0604020202020204" pitchFamily="34" charset="0"/>
              <a:sym typeface="Helvetica Neue Light"/>
            </a:endParaRPr>
          </a:p>
          <a:p>
            <a:pPr marL="171450" indent="-171450">
              <a:buFont typeface="Arial" panose="020B0604020202020204" pitchFamily="34" charset="0"/>
              <a:buChar char="•"/>
            </a:pPr>
            <a:r>
              <a:rPr lang="zh-CN" altLang="en-US" sz="1200" dirty="0">
                <a:latin typeface="等线" panose="02010600030101010101" pitchFamily="2" charset="-122"/>
                <a:ea typeface="等线" panose="02010600030101010101" pitchFamily="2" charset="-122"/>
                <a:cs typeface="Arial" panose="020B0604020202020204" pitchFamily="34" charset="0"/>
              </a:rPr>
              <a:t>设备交付</a:t>
            </a:r>
            <a:endParaRPr lang="zh-CN" altLang="en-US" sz="1200" dirty="0">
              <a:latin typeface="等线" panose="02010600030101010101" pitchFamily="2" charset="-122"/>
              <a:ea typeface="等线" panose="02010600030101010101" pitchFamily="2" charset="-122"/>
              <a:cs typeface="Arial" panose="020B0604020202020204" pitchFamily="34" charset="0"/>
            </a:endParaRPr>
          </a:p>
        </p:txBody>
      </p:sp>
      <p:grpSp>
        <p:nvGrpSpPr>
          <p:cNvPr id="8" name="组合 7"/>
          <p:cNvGrpSpPr/>
          <p:nvPr/>
        </p:nvGrpSpPr>
        <p:grpSpPr>
          <a:xfrm>
            <a:off x="74295" y="1396365"/>
            <a:ext cx="5499735" cy="5231765"/>
            <a:chOff x="74295" y="1396365"/>
            <a:chExt cx="5499735" cy="5231765"/>
          </a:xfrm>
        </p:grpSpPr>
        <p:pic>
          <p:nvPicPr>
            <p:cNvPr id="68" name="图片 67" descr="G:\项目\闻泰手机中框外观检\圆角\Image_20210706101106854.bmpImage_20210706101106854"/>
            <p:cNvPicPr>
              <a:picLocks noChangeAspect="1"/>
            </p:cNvPicPr>
            <p:nvPr/>
          </p:nvPicPr>
          <p:blipFill>
            <a:blip r:embed="rId6" cstate="screen"/>
            <a:srcRect/>
            <a:stretch>
              <a:fillRect/>
            </a:stretch>
          </p:blipFill>
          <p:spPr>
            <a:xfrm>
              <a:off x="74295" y="1706245"/>
              <a:ext cx="2289810" cy="1916430"/>
            </a:xfrm>
            <a:prstGeom prst="rect">
              <a:avLst/>
            </a:prstGeom>
          </p:spPr>
        </p:pic>
        <p:pic>
          <p:nvPicPr>
            <p:cNvPr id="69" name="图片 68" descr="G:\项目\闻泰手机中框外观检\长短边\Image_20210706101133703.bmpImage_20210706101133703"/>
            <p:cNvPicPr>
              <a:picLocks noChangeAspect="1"/>
            </p:cNvPicPr>
            <p:nvPr/>
          </p:nvPicPr>
          <p:blipFill>
            <a:blip r:embed="rId7" cstate="screen"/>
            <a:srcRect/>
            <a:stretch>
              <a:fillRect/>
            </a:stretch>
          </p:blipFill>
          <p:spPr>
            <a:xfrm>
              <a:off x="2901950" y="1396365"/>
              <a:ext cx="2672080" cy="2235835"/>
            </a:xfrm>
            <a:prstGeom prst="rect">
              <a:avLst/>
            </a:prstGeom>
          </p:spPr>
        </p:pic>
        <p:pic>
          <p:nvPicPr>
            <p:cNvPr id="70" name="图片 69" descr="C:/Users/黄玉/AppData/Local/Temp/picturecompress_20210712182311/output_1.pngoutput_1"/>
            <p:cNvPicPr>
              <a:picLocks noChangeAspect="1"/>
            </p:cNvPicPr>
            <p:nvPr/>
          </p:nvPicPr>
          <p:blipFill>
            <a:blip r:embed="rId8" cstate="screen"/>
            <a:stretch>
              <a:fillRect/>
            </a:stretch>
          </p:blipFill>
          <p:spPr>
            <a:xfrm>
              <a:off x="74295" y="4589780"/>
              <a:ext cx="2342515" cy="1960245"/>
            </a:xfrm>
            <a:prstGeom prst="rect">
              <a:avLst/>
            </a:prstGeom>
          </p:spPr>
        </p:pic>
        <p:pic>
          <p:nvPicPr>
            <p:cNvPr id="71" name="图片 70" descr="Image_20210712145334081"/>
            <p:cNvPicPr>
              <a:picLocks noChangeAspect="1"/>
            </p:cNvPicPr>
            <p:nvPr/>
          </p:nvPicPr>
          <p:blipFill>
            <a:blip r:embed="rId9" cstate="screen"/>
            <a:stretch>
              <a:fillRect/>
            </a:stretch>
          </p:blipFill>
          <p:spPr>
            <a:xfrm>
              <a:off x="3046095" y="4512310"/>
              <a:ext cx="2527935" cy="2115820"/>
            </a:xfrm>
            <a:prstGeom prst="rect">
              <a:avLst/>
            </a:prstGeom>
          </p:spPr>
        </p:pic>
        <p:pic>
          <p:nvPicPr>
            <p:cNvPr id="72" name="Picture 2"/>
            <p:cNvPicPr>
              <a:picLocks noChangeAspect="1" noChangeArrowheads="1"/>
            </p:cNvPicPr>
            <p:nvPr/>
          </p:nvPicPr>
          <p:blipFill>
            <a:blip r:embed="rId10" cstate="screen"/>
            <a:srcRect/>
            <a:stretch>
              <a:fillRect/>
            </a:stretch>
          </p:blipFill>
          <p:spPr bwMode="auto">
            <a:xfrm>
              <a:off x="1390650" y="3037205"/>
              <a:ext cx="2603500"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timgsa.baidu.com/timg?image&amp;quality=80&amp;size=b9999_10000&amp;sec=1605443488424&amp;di=ab566a4276469121a0911e2cbb83601a&amp;imgtype=0&amp;src=http%3A%2F%2F5b0988e595225.cdn.sohucs.com%2Fimages%2F20180112%2F58b17fe0ef3c40f3a7df4a24270cd4a5.jpeg"/>
          <p:cNvPicPr>
            <a:picLocks noChangeAspect="1" noChangeArrowheads="1"/>
          </p:cNvPicPr>
          <p:nvPr/>
        </p:nvPicPr>
        <p:blipFill rotWithShape="1">
          <a:blip r:embed="rId1" cstate="email"/>
          <a:srcRect/>
          <a:stretch>
            <a:fillRect/>
          </a:stretch>
        </p:blipFill>
        <p:spPr bwMode="auto">
          <a:xfrm>
            <a:off x="0" y="1323773"/>
            <a:ext cx="8913180" cy="491641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rot="21150522">
            <a:off x="3770122" y="3906236"/>
            <a:ext cx="1045918" cy="2771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0" y="1323772"/>
            <a:ext cx="8913180" cy="4916415"/>
          </a:xfrm>
          <a:prstGeom prst="rect">
            <a:avLst/>
          </a:prstGeom>
          <a:gradFill>
            <a:gsLst>
              <a:gs pos="40000">
                <a:srgbClr val="0070C0">
                  <a:alpha val="80000"/>
                </a:srgbClr>
              </a:gs>
              <a:gs pos="0">
                <a:schemeClr val="accent1">
                  <a:lumMod val="75000"/>
                </a:schemeClr>
              </a:gs>
              <a:gs pos="100000">
                <a:srgbClr val="0070C0">
                  <a:alpha val="1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hidden="1"/>
          <p:cNvSpPr/>
          <p:nvPr/>
        </p:nvSpPr>
        <p:spPr>
          <a:xfrm>
            <a:off x="8913182" y="1413001"/>
            <a:ext cx="3278818" cy="4916416"/>
          </a:xfrm>
          <a:prstGeom prst="rect">
            <a:avLst/>
          </a:prstGeom>
          <a:solidFill>
            <a:srgbClr val="FFC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p:cNvSpPr>
            <a:spLocks noGrp="1"/>
          </p:cNvSpPr>
          <p:nvPr>
            <p:ph type="title"/>
          </p:nvPr>
        </p:nvSpPr>
        <p:spPr>
          <a:xfrm>
            <a:off x="479505" y="213149"/>
            <a:ext cx="9058943" cy="332399"/>
          </a:xfrm>
        </p:spPr>
        <p:txBody>
          <a:bodyPr/>
          <a:lstStyle/>
          <a:p>
            <a:r>
              <a:rPr lang="zh-CN" altLang="en-US" sz="2400" b="1" spc="100" dirty="0">
                <a:solidFill>
                  <a:srgbClr val="043E6F"/>
                </a:solidFill>
                <a:cs typeface="Arial" panose="020B0604020202020204" pitchFamily="34" charset="0"/>
              </a:rPr>
              <a:t>立讯机器人</a:t>
            </a:r>
            <a:r>
              <a:rPr lang="en-US" altLang="zh-CN" sz="2400" b="1" spc="100" dirty="0">
                <a:solidFill>
                  <a:srgbClr val="043E6F"/>
                </a:solidFill>
                <a:cs typeface="Arial" panose="020B0604020202020204" pitchFamily="34" charset="0"/>
              </a:rPr>
              <a:t>:</a:t>
            </a:r>
            <a:r>
              <a:rPr lang="zh-CN" altLang="en-US" sz="2400" b="1" spc="100" dirty="0">
                <a:solidFill>
                  <a:srgbClr val="043E6F"/>
                </a:solidFill>
                <a:cs typeface="Arial" panose="020B0604020202020204" pitchFamily="34" charset="0"/>
              </a:rPr>
              <a:t>耳机充电仓开关瑕疵检测</a:t>
            </a:r>
            <a:endParaRPr lang="zh-CN" altLang="en-US" sz="2400" b="1" spc="100" dirty="0">
              <a:solidFill>
                <a:srgbClr val="043E6F"/>
              </a:solidFill>
              <a:cs typeface="Arial" panose="020B0604020202020204" pitchFamily="34" charset="0"/>
            </a:endParaRPr>
          </a:p>
        </p:txBody>
      </p:sp>
      <p:sp>
        <p:nvSpPr>
          <p:cNvPr id="9" name="矩形 8"/>
          <p:cNvSpPr/>
          <p:nvPr/>
        </p:nvSpPr>
        <p:spPr>
          <a:xfrm>
            <a:off x="8913182" y="1323773"/>
            <a:ext cx="3278818" cy="4916415"/>
          </a:xfrm>
          <a:prstGeom prst="rect">
            <a:avLst/>
          </a:prstGeom>
          <a:solidFill>
            <a:srgbClr val="1C6ED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470627" y="3967080"/>
            <a:ext cx="3744381" cy="1906163"/>
          </a:xfrm>
          <a:prstGeom prst="rect">
            <a:avLst/>
          </a:prstGeom>
          <a:noFill/>
        </p:spPr>
        <p:txBody>
          <a:bodyPr wrap="square" rtlCol="0">
            <a:spAutoFit/>
          </a:bodyPr>
          <a:lstStyle/>
          <a:p>
            <a:pPr algn="just"/>
            <a:r>
              <a:rPr lang="zh-CN" altLang="en-US" sz="2400" b="1" dirty="0">
                <a:solidFill>
                  <a:srgbClr val="FFC000"/>
                </a:solidFill>
                <a:latin typeface="等线" panose="02010600030101010101" pitchFamily="2" charset="-122"/>
                <a:ea typeface="等线" panose="02010600030101010101" pitchFamily="2" charset="-122"/>
              </a:rPr>
              <a:t>复杂度</a:t>
            </a:r>
            <a:endParaRPr lang="en-US" altLang="zh-CN" sz="2400" b="1" dirty="0">
              <a:solidFill>
                <a:srgbClr val="FFC000"/>
              </a:solidFill>
              <a:latin typeface="等线" panose="02010600030101010101" pitchFamily="2" charset="-122"/>
              <a:ea typeface="等线" panose="02010600030101010101" pitchFamily="2" charset="-122"/>
            </a:endParaRPr>
          </a:p>
          <a:p>
            <a:pPr algn="just"/>
            <a:endParaRPr lang="en-US" altLang="zh-CN" sz="1200" dirty="0">
              <a:solidFill>
                <a:schemeClr val="bg1"/>
              </a:solidFill>
              <a:latin typeface="等线" panose="02010600030101010101" pitchFamily="2" charset="-122"/>
              <a:ea typeface="等线" panose="02010600030101010101" pitchFamily="2" charset="-122"/>
            </a:endParaRPr>
          </a:p>
          <a:p>
            <a:pPr algn="just">
              <a:lnSpc>
                <a:spcPct val="150000"/>
              </a:lnSpc>
            </a:pPr>
            <a:r>
              <a:rPr lang="zh-CN" altLang="en-US" sz="1400" dirty="0">
                <a:solidFill>
                  <a:schemeClr val="bg1"/>
                </a:solidFill>
                <a:latin typeface="等线" panose="02010600030101010101" pitchFamily="2" charset="-122"/>
                <a:ea typeface="等线" panose="02010600030101010101" pitchFamily="2" charset="-122"/>
              </a:rPr>
              <a:t>需要检测产品的</a:t>
            </a:r>
            <a:r>
              <a:rPr lang="en-US" altLang="zh-CN" sz="1400" dirty="0">
                <a:solidFill>
                  <a:schemeClr val="bg1"/>
                </a:solidFill>
                <a:latin typeface="等线" panose="02010600030101010101" pitchFamily="2" charset="-122"/>
                <a:ea typeface="等线" panose="02010600030101010101" pitchFamily="2" charset="-122"/>
              </a:rPr>
              <a:t>6</a:t>
            </a:r>
            <a:r>
              <a:rPr lang="zh-CN" altLang="en-US" sz="1400" dirty="0">
                <a:solidFill>
                  <a:schemeClr val="bg1"/>
                </a:solidFill>
                <a:latin typeface="等线" panose="02010600030101010101" pitchFamily="2" charset="-122"/>
                <a:ea typeface="等线" panose="02010600030101010101" pitchFamily="2" charset="-122"/>
              </a:rPr>
              <a:t>个面，共</a:t>
            </a:r>
            <a:r>
              <a:rPr lang="en-US" altLang="zh-CN" sz="1400" dirty="0">
                <a:solidFill>
                  <a:schemeClr val="bg1"/>
                </a:solidFill>
                <a:latin typeface="等线" panose="02010600030101010101" pitchFamily="2" charset="-122"/>
                <a:ea typeface="等线" panose="02010600030101010101" pitchFamily="2" charset="-122"/>
              </a:rPr>
              <a:t>28</a:t>
            </a:r>
            <a:r>
              <a:rPr lang="zh-CN" altLang="en-US" sz="1400" dirty="0">
                <a:solidFill>
                  <a:schemeClr val="bg1"/>
                </a:solidFill>
                <a:latin typeface="等线" panose="02010600030101010101" pitchFamily="2" charset="-122"/>
                <a:ea typeface="等线" panose="02010600030101010101" pitchFamily="2" charset="-122"/>
              </a:rPr>
              <a:t>类缺陷。算法涵盖检测、分割、</a:t>
            </a:r>
            <a:r>
              <a:rPr lang="en-US" altLang="zh-CN" sz="1400" dirty="0">
                <a:solidFill>
                  <a:schemeClr val="bg1"/>
                </a:solidFill>
                <a:latin typeface="等线" panose="02010600030101010101" pitchFamily="2" charset="-122"/>
                <a:ea typeface="等线" panose="02010600030101010101" pitchFamily="2" charset="-122"/>
              </a:rPr>
              <a:t>OCR</a:t>
            </a:r>
            <a:r>
              <a:rPr lang="zh-CN" altLang="en-US" sz="1400" dirty="0">
                <a:solidFill>
                  <a:schemeClr val="bg1"/>
                </a:solidFill>
                <a:latin typeface="等线" panose="02010600030101010101" pitchFamily="2" charset="-122"/>
                <a:ea typeface="等线" panose="02010600030101010101" pitchFamily="2" charset="-122"/>
              </a:rPr>
              <a:t>、分类和传统图像处理算法，检测节拍要求在</a:t>
            </a:r>
            <a:r>
              <a:rPr lang="en-US" altLang="zh-CN" sz="1400" dirty="0">
                <a:solidFill>
                  <a:schemeClr val="bg1"/>
                </a:solidFill>
                <a:latin typeface="等线" panose="02010600030101010101" pitchFamily="2" charset="-122"/>
                <a:ea typeface="等线" panose="02010600030101010101" pitchFamily="2" charset="-122"/>
              </a:rPr>
              <a:t>4</a:t>
            </a:r>
            <a:r>
              <a:rPr lang="zh-CN" altLang="en-US" sz="1400" dirty="0">
                <a:solidFill>
                  <a:schemeClr val="bg1"/>
                </a:solidFill>
                <a:latin typeface="等线" panose="02010600030101010101" pitchFamily="2" charset="-122"/>
                <a:ea typeface="等线" panose="02010600030101010101" pitchFamily="2" charset="-122"/>
              </a:rPr>
              <a:t>个</a:t>
            </a:r>
            <a:r>
              <a:rPr lang="en-US" altLang="zh-CN" sz="1400" dirty="0">
                <a:solidFill>
                  <a:schemeClr val="bg1"/>
                </a:solidFill>
                <a:latin typeface="等线" panose="02010600030101010101" pitchFamily="2" charset="-122"/>
                <a:ea typeface="等线" panose="02010600030101010101" pitchFamily="2" charset="-122"/>
              </a:rPr>
              <a:t>/6s</a:t>
            </a:r>
            <a:r>
              <a:rPr lang="zh-CN" altLang="en-US" sz="1400" dirty="0">
                <a:solidFill>
                  <a:schemeClr val="bg1"/>
                </a:solidFill>
                <a:latin typeface="等线" panose="02010600030101010101" pitchFamily="2" charset="-122"/>
                <a:ea typeface="等线" panose="02010600030101010101" pitchFamily="2" charset="-122"/>
              </a:rPr>
              <a:t>以上，且漏检率要求高。</a:t>
            </a:r>
            <a:endParaRPr lang="zh-CN" altLang="en-US" sz="1400" dirty="0">
              <a:solidFill>
                <a:schemeClr val="bg1"/>
              </a:solidFill>
              <a:latin typeface="等线" panose="02010600030101010101" pitchFamily="2" charset="-122"/>
              <a:ea typeface="等线" panose="02010600030101010101" pitchFamily="2" charset="-122"/>
            </a:endParaRPr>
          </a:p>
        </p:txBody>
      </p:sp>
      <p:sp>
        <p:nvSpPr>
          <p:cNvPr id="13" name="文本框 12"/>
          <p:cNvSpPr txBox="1"/>
          <p:nvPr/>
        </p:nvSpPr>
        <p:spPr>
          <a:xfrm>
            <a:off x="470627" y="1799905"/>
            <a:ext cx="3744381" cy="1906163"/>
          </a:xfrm>
          <a:prstGeom prst="rect">
            <a:avLst/>
          </a:prstGeom>
          <a:noFill/>
        </p:spPr>
        <p:txBody>
          <a:bodyPr wrap="square" rtlCol="0">
            <a:spAutoFit/>
          </a:bodyPr>
          <a:lstStyle/>
          <a:p>
            <a:pPr algn="just"/>
            <a:r>
              <a:rPr lang="zh-CN" altLang="en-US" sz="2400" b="1" dirty="0">
                <a:solidFill>
                  <a:srgbClr val="FFC000"/>
                </a:solidFill>
                <a:latin typeface="等线" panose="02010600030101010101" pitchFamily="2" charset="-122"/>
                <a:ea typeface="等线" panose="02010600030101010101" pitchFamily="2" charset="-122"/>
              </a:rPr>
              <a:t>整体方案</a:t>
            </a:r>
            <a:endParaRPr lang="en-US" altLang="zh-CN" sz="2400" b="1" dirty="0">
              <a:solidFill>
                <a:srgbClr val="FFC000"/>
              </a:solidFill>
              <a:latin typeface="等线" panose="02010600030101010101" pitchFamily="2" charset="-122"/>
              <a:ea typeface="等线" panose="02010600030101010101" pitchFamily="2" charset="-122"/>
            </a:endParaRPr>
          </a:p>
          <a:p>
            <a:pPr algn="just"/>
            <a:endParaRPr lang="en-US" altLang="zh-CN" sz="1200" dirty="0">
              <a:solidFill>
                <a:schemeClr val="bg1"/>
              </a:solidFill>
              <a:latin typeface="等线" panose="02010600030101010101" pitchFamily="2" charset="-122"/>
              <a:ea typeface="等线" panose="02010600030101010101" pitchFamily="2" charset="-122"/>
            </a:endParaRPr>
          </a:p>
          <a:p>
            <a:pPr algn="just">
              <a:lnSpc>
                <a:spcPct val="150000"/>
              </a:lnSpc>
            </a:pPr>
            <a:r>
              <a:rPr lang="zh-CN" altLang="en-US" sz="1400" dirty="0">
                <a:solidFill>
                  <a:schemeClr val="bg1"/>
                </a:solidFill>
                <a:latin typeface="等线" panose="02010600030101010101" pitchFamily="2" charset="-122"/>
                <a:ea typeface="等线" panose="02010600030101010101" pitchFamily="2" charset="-122"/>
              </a:rPr>
              <a:t>由思谋负责整个视觉系统的设计，包括：产品缺陷的打光、视觉硬件的选型、软件架构的设计和算法的实现，立讯负责检测机台的设计与组装，双方配合完成检测设备。</a:t>
            </a:r>
            <a:endParaRPr lang="zh-CN" altLang="en-US" sz="1400" dirty="0">
              <a:solidFill>
                <a:schemeClr val="bg1"/>
              </a:solidFill>
              <a:latin typeface="等线" panose="02010600030101010101" pitchFamily="2" charset="-122"/>
              <a:ea typeface="等线" panose="02010600030101010101" pitchFamily="2" charset="-122"/>
            </a:endParaRPr>
          </a:p>
        </p:txBody>
      </p:sp>
      <p:sp>
        <p:nvSpPr>
          <p:cNvPr id="15" name="文本框 14"/>
          <p:cNvSpPr txBox="1"/>
          <p:nvPr/>
        </p:nvSpPr>
        <p:spPr>
          <a:xfrm>
            <a:off x="470628" y="899999"/>
            <a:ext cx="11321570" cy="276999"/>
          </a:xfrm>
          <a:prstGeom prst="rect">
            <a:avLst/>
          </a:prstGeom>
          <a:noFill/>
        </p:spPr>
        <p:txBody>
          <a:bodyPr wrap="square" rtlCol="0">
            <a:spAutoFit/>
          </a:bodyPr>
          <a:lstStyle/>
          <a:p>
            <a:r>
              <a:rPr lang="en-US" altLang="zh-CN" sz="1200" dirty="0">
                <a:solidFill>
                  <a:srgbClr val="0070C0"/>
                </a:solidFill>
                <a:latin typeface="等线" panose="02010600030101010101" pitchFamily="2" charset="-122"/>
                <a:ea typeface="等线" panose="02010600030101010101" pitchFamily="2" charset="-122"/>
              </a:rPr>
              <a:t>CH14</a:t>
            </a:r>
            <a:r>
              <a:rPr lang="zh-CN" altLang="en-US" sz="1200" dirty="0">
                <a:solidFill>
                  <a:srgbClr val="0070C0"/>
                </a:solidFill>
                <a:latin typeface="等线" panose="02010600030101010101" pitchFamily="2" charset="-122"/>
                <a:ea typeface="等线" panose="02010600030101010101" pitchFamily="2" charset="-122"/>
              </a:rPr>
              <a:t>为耳机充电仓上的按钮开关，其质量直接影响到耳机的正常使用。现由人工眼睛观看缺陷，</a:t>
            </a:r>
            <a:r>
              <a:rPr lang="en-US" altLang="zh-CN" sz="1200" dirty="0">
                <a:solidFill>
                  <a:srgbClr val="0070C0"/>
                </a:solidFill>
                <a:latin typeface="等线" panose="02010600030101010101" pitchFamily="2" charset="-122"/>
                <a:ea typeface="等线" panose="02010600030101010101" pitchFamily="2" charset="-122"/>
              </a:rPr>
              <a:t>3</a:t>
            </a:r>
            <a:r>
              <a:rPr lang="zh-CN" altLang="en-US" sz="1200" dirty="0">
                <a:solidFill>
                  <a:srgbClr val="0070C0"/>
                </a:solidFill>
                <a:latin typeface="等线" panose="02010600030101010101" pitchFamily="2" charset="-122"/>
                <a:ea typeface="等线" panose="02010600030101010101" pitchFamily="2" charset="-122"/>
              </a:rPr>
              <a:t>人一组，避免漏看。</a:t>
            </a:r>
            <a:endParaRPr lang="zh-CN" altLang="en-US" sz="1200" dirty="0">
              <a:solidFill>
                <a:srgbClr val="0070C0"/>
              </a:solidFill>
              <a:latin typeface="等线" panose="02010600030101010101" pitchFamily="2" charset="-122"/>
              <a:ea typeface="等线" panose="02010600030101010101" pitchFamily="2" charset="-122"/>
            </a:endParaRPr>
          </a:p>
        </p:txBody>
      </p:sp>
      <p:sp>
        <p:nvSpPr>
          <p:cNvPr id="16" name="矩形 15"/>
          <p:cNvSpPr/>
          <p:nvPr/>
        </p:nvSpPr>
        <p:spPr>
          <a:xfrm>
            <a:off x="9147088" y="1394743"/>
            <a:ext cx="2785954" cy="1296000"/>
          </a:xfrm>
          <a:prstGeom prst="rect">
            <a:avLst/>
          </a:prstGeom>
          <a:noFill/>
        </p:spPr>
        <p:txBody>
          <a:bodyPr wrap="square" rtlCol="0" anchor="ctr">
            <a:noAutofit/>
          </a:bodyPr>
          <a:lstStyle/>
          <a:p>
            <a:pPr algn="just">
              <a:lnSpc>
                <a:spcPct val="120000"/>
              </a:lnSpc>
              <a:spcBef>
                <a:spcPts val="600"/>
              </a:spcBef>
            </a:pPr>
            <a:r>
              <a:rPr lang="zh-CN" altLang="en-US"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      人力取代</a:t>
            </a:r>
            <a:endParaRPr lang="en-US" altLang="zh-CN"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endParaRPr>
          </a:p>
          <a:p>
            <a:pPr algn="just">
              <a:lnSpc>
                <a:spcPct val="120000"/>
              </a:lnSpc>
              <a:spcBef>
                <a:spcPts val="600"/>
              </a:spcBef>
            </a:pPr>
            <a:r>
              <a:rPr lang="zh-CN" altLang="en-US" sz="1200" dirty="0">
                <a:solidFill>
                  <a:schemeClr val="tx1">
                    <a:lumMod val="75000"/>
                    <a:lumOff val="25000"/>
                  </a:schemeClr>
                </a:solidFill>
                <a:latin typeface="等线" panose="02010600030101010101" pitchFamily="2" charset="-122"/>
                <a:ea typeface="等线" panose="02010600030101010101" pitchFamily="2" charset="-122"/>
              </a:rPr>
              <a:t>原人工检测产品，需要</a:t>
            </a:r>
            <a:r>
              <a:rPr lang="en-US" altLang="zh-CN" sz="1200" dirty="0">
                <a:solidFill>
                  <a:schemeClr val="tx1">
                    <a:lumMod val="75000"/>
                    <a:lumOff val="25000"/>
                  </a:schemeClr>
                </a:solidFill>
                <a:latin typeface="等线" panose="02010600030101010101" pitchFamily="2" charset="-122"/>
                <a:ea typeface="等线" panose="02010600030101010101" pitchFamily="2" charset="-122"/>
              </a:rPr>
              <a:t>24</a:t>
            </a:r>
            <a:r>
              <a:rPr lang="zh-CN" altLang="en-US" sz="1200" dirty="0">
                <a:solidFill>
                  <a:schemeClr val="tx1">
                    <a:lumMod val="75000"/>
                    <a:lumOff val="25000"/>
                  </a:schemeClr>
                </a:solidFill>
                <a:latin typeface="等线" panose="02010600030101010101" pitchFamily="2" charset="-122"/>
                <a:ea typeface="等线" panose="02010600030101010101" pitchFamily="2" charset="-122"/>
              </a:rPr>
              <a:t>人</a:t>
            </a:r>
            <a:r>
              <a:rPr lang="en-US" altLang="zh-CN" sz="1200" dirty="0">
                <a:solidFill>
                  <a:schemeClr val="tx1">
                    <a:lumMod val="75000"/>
                    <a:lumOff val="25000"/>
                  </a:schemeClr>
                </a:solidFill>
                <a:latin typeface="等线" panose="02010600030101010101" pitchFamily="2" charset="-122"/>
                <a:ea typeface="等线" panose="02010600030101010101" pitchFamily="2" charset="-122"/>
              </a:rPr>
              <a:t>/</a:t>
            </a:r>
            <a:r>
              <a:rPr lang="zh-CN" altLang="en-US" sz="1200" dirty="0">
                <a:solidFill>
                  <a:schemeClr val="tx1">
                    <a:lumMod val="75000"/>
                    <a:lumOff val="25000"/>
                  </a:schemeClr>
                </a:solidFill>
                <a:latin typeface="等线" panose="02010600030101010101" pitchFamily="2" charset="-122"/>
                <a:ea typeface="等线" panose="02010600030101010101" pitchFamily="2" charset="-122"/>
              </a:rPr>
              <a:t>班次。现采用全自动化读码，仅需要</a:t>
            </a:r>
            <a:r>
              <a:rPr lang="en-US" altLang="zh-CN" sz="1200" dirty="0">
                <a:solidFill>
                  <a:schemeClr val="tx1">
                    <a:lumMod val="75000"/>
                    <a:lumOff val="25000"/>
                  </a:schemeClr>
                </a:solidFill>
                <a:latin typeface="等线" panose="02010600030101010101" pitchFamily="2" charset="-122"/>
                <a:ea typeface="等线" panose="02010600030101010101" pitchFamily="2" charset="-122"/>
              </a:rPr>
              <a:t>2</a:t>
            </a:r>
            <a:r>
              <a:rPr lang="zh-CN" altLang="en-US" sz="1200" dirty="0">
                <a:solidFill>
                  <a:schemeClr val="tx1">
                    <a:lumMod val="75000"/>
                    <a:lumOff val="25000"/>
                  </a:schemeClr>
                </a:solidFill>
                <a:latin typeface="等线" panose="02010600030101010101" pitchFamily="2" charset="-122"/>
                <a:ea typeface="等线" panose="02010600030101010101" pitchFamily="2" charset="-122"/>
              </a:rPr>
              <a:t>人</a:t>
            </a:r>
            <a:r>
              <a:rPr lang="en-US" altLang="zh-CN" sz="1200" dirty="0">
                <a:solidFill>
                  <a:schemeClr val="tx1">
                    <a:lumMod val="75000"/>
                    <a:lumOff val="25000"/>
                  </a:schemeClr>
                </a:solidFill>
                <a:latin typeface="等线" panose="02010600030101010101" pitchFamily="2" charset="-122"/>
                <a:ea typeface="等线" panose="02010600030101010101" pitchFamily="2" charset="-122"/>
              </a:rPr>
              <a:t>/</a:t>
            </a:r>
            <a:r>
              <a:rPr lang="zh-CN" altLang="en-US" sz="1200" dirty="0">
                <a:solidFill>
                  <a:schemeClr val="tx1">
                    <a:lumMod val="75000"/>
                    <a:lumOff val="25000"/>
                  </a:schemeClr>
                </a:solidFill>
                <a:latin typeface="等线" panose="02010600030101010101" pitchFamily="2" charset="-122"/>
                <a:ea typeface="等线" panose="02010600030101010101" pitchFamily="2" charset="-122"/>
              </a:rPr>
              <a:t>班次</a:t>
            </a:r>
            <a:endParaRPr lang="en-US" altLang="zh-CN" sz="1200" dirty="0">
              <a:solidFill>
                <a:schemeClr val="tx1">
                  <a:lumMod val="75000"/>
                  <a:lumOff val="25000"/>
                </a:schemeClr>
              </a:solidFill>
              <a:latin typeface="等线" panose="02010600030101010101" pitchFamily="2" charset="-122"/>
              <a:ea typeface="等线" panose="02010600030101010101" pitchFamily="2" charset="-122"/>
            </a:endParaRPr>
          </a:p>
        </p:txBody>
      </p:sp>
      <p:sp>
        <p:nvSpPr>
          <p:cNvPr id="17" name="矩形 16"/>
          <p:cNvSpPr/>
          <p:nvPr/>
        </p:nvSpPr>
        <p:spPr>
          <a:xfrm>
            <a:off x="9147088" y="2837518"/>
            <a:ext cx="2880000" cy="1508905"/>
          </a:xfrm>
          <a:prstGeom prst="rect">
            <a:avLst/>
          </a:prstGeom>
          <a:noFill/>
        </p:spPr>
        <p:txBody>
          <a:bodyPr wrap="square" rtlCol="0" anchor="ctr">
            <a:noAutofit/>
          </a:bodyPr>
          <a:lstStyle/>
          <a:p>
            <a:pPr algn="just">
              <a:lnSpc>
                <a:spcPct val="120000"/>
              </a:lnSpc>
              <a:spcBef>
                <a:spcPts val="600"/>
              </a:spcBef>
            </a:pPr>
            <a:r>
              <a:rPr lang="zh-CN" altLang="en-US"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      效率提高</a:t>
            </a:r>
            <a:endParaRPr lang="en-US" altLang="zh-CN"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endParaRPr>
          </a:p>
          <a:p>
            <a:pPr algn="just">
              <a:lnSpc>
                <a:spcPct val="120000"/>
              </a:lnSpc>
              <a:spcBef>
                <a:spcPts val="600"/>
              </a:spcBef>
            </a:pPr>
            <a:r>
              <a:rPr lang="zh-CN" altLang="en-US" sz="1200" dirty="0">
                <a:solidFill>
                  <a:schemeClr val="tx1">
                    <a:lumMod val="75000"/>
                    <a:lumOff val="25000"/>
                  </a:schemeClr>
                </a:solidFill>
                <a:latin typeface="等线" panose="02010600030101010101" pitchFamily="2" charset="-122"/>
                <a:ea typeface="等线" panose="02010600030101010101" pitchFamily="2" charset="-122"/>
              </a:rPr>
              <a:t>原人工检测，每天检测量为</a:t>
            </a:r>
            <a:r>
              <a:rPr lang="en-US" altLang="zh-CN" sz="1200" dirty="0">
                <a:solidFill>
                  <a:schemeClr val="tx1">
                    <a:lumMod val="75000"/>
                    <a:lumOff val="25000"/>
                  </a:schemeClr>
                </a:solidFill>
                <a:latin typeface="等线" panose="02010600030101010101" pitchFamily="2" charset="-122"/>
                <a:ea typeface="等线" panose="02010600030101010101" pitchFamily="2" charset="-122"/>
              </a:rPr>
              <a:t>20k</a:t>
            </a:r>
            <a:r>
              <a:rPr lang="zh-CN" altLang="en-US" sz="1200" dirty="0">
                <a:solidFill>
                  <a:schemeClr val="tx1">
                    <a:lumMod val="75000"/>
                    <a:lumOff val="25000"/>
                  </a:schemeClr>
                </a:solidFill>
                <a:latin typeface="等线" panose="02010600030101010101" pitchFamily="2" charset="-122"/>
                <a:ea typeface="等线" panose="02010600030101010101" pitchFamily="2" charset="-122"/>
              </a:rPr>
              <a:t>只。现采用全自动化设备进行检测，从准确率和效率均有极大的提高，预计单台设备每天最大检测量为</a:t>
            </a:r>
            <a:r>
              <a:rPr lang="en-US" altLang="zh-CN" sz="1200" dirty="0">
                <a:solidFill>
                  <a:schemeClr val="tx1">
                    <a:lumMod val="75000"/>
                    <a:lumOff val="25000"/>
                  </a:schemeClr>
                </a:solidFill>
                <a:latin typeface="等线" panose="02010600030101010101" pitchFamily="2" charset="-122"/>
                <a:ea typeface="等线" panose="02010600030101010101" pitchFamily="2" charset="-122"/>
              </a:rPr>
              <a:t>35k</a:t>
            </a:r>
            <a:r>
              <a:rPr lang="zh-CN" altLang="en-US" sz="1200" dirty="0">
                <a:solidFill>
                  <a:schemeClr val="tx1">
                    <a:lumMod val="75000"/>
                    <a:lumOff val="25000"/>
                  </a:schemeClr>
                </a:solidFill>
                <a:latin typeface="等线" panose="02010600030101010101" pitchFamily="2" charset="-122"/>
                <a:ea typeface="等线" panose="02010600030101010101" pitchFamily="2" charset="-122"/>
              </a:rPr>
              <a:t>只。</a:t>
            </a:r>
            <a:endParaRPr lang="zh-CN" altLang="en-US" sz="1200" dirty="0">
              <a:solidFill>
                <a:schemeClr val="tx1">
                  <a:lumMod val="75000"/>
                  <a:lumOff val="25000"/>
                </a:schemeClr>
              </a:solidFill>
              <a:latin typeface="等线" panose="02010600030101010101" pitchFamily="2" charset="-122"/>
              <a:ea typeface="等线" panose="02010600030101010101" pitchFamily="2" charset="-122"/>
            </a:endParaRPr>
          </a:p>
        </p:txBody>
      </p:sp>
      <p:sp>
        <p:nvSpPr>
          <p:cNvPr id="18" name="矩形 17"/>
          <p:cNvSpPr/>
          <p:nvPr/>
        </p:nvSpPr>
        <p:spPr>
          <a:xfrm>
            <a:off x="9147088" y="4558833"/>
            <a:ext cx="2880000" cy="1508905"/>
          </a:xfrm>
          <a:prstGeom prst="rect">
            <a:avLst/>
          </a:prstGeom>
          <a:noFill/>
        </p:spPr>
        <p:txBody>
          <a:bodyPr wrap="square" rtlCol="0" anchor="ctr">
            <a:noAutofit/>
          </a:bodyPr>
          <a:lstStyle/>
          <a:p>
            <a:pPr algn="just">
              <a:lnSpc>
                <a:spcPct val="120000"/>
              </a:lnSpc>
              <a:spcBef>
                <a:spcPts val="600"/>
              </a:spcBef>
            </a:pPr>
            <a:r>
              <a:rPr lang="zh-CN" altLang="en-US" sz="2400" b="1" dirty="0">
                <a:solidFill>
                  <a:srgbClr val="0070C0"/>
                </a:solidFill>
                <a:latin typeface="等线" panose="02010600030101010101" pitchFamily="2" charset="-122"/>
                <a:ea typeface="等线" panose="02010600030101010101" pitchFamily="2" charset="-122"/>
              </a:rPr>
              <a:t>      产能提升</a:t>
            </a:r>
            <a:endParaRPr lang="en-US" altLang="zh-CN" sz="2400" b="1" dirty="0">
              <a:solidFill>
                <a:srgbClr val="0070C0"/>
              </a:solidFill>
              <a:latin typeface="等线" panose="02010600030101010101" pitchFamily="2" charset="-122"/>
              <a:ea typeface="等线" panose="02010600030101010101" pitchFamily="2" charset="-122"/>
            </a:endParaRPr>
          </a:p>
          <a:p>
            <a:pPr algn="just">
              <a:lnSpc>
                <a:spcPct val="120000"/>
              </a:lnSpc>
              <a:spcBef>
                <a:spcPts val="600"/>
              </a:spcBef>
            </a:pPr>
            <a:r>
              <a:rPr lang="zh-CN" altLang="en-US" sz="1200" dirty="0">
                <a:solidFill>
                  <a:schemeClr val="tx1">
                    <a:lumMod val="75000"/>
                    <a:lumOff val="25000"/>
                  </a:schemeClr>
                </a:solidFill>
                <a:latin typeface="等线" panose="02010600030101010101" pitchFamily="2" charset="-122"/>
                <a:ea typeface="等线" panose="02010600030101010101" pitchFamily="2" charset="-122"/>
              </a:rPr>
              <a:t>人工检测，效率较低，且质检人员短缺，客户目前只能关掉一般的产能。更换全自动化设备后，可以满足现最大产能的</a:t>
            </a:r>
            <a:r>
              <a:rPr lang="en-US" altLang="zh-CN" sz="1200" dirty="0">
                <a:solidFill>
                  <a:schemeClr val="tx1">
                    <a:lumMod val="75000"/>
                    <a:lumOff val="25000"/>
                  </a:schemeClr>
                </a:solidFill>
                <a:latin typeface="等线" panose="02010600030101010101" pitchFamily="2" charset="-122"/>
                <a:ea typeface="等线" panose="02010600030101010101" pitchFamily="2" charset="-122"/>
              </a:rPr>
              <a:t>6</a:t>
            </a:r>
            <a:r>
              <a:rPr lang="zh-CN" altLang="en-US" sz="1200" dirty="0">
                <a:solidFill>
                  <a:schemeClr val="tx1">
                    <a:lumMod val="75000"/>
                    <a:lumOff val="25000"/>
                  </a:schemeClr>
                </a:solidFill>
                <a:latin typeface="等线" panose="02010600030101010101" pitchFamily="2" charset="-122"/>
                <a:ea typeface="等线" panose="02010600030101010101" pitchFamily="2" charset="-122"/>
              </a:rPr>
              <a:t>倍。</a:t>
            </a:r>
            <a:endParaRPr lang="zh-CN" altLang="en-US" sz="1200" dirty="0">
              <a:solidFill>
                <a:schemeClr val="tx1">
                  <a:lumMod val="75000"/>
                  <a:lumOff val="25000"/>
                </a:schemeClr>
              </a:solidFill>
              <a:latin typeface="等线" panose="02010600030101010101" pitchFamily="2" charset="-122"/>
              <a:ea typeface="等线" panose="02010600030101010101" pitchFamily="2" charset="-122"/>
            </a:endParaRPr>
          </a:p>
        </p:txBody>
      </p:sp>
      <p:pic>
        <p:nvPicPr>
          <p:cNvPr id="32" name="图片 31"/>
          <p:cNvPicPr>
            <a:picLocks noChangeAspect="1"/>
          </p:cNvPicPr>
          <p:nvPr/>
        </p:nvPicPr>
        <p:blipFill>
          <a:blip r:embed="rId2" cstate="email"/>
          <a:stretch>
            <a:fillRect/>
          </a:stretch>
        </p:blipFill>
        <p:spPr>
          <a:xfrm>
            <a:off x="9227005" y="4697652"/>
            <a:ext cx="342900" cy="292100"/>
          </a:xfrm>
          <a:prstGeom prst="rect">
            <a:avLst/>
          </a:prstGeom>
        </p:spPr>
      </p:pic>
      <p:pic>
        <p:nvPicPr>
          <p:cNvPr id="33" name="图片 32"/>
          <p:cNvPicPr>
            <a:picLocks noChangeAspect="1"/>
          </p:cNvPicPr>
          <p:nvPr/>
        </p:nvPicPr>
        <p:blipFill>
          <a:blip r:embed="rId3"/>
          <a:stretch>
            <a:fillRect/>
          </a:stretch>
        </p:blipFill>
        <p:spPr>
          <a:xfrm rot="1800000">
            <a:off x="9222482" y="2906966"/>
            <a:ext cx="390046" cy="418938"/>
          </a:xfrm>
          <a:prstGeom prst="rect">
            <a:avLst/>
          </a:prstGeom>
        </p:spPr>
      </p:pic>
      <p:pic>
        <p:nvPicPr>
          <p:cNvPr id="34" name="图片 33"/>
          <p:cNvPicPr>
            <a:picLocks noChangeAspect="1"/>
          </p:cNvPicPr>
          <p:nvPr/>
        </p:nvPicPr>
        <p:blipFill>
          <a:blip r:embed="rId4" cstate="email"/>
          <a:stretch>
            <a:fillRect/>
          </a:stretch>
        </p:blipFill>
        <p:spPr>
          <a:xfrm>
            <a:off x="9227005" y="1615491"/>
            <a:ext cx="381000" cy="355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479505" y="213149"/>
            <a:ext cx="9058943" cy="332399"/>
          </a:xfrm>
        </p:spPr>
        <p:txBody>
          <a:bodyPr/>
          <a:lstStyle/>
          <a:p>
            <a:r>
              <a:rPr lang="zh-CN" altLang="en-US" sz="2400" b="1" spc="100" dirty="0">
                <a:solidFill>
                  <a:srgbClr val="043E6F"/>
                </a:solidFill>
                <a:cs typeface="Arial" panose="020B0604020202020204" pitchFamily="34" charset="0"/>
              </a:rPr>
              <a:t>立讯机器人</a:t>
            </a:r>
            <a:r>
              <a:rPr lang="en-US" altLang="zh-CN" sz="2400" b="1" spc="100" dirty="0">
                <a:solidFill>
                  <a:srgbClr val="043E6F"/>
                </a:solidFill>
                <a:cs typeface="Arial" panose="020B0604020202020204" pitchFamily="34" charset="0"/>
              </a:rPr>
              <a:t>:</a:t>
            </a:r>
            <a:r>
              <a:rPr lang="zh-CN" altLang="en-US" sz="2400" b="1" spc="100" dirty="0">
                <a:solidFill>
                  <a:srgbClr val="043E6F"/>
                </a:solidFill>
                <a:cs typeface="Arial" panose="020B0604020202020204" pitchFamily="34" charset="0"/>
              </a:rPr>
              <a:t>耳机充电仓开关瑕疵检测</a:t>
            </a:r>
            <a:endParaRPr lang="zh-CN" altLang="en-US" sz="2400" b="1" spc="100" dirty="0">
              <a:solidFill>
                <a:srgbClr val="043E6F"/>
              </a:solidFill>
              <a:cs typeface="Arial" panose="020B0604020202020204" pitchFamily="34" charset="0"/>
            </a:endParaRPr>
          </a:p>
        </p:txBody>
      </p:sp>
      <p:grpSp>
        <p:nvGrpSpPr>
          <p:cNvPr id="56" name="组合 55"/>
          <p:cNvGrpSpPr/>
          <p:nvPr/>
        </p:nvGrpSpPr>
        <p:grpSpPr>
          <a:xfrm>
            <a:off x="3614946" y="1284228"/>
            <a:ext cx="7941769" cy="2621069"/>
            <a:chOff x="3779724" y="2534285"/>
            <a:chExt cx="7941769" cy="2621069"/>
          </a:xfrm>
          <a:solidFill>
            <a:srgbClr val="0070C0"/>
          </a:solidFill>
        </p:grpSpPr>
        <p:sp>
          <p:nvSpPr>
            <p:cNvPr id="57" name="箭头: 上 3"/>
            <p:cNvSpPr/>
            <p:nvPr/>
          </p:nvSpPr>
          <p:spPr>
            <a:xfrm rot="5400000">
              <a:off x="4220366" y="3250672"/>
              <a:ext cx="283211" cy="1164496"/>
            </a:xfrm>
            <a:prstGeom prst="upArrow">
              <a:avLst/>
            </a:prstGeom>
            <a:grpFill/>
            <a:ln>
              <a:noFill/>
            </a:ln>
          </p:spPr>
          <p:txBody>
            <a:bodyPr anchor="ctr"/>
            <a:lstStyle/>
            <a:p>
              <a:pPr algn="ctr"/>
              <a:endParaRPr lang="zh-CN" sz="3000" dirty="0">
                <a:solidFill>
                  <a:schemeClr val="lt1"/>
                </a:solidFill>
                <a:latin typeface="+mj-lt"/>
                <a:ea typeface="黑体" panose="02010609060101010101" pitchFamily="49" charset="-122"/>
              </a:endParaRPr>
            </a:p>
          </p:txBody>
        </p:sp>
        <p:sp>
          <p:nvSpPr>
            <p:cNvPr id="58" name="矩形 57"/>
            <p:cNvSpPr/>
            <p:nvPr/>
          </p:nvSpPr>
          <p:spPr>
            <a:xfrm>
              <a:off x="3890366" y="3403494"/>
              <a:ext cx="864897" cy="882649"/>
            </a:xfrm>
            <a:prstGeom prst="rect">
              <a:avLst/>
            </a:prstGeom>
            <a:grpFill/>
            <a:ln>
              <a:noFill/>
            </a:ln>
          </p:spPr>
          <p:txBody>
            <a:bodyPr anchor="ctr"/>
            <a:lstStyle/>
            <a:p>
              <a:pPr algn="ctr"/>
              <a:r>
                <a:rPr lang="en-US" altLang="zh-CN" sz="1200" dirty="0">
                  <a:solidFill>
                    <a:schemeClr val="bg1"/>
                  </a:solidFill>
                  <a:latin typeface="等线" panose="02010600030101010101" pitchFamily="2" charset="-122"/>
                  <a:ea typeface="等线" panose="02010600030101010101" pitchFamily="2" charset="-122"/>
                </a:rPr>
                <a:t>28</a:t>
              </a:r>
              <a:r>
                <a:rPr lang="zh-CN" altLang="en-US" sz="1200" dirty="0">
                  <a:solidFill>
                    <a:schemeClr val="bg1"/>
                  </a:solidFill>
                  <a:latin typeface="等线" panose="02010600030101010101" pitchFamily="2" charset="-122"/>
                  <a:ea typeface="等线" panose="02010600030101010101" pitchFamily="2" charset="-122"/>
                </a:rPr>
                <a:t>类缺陷</a:t>
              </a:r>
              <a:endParaRPr lang="en-US" altLang="zh-CN" sz="1200" dirty="0">
                <a:solidFill>
                  <a:schemeClr val="bg1"/>
                </a:solidFill>
                <a:latin typeface="等线" panose="02010600030101010101" pitchFamily="2" charset="-122"/>
                <a:ea typeface="等线" panose="02010600030101010101" pitchFamily="2" charset="-122"/>
              </a:endParaRPr>
            </a:p>
            <a:p>
              <a:pPr algn="ctr"/>
              <a:r>
                <a:rPr lang="zh-CN" altLang="en-US" sz="1600" dirty="0">
                  <a:solidFill>
                    <a:schemeClr val="bg1"/>
                  </a:solidFill>
                  <a:latin typeface="等线" panose="02010600030101010101" pitchFamily="2" charset="-122"/>
                  <a:ea typeface="等线" panose="02010600030101010101" pitchFamily="2" charset="-122"/>
                </a:rPr>
                <a:t>多任务</a:t>
              </a:r>
              <a:endParaRPr lang="zh-CN" altLang="en-US" sz="1600" dirty="0">
                <a:solidFill>
                  <a:schemeClr val="bg1"/>
                </a:solidFill>
                <a:latin typeface="等线" panose="02010600030101010101" pitchFamily="2" charset="-122"/>
                <a:ea typeface="等线" panose="02010600030101010101" pitchFamily="2" charset="-122"/>
              </a:endParaRPr>
            </a:p>
          </p:txBody>
        </p:sp>
        <p:sp>
          <p:nvSpPr>
            <p:cNvPr id="59" name="矩形 58"/>
            <p:cNvSpPr/>
            <p:nvPr/>
          </p:nvSpPr>
          <p:spPr>
            <a:xfrm>
              <a:off x="10301779" y="3482806"/>
              <a:ext cx="1419714" cy="567853"/>
            </a:xfrm>
            <a:prstGeom prst="rect">
              <a:avLst/>
            </a:prstGeom>
            <a:grpFill/>
            <a:ln>
              <a:noFill/>
            </a:ln>
          </p:spPr>
          <p:txBody>
            <a:bodyPr anchor="ctr"/>
            <a:lstStyle/>
            <a:p>
              <a:pPr algn="ctr"/>
              <a:r>
                <a:rPr lang="zh-CN" altLang="en-US" sz="1600" dirty="0">
                  <a:solidFill>
                    <a:schemeClr val="bg1"/>
                  </a:solidFill>
                  <a:latin typeface="+mj-lt"/>
                  <a:ea typeface="等线" panose="02010600030101010101" pitchFamily="2" charset="-122"/>
                </a:rPr>
                <a:t>检测结果</a:t>
              </a:r>
              <a:endParaRPr lang="zh-CN" altLang="en-US" sz="1600" dirty="0">
                <a:solidFill>
                  <a:schemeClr val="bg1"/>
                </a:solidFill>
                <a:latin typeface="+mj-lt"/>
                <a:ea typeface="等线" panose="02010600030101010101" pitchFamily="2" charset="-122"/>
              </a:endParaRPr>
            </a:p>
          </p:txBody>
        </p:sp>
        <p:sp>
          <p:nvSpPr>
            <p:cNvPr id="60" name="箭头: 上 17"/>
            <p:cNvSpPr/>
            <p:nvPr/>
          </p:nvSpPr>
          <p:spPr>
            <a:xfrm rot="5400000">
              <a:off x="9533045" y="3293110"/>
              <a:ext cx="283211" cy="1011555"/>
            </a:xfrm>
            <a:prstGeom prst="upArrow">
              <a:avLst/>
            </a:prstGeom>
            <a:grpFill/>
            <a:ln>
              <a:noFill/>
            </a:ln>
          </p:spPr>
          <p:txBody>
            <a:bodyPr anchor="ctr"/>
            <a:lstStyle/>
            <a:p>
              <a:pPr algn="ctr"/>
              <a:endParaRPr lang="zh-CN" sz="3000">
                <a:solidFill>
                  <a:schemeClr val="lt1"/>
                </a:solidFill>
                <a:latin typeface="+mj-lt"/>
                <a:ea typeface="黑体" panose="02010609060101010101" pitchFamily="49" charset="-122"/>
              </a:endParaRPr>
            </a:p>
          </p:txBody>
        </p:sp>
        <p:sp>
          <p:nvSpPr>
            <p:cNvPr id="61" name="矩形 60"/>
            <p:cNvSpPr/>
            <p:nvPr/>
          </p:nvSpPr>
          <p:spPr>
            <a:xfrm>
              <a:off x="9290224" y="3452566"/>
              <a:ext cx="689611" cy="746123"/>
            </a:xfrm>
            <a:prstGeom prst="rect">
              <a:avLst/>
            </a:prstGeom>
            <a:grpFill/>
            <a:ln>
              <a:noFill/>
            </a:ln>
          </p:spPr>
          <p:txBody>
            <a:bodyPr anchor="ctr"/>
            <a:lstStyle/>
            <a:p>
              <a:pPr algn="ctr"/>
              <a:r>
                <a:rPr lang="zh-CN" altLang="en-US" sz="1600" dirty="0">
                  <a:solidFill>
                    <a:schemeClr val="bg1"/>
                  </a:solidFill>
                  <a:latin typeface="+mj-lt"/>
                  <a:ea typeface="等线" panose="02010600030101010101" pitchFamily="2" charset="-122"/>
                </a:rPr>
                <a:t>模型输出</a:t>
              </a:r>
              <a:endParaRPr lang="zh-CN" altLang="en-US" sz="1600" dirty="0">
                <a:solidFill>
                  <a:schemeClr val="bg1"/>
                </a:solidFill>
                <a:latin typeface="+mj-lt"/>
                <a:ea typeface="等线" panose="02010600030101010101" pitchFamily="2" charset="-122"/>
              </a:endParaRPr>
            </a:p>
          </p:txBody>
        </p:sp>
        <p:sp>
          <p:nvSpPr>
            <p:cNvPr id="63" name="箭头: 上 17"/>
            <p:cNvSpPr/>
            <p:nvPr/>
          </p:nvSpPr>
          <p:spPr>
            <a:xfrm rot="5400000">
              <a:off x="7674873" y="3227419"/>
              <a:ext cx="283211" cy="1101638"/>
            </a:xfrm>
            <a:prstGeom prst="upArrow">
              <a:avLst/>
            </a:prstGeom>
            <a:grpFill/>
            <a:ln>
              <a:noFill/>
            </a:ln>
          </p:spPr>
          <p:txBody>
            <a:bodyPr anchor="ctr"/>
            <a:lstStyle/>
            <a:p>
              <a:pPr algn="ctr"/>
              <a:endParaRPr lang="zh-CN" sz="3000" dirty="0">
                <a:solidFill>
                  <a:schemeClr val="lt1"/>
                </a:solidFill>
                <a:latin typeface="+mj-lt"/>
                <a:ea typeface="黑体" panose="02010609060101010101" pitchFamily="49" charset="-122"/>
              </a:endParaRPr>
            </a:p>
          </p:txBody>
        </p:sp>
        <p:sp>
          <p:nvSpPr>
            <p:cNvPr id="64" name="矩形 62"/>
            <p:cNvSpPr/>
            <p:nvPr/>
          </p:nvSpPr>
          <p:spPr>
            <a:xfrm>
              <a:off x="7354784" y="3490429"/>
              <a:ext cx="823779" cy="554051"/>
            </a:xfrm>
            <a:prstGeom prst="rect">
              <a:avLst/>
            </a:prstGeom>
            <a:grpFill/>
            <a:ln>
              <a:noFill/>
            </a:ln>
          </p:spPr>
          <p:txBody>
            <a:bodyPr anchor="ctr"/>
            <a:lstStyle/>
            <a:p>
              <a:pPr algn="ctr"/>
              <a:r>
                <a:rPr lang="zh-CN" altLang="en-US" sz="1600" dirty="0">
                  <a:solidFill>
                    <a:schemeClr val="bg1"/>
                  </a:solidFill>
                  <a:latin typeface="+mj-lt"/>
                  <a:ea typeface="等线" panose="02010600030101010101" pitchFamily="2" charset="-122"/>
                </a:rPr>
                <a:t>后处理</a:t>
              </a:r>
              <a:endParaRPr lang="zh-CN" altLang="en-US" sz="1600" dirty="0">
                <a:solidFill>
                  <a:schemeClr val="bg1"/>
                </a:solidFill>
                <a:latin typeface="+mj-lt"/>
                <a:ea typeface="等线" panose="02010600030101010101" pitchFamily="2" charset="-122"/>
              </a:endParaRPr>
            </a:p>
          </p:txBody>
        </p:sp>
        <p:sp>
          <p:nvSpPr>
            <p:cNvPr id="65" name="矩形 84"/>
            <p:cNvSpPr/>
            <p:nvPr/>
          </p:nvSpPr>
          <p:spPr>
            <a:xfrm>
              <a:off x="8446040" y="2534285"/>
              <a:ext cx="654685" cy="2621069"/>
            </a:xfrm>
            <a:prstGeom prst="rect">
              <a:avLst/>
            </a:prstGeom>
            <a:grpFill/>
            <a:ln>
              <a:noFill/>
            </a:ln>
          </p:spPr>
          <p:txBody>
            <a:bodyPr anchor="ctr"/>
            <a:lstStyle/>
            <a:p>
              <a:pPr algn="ctr"/>
              <a:r>
                <a:rPr lang="zh-CN" altLang="en-US" sz="2000" dirty="0">
                  <a:solidFill>
                    <a:schemeClr val="bg1"/>
                  </a:solidFill>
                  <a:latin typeface="+mj-lt"/>
                  <a:ea typeface="等线" panose="02010600030101010101" pitchFamily="2" charset="-122"/>
                </a:rPr>
                <a:t>结果集成</a:t>
              </a:r>
              <a:endParaRPr lang="zh-CN" altLang="en-US" sz="2000" dirty="0">
                <a:solidFill>
                  <a:schemeClr val="bg1"/>
                </a:solidFill>
                <a:latin typeface="+mj-lt"/>
                <a:ea typeface="等线" panose="02010600030101010101" pitchFamily="2" charset="-122"/>
              </a:endParaRPr>
            </a:p>
          </p:txBody>
        </p:sp>
      </p:grpSp>
      <p:sp>
        <p:nvSpPr>
          <p:cNvPr id="73" name="右大括号 72"/>
          <p:cNvSpPr/>
          <p:nvPr/>
        </p:nvSpPr>
        <p:spPr>
          <a:xfrm>
            <a:off x="2871216" y="1328928"/>
            <a:ext cx="602861" cy="4053840"/>
          </a:xfrm>
          <a:prstGeom prst="rightBrace">
            <a:avLst>
              <a:gd name="adj1" fmla="val 0"/>
              <a:gd name="adj2" fmla="val 30750"/>
            </a:avLst>
          </a:prstGeom>
          <a:ln w="38100">
            <a:solidFill>
              <a:srgbClr val="0070C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dirty="0">
              <a:latin typeface="+mj-lt"/>
            </a:endParaRPr>
          </a:p>
        </p:txBody>
      </p:sp>
      <p:grpSp>
        <p:nvGrpSpPr>
          <p:cNvPr id="2" name="组合 1"/>
          <p:cNvGrpSpPr/>
          <p:nvPr/>
        </p:nvGrpSpPr>
        <p:grpSpPr>
          <a:xfrm>
            <a:off x="413867" y="1143000"/>
            <a:ext cx="2316480" cy="4572000"/>
            <a:chOff x="396240" y="1109473"/>
            <a:chExt cx="2316480" cy="4572000"/>
          </a:xfrm>
        </p:grpSpPr>
        <p:grpSp>
          <p:nvGrpSpPr>
            <p:cNvPr id="51" name="组合 50"/>
            <p:cNvGrpSpPr/>
            <p:nvPr/>
          </p:nvGrpSpPr>
          <p:grpSpPr>
            <a:xfrm>
              <a:off x="525490" y="1184035"/>
              <a:ext cx="2119518" cy="4361610"/>
              <a:chOff x="525490" y="1184035"/>
              <a:chExt cx="2119518" cy="4361610"/>
            </a:xfrm>
          </p:grpSpPr>
          <p:pic>
            <p:nvPicPr>
              <p:cNvPr id="14" name="图片 13"/>
              <p:cNvPicPr>
                <a:picLocks noChangeAspect="1"/>
              </p:cNvPicPr>
              <p:nvPr/>
            </p:nvPicPr>
            <p:blipFill rotWithShape="1">
              <a:blip r:embed="rId1" cstate="email"/>
              <a:srcRect/>
              <a:stretch>
                <a:fillRect/>
              </a:stretch>
            </p:blipFill>
            <p:spPr>
              <a:xfrm>
                <a:off x="525490" y="1184036"/>
                <a:ext cx="2115040" cy="1505068"/>
              </a:xfrm>
              <a:prstGeom prst="rect">
                <a:avLst/>
              </a:prstGeom>
              <a:ln w="19050">
                <a:noFill/>
              </a:ln>
            </p:spPr>
          </p:pic>
          <p:sp>
            <p:nvSpPr>
              <p:cNvPr id="3" name="矩形 2"/>
              <p:cNvSpPr/>
              <p:nvPr/>
            </p:nvSpPr>
            <p:spPr>
              <a:xfrm>
                <a:off x="525490" y="1184035"/>
                <a:ext cx="2115040" cy="1505068"/>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lt"/>
                </a:endParaRPr>
              </a:p>
            </p:txBody>
          </p:sp>
          <p:grpSp>
            <p:nvGrpSpPr>
              <p:cNvPr id="48" name="组合 47"/>
              <p:cNvGrpSpPr/>
              <p:nvPr/>
            </p:nvGrpSpPr>
            <p:grpSpPr>
              <a:xfrm>
                <a:off x="525490" y="2858942"/>
                <a:ext cx="2115040" cy="1505068"/>
                <a:chOff x="2798335" y="1184036"/>
                <a:chExt cx="2115040" cy="1505068"/>
              </a:xfrm>
            </p:grpSpPr>
            <p:pic>
              <p:nvPicPr>
                <p:cNvPr id="32" name="图片 31"/>
                <p:cNvPicPr>
                  <a:picLocks noChangeAspect="1"/>
                </p:cNvPicPr>
                <p:nvPr/>
              </p:nvPicPr>
              <p:blipFill>
                <a:blip r:embed="rId2" cstate="email"/>
                <a:stretch>
                  <a:fillRect/>
                </a:stretch>
              </p:blipFill>
              <p:spPr>
                <a:xfrm>
                  <a:off x="2798335" y="1184036"/>
                  <a:ext cx="2115040" cy="1505068"/>
                </a:xfrm>
                <a:prstGeom prst="rect">
                  <a:avLst/>
                </a:prstGeom>
              </p:spPr>
            </p:pic>
            <p:sp>
              <p:nvSpPr>
                <p:cNvPr id="35" name="矩形 34"/>
                <p:cNvSpPr/>
                <p:nvPr/>
              </p:nvSpPr>
              <p:spPr>
                <a:xfrm>
                  <a:off x="2798335" y="1184036"/>
                  <a:ext cx="2115040" cy="1505068"/>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lt"/>
                  </a:endParaRPr>
                </a:p>
              </p:txBody>
            </p:sp>
          </p:grpSp>
          <p:grpSp>
            <p:nvGrpSpPr>
              <p:cNvPr id="49" name="组合 48"/>
              <p:cNvGrpSpPr/>
              <p:nvPr/>
            </p:nvGrpSpPr>
            <p:grpSpPr>
              <a:xfrm>
                <a:off x="525490" y="4430724"/>
                <a:ext cx="2113574" cy="567340"/>
                <a:chOff x="602202" y="2779364"/>
                <a:chExt cx="1961616" cy="567340"/>
              </a:xfrm>
            </p:grpSpPr>
            <p:pic>
              <p:nvPicPr>
                <p:cNvPr id="33" name="图片 32"/>
                <p:cNvPicPr>
                  <a:picLocks noChangeAspect="1"/>
                </p:cNvPicPr>
                <p:nvPr/>
              </p:nvPicPr>
              <p:blipFill>
                <a:blip r:embed="rId3" cstate="email"/>
                <a:stretch>
                  <a:fillRect/>
                </a:stretch>
              </p:blipFill>
              <p:spPr>
                <a:xfrm>
                  <a:off x="602203" y="2783004"/>
                  <a:ext cx="1961615" cy="563700"/>
                </a:xfrm>
                <a:prstGeom prst="rect">
                  <a:avLst/>
                </a:prstGeom>
              </p:spPr>
            </p:pic>
            <p:sp>
              <p:nvSpPr>
                <p:cNvPr id="36" name="矩形 35"/>
                <p:cNvSpPr/>
                <p:nvPr/>
              </p:nvSpPr>
              <p:spPr>
                <a:xfrm>
                  <a:off x="602202" y="2779364"/>
                  <a:ext cx="1961615" cy="563701"/>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lt"/>
                  </a:endParaRPr>
                </a:p>
              </p:txBody>
            </p:sp>
          </p:grpSp>
          <p:grpSp>
            <p:nvGrpSpPr>
              <p:cNvPr id="50" name="组合 49"/>
              <p:cNvGrpSpPr/>
              <p:nvPr/>
            </p:nvGrpSpPr>
            <p:grpSpPr>
              <a:xfrm>
                <a:off x="689046" y="5155844"/>
                <a:ext cx="1786459" cy="389801"/>
                <a:chOff x="2989624" y="2869844"/>
                <a:chExt cx="1786459" cy="389801"/>
              </a:xfrm>
            </p:grpSpPr>
            <p:pic>
              <p:nvPicPr>
                <p:cNvPr id="34" name="图片 33"/>
                <p:cNvPicPr>
                  <a:picLocks noChangeAspect="1"/>
                </p:cNvPicPr>
                <p:nvPr/>
              </p:nvPicPr>
              <p:blipFill>
                <a:blip r:embed="rId4" cstate="email"/>
                <a:stretch>
                  <a:fillRect/>
                </a:stretch>
              </p:blipFill>
              <p:spPr>
                <a:xfrm rot="10800000" flipV="1">
                  <a:off x="2989625" y="2870062"/>
                  <a:ext cx="1786458" cy="389582"/>
                </a:xfrm>
                <a:prstGeom prst="rect">
                  <a:avLst/>
                </a:prstGeom>
              </p:spPr>
            </p:pic>
            <p:sp>
              <p:nvSpPr>
                <p:cNvPr id="37" name="矩形 36"/>
                <p:cNvSpPr/>
                <p:nvPr/>
              </p:nvSpPr>
              <p:spPr>
                <a:xfrm>
                  <a:off x="2989624" y="2869844"/>
                  <a:ext cx="1786459" cy="389801"/>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grpSp>
          <p:sp>
            <p:nvSpPr>
              <p:cNvPr id="45" name="文本框 44"/>
              <p:cNvSpPr txBox="1"/>
              <p:nvPr/>
            </p:nvSpPr>
            <p:spPr>
              <a:xfrm rot="19395699">
                <a:off x="667738" y="2029367"/>
                <a:ext cx="1968758" cy="253916"/>
              </a:xfrm>
              <a:prstGeom prst="rect">
                <a:avLst/>
              </a:prstGeom>
              <a:noFill/>
              <a:effectLst>
                <a:outerShdw blurRad="50800" dist="38100" algn="l" rotWithShape="0">
                  <a:prstClr val="black">
                    <a:alpha val="40000"/>
                  </a:prstClr>
                </a:outerShdw>
              </a:effectLst>
            </p:spPr>
            <p:txBody>
              <a:bodyPr wrap="square" rtlCol="0">
                <a:spAutoFit/>
              </a:bodyPr>
              <a:lstStyle/>
              <a:p>
                <a:r>
                  <a:rPr lang="zh-CN" altLang="en-US" sz="1050" dirty="0">
                    <a:latin typeface="+mj-lt"/>
                    <a:ea typeface="华文彩云" panose="02010800040101010101" pitchFamily="2" charset="-122"/>
                  </a:rPr>
                  <a:t>涉密信息，已做去敏处理</a:t>
                </a:r>
                <a:endParaRPr lang="zh-CN" altLang="en-US" sz="1050" dirty="0">
                  <a:latin typeface="+mj-lt"/>
                  <a:ea typeface="华文彩云" panose="02010800040101010101" pitchFamily="2" charset="-122"/>
                </a:endParaRPr>
              </a:p>
            </p:txBody>
          </p:sp>
          <p:sp>
            <p:nvSpPr>
              <p:cNvPr id="46" name="文本框 45"/>
              <p:cNvSpPr txBox="1"/>
              <p:nvPr/>
            </p:nvSpPr>
            <p:spPr>
              <a:xfrm rot="19395699">
                <a:off x="676250" y="3172334"/>
                <a:ext cx="1968758" cy="253916"/>
              </a:xfrm>
              <a:prstGeom prst="rect">
                <a:avLst/>
              </a:prstGeom>
              <a:noFill/>
              <a:effectLst>
                <a:outerShdw blurRad="50800" dist="38100" algn="l" rotWithShape="0">
                  <a:prstClr val="black">
                    <a:alpha val="40000"/>
                  </a:prstClr>
                </a:outerShdw>
              </a:effectLst>
            </p:spPr>
            <p:txBody>
              <a:bodyPr wrap="square" rtlCol="0">
                <a:spAutoFit/>
              </a:bodyPr>
              <a:lstStyle/>
              <a:p>
                <a:r>
                  <a:rPr lang="zh-CN" altLang="en-US" sz="1050" dirty="0">
                    <a:latin typeface="+mj-lt"/>
                    <a:ea typeface="华文彩云" panose="02010800040101010101" pitchFamily="2" charset="-122"/>
                  </a:rPr>
                  <a:t>涉密信息，已做去敏处理</a:t>
                </a:r>
                <a:endParaRPr lang="zh-CN" altLang="en-US" sz="1050" dirty="0">
                  <a:latin typeface="+mj-lt"/>
                  <a:ea typeface="华文彩云" panose="02010800040101010101" pitchFamily="2" charset="-122"/>
                </a:endParaRPr>
              </a:p>
            </p:txBody>
          </p:sp>
        </p:grpSp>
        <p:sp>
          <p:nvSpPr>
            <p:cNvPr id="74" name="矩形 73"/>
            <p:cNvSpPr/>
            <p:nvPr/>
          </p:nvSpPr>
          <p:spPr>
            <a:xfrm>
              <a:off x="396240" y="1109473"/>
              <a:ext cx="2316480" cy="4572000"/>
            </a:xfrm>
            <a:prstGeom prst="rect">
              <a:avLst/>
            </a:prstGeom>
            <a:noFill/>
            <a:ln w="38100">
              <a:solidFill>
                <a:srgbClr val="0070C0"/>
              </a:solidFill>
              <a:prstDash val="sysDot"/>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latin typeface="+mj-lt"/>
              </a:endParaRPr>
            </a:p>
          </p:txBody>
        </p:sp>
      </p:grpSp>
      <p:grpSp>
        <p:nvGrpSpPr>
          <p:cNvPr id="75" name="组合 74"/>
          <p:cNvGrpSpPr/>
          <p:nvPr/>
        </p:nvGrpSpPr>
        <p:grpSpPr>
          <a:xfrm>
            <a:off x="7709026" y="4472990"/>
            <a:ext cx="3847689" cy="1234450"/>
            <a:chOff x="9746" y="6198"/>
            <a:chExt cx="8940" cy="4073"/>
          </a:xfrm>
          <a:solidFill>
            <a:srgbClr val="F2F2F2">
              <a:alpha val="40000"/>
            </a:srgbClr>
          </a:solidFill>
        </p:grpSpPr>
        <p:sp>
          <p:nvSpPr>
            <p:cNvPr id="76" name="Rectangle 62"/>
            <p:cNvSpPr/>
            <p:nvPr/>
          </p:nvSpPr>
          <p:spPr bwMode="gray">
            <a:xfrm>
              <a:off x="9746" y="6198"/>
              <a:ext cx="8940" cy="4073"/>
            </a:xfrm>
            <a:prstGeom prst="rect">
              <a:avLst/>
            </a:prstGeom>
            <a:solidFill>
              <a:schemeClr val="accent1">
                <a:lumMod val="20000"/>
                <a:lumOff val="80000"/>
                <a:alpha val="60000"/>
              </a:schemeClr>
            </a:solidFill>
            <a:ln w="6350" algn="ctr">
              <a:solidFill>
                <a:schemeClr val="bg1"/>
              </a:solidFill>
              <a:miter lim="800000"/>
            </a:ln>
          </p:spPr>
          <p:txBody>
            <a:bodyPr lIns="89976" tIns="71981" rIns="89976" bIns="71981" rtlCol="0" anchor="t" anchorCtr="0"/>
            <a:lstStyle/>
            <a:p>
              <a:pPr algn="l" defTabSz="914400" fontAlgn="base">
                <a:spcBef>
                  <a:spcPct val="50000"/>
                </a:spcBef>
                <a:buClr>
                  <a:srgbClr val="F0AB00"/>
                </a:buClr>
                <a:buSzPct val="80000"/>
                <a:buFontTx/>
              </a:pPr>
              <a:endParaRPr lang="zh-CN" altLang="en-US" sz="1100" b="1" kern="0" dirty="0">
                <a:solidFill>
                  <a:schemeClr val="tx1">
                    <a:lumMod val="75000"/>
                    <a:lumOff val="25000"/>
                  </a:schemeClr>
                </a:solidFill>
                <a:latin typeface="+mj-lt"/>
                <a:ea typeface="黑体" panose="02010609060101010101" pitchFamily="49" charset="-122"/>
                <a:cs typeface="Arial Unicode MS" panose="020B0604020202020204" pitchFamily="34" charset="-128"/>
              </a:endParaRPr>
            </a:p>
          </p:txBody>
        </p:sp>
        <p:sp>
          <p:nvSpPr>
            <p:cNvPr id="77" name="TextBox 78"/>
            <p:cNvSpPr txBox="1"/>
            <p:nvPr/>
          </p:nvSpPr>
          <p:spPr>
            <a:xfrm>
              <a:off x="10184" y="6868"/>
              <a:ext cx="8106" cy="2336"/>
            </a:xfrm>
            <a:prstGeom prst="rect">
              <a:avLst/>
            </a:prstGeom>
            <a:noFill/>
          </p:spPr>
          <p:txBody>
            <a:bodyPr wrap="square" lIns="0" tIns="0" rIns="0" bIns="0" rtlCol="0">
              <a:spAutoFit/>
            </a:bodyPr>
            <a:lstStyle/>
            <a:p>
              <a:pPr fontAlgn="base">
                <a:spcBef>
                  <a:spcPts val="600"/>
                </a:spcBef>
                <a:spcAft>
                  <a:spcPct val="0"/>
                </a:spcAft>
                <a:buClr>
                  <a:srgbClr val="F0AB00"/>
                </a:buClr>
                <a:buSzPct val="100000"/>
              </a:pPr>
              <a:r>
                <a:rPr lang="zh-CN" altLang="en-US" sz="1200" dirty="0">
                  <a:solidFill>
                    <a:schemeClr val="tx1">
                      <a:lumMod val="75000"/>
                      <a:lumOff val="25000"/>
                    </a:schemeClr>
                  </a:solidFill>
                  <a:latin typeface="等线" panose="02010600030101010101" pitchFamily="2" charset="-122"/>
                  <a:ea typeface="等线" panose="02010600030101010101" pitchFamily="2" charset="-122"/>
                  <a:sym typeface="+mn-ea"/>
                </a:rPr>
                <a:t>检出率</a:t>
              </a:r>
              <a:r>
                <a:rPr lang="en-US" altLang="zh-CN" sz="1200" dirty="0">
                  <a:solidFill>
                    <a:schemeClr val="tx1">
                      <a:lumMod val="75000"/>
                      <a:lumOff val="25000"/>
                    </a:schemeClr>
                  </a:solidFill>
                  <a:latin typeface="等线" panose="02010600030101010101" pitchFamily="2" charset="-122"/>
                  <a:ea typeface="等线" panose="02010600030101010101" pitchFamily="2" charset="-122"/>
                  <a:sym typeface="+mn-ea"/>
                </a:rPr>
                <a:t>: &gt;= 99.0%  </a:t>
              </a:r>
              <a:r>
                <a:rPr lang="zh-CN" altLang="en-US" sz="1200" dirty="0">
                  <a:solidFill>
                    <a:schemeClr val="tx1">
                      <a:lumMod val="75000"/>
                      <a:lumOff val="25000"/>
                    </a:schemeClr>
                  </a:solidFill>
                  <a:latin typeface="等线" panose="02010600030101010101" pitchFamily="2" charset="-122"/>
                  <a:ea typeface="等线" panose="02010600030101010101" pitchFamily="2" charset="-122"/>
                  <a:sym typeface="+mn-ea"/>
                </a:rPr>
                <a:t>误杀率</a:t>
              </a:r>
              <a:r>
                <a:rPr lang="en-US" altLang="zh-CN" sz="1200" dirty="0">
                  <a:solidFill>
                    <a:schemeClr val="tx1">
                      <a:lumMod val="75000"/>
                      <a:lumOff val="25000"/>
                    </a:schemeClr>
                  </a:solidFill>
                  <a:latin typeface="等线" panose="02010600030101010101" pitchFamily="2" charset="-122"/>
                  <a:ea typeface="等线" panose="02010600030101010101" pitchFamily="2" charset="-122"/>
                  <a:sym typeface="+mn-ea"/>
                </a:rPr>
                <a:t>: &lt;= 1%</a:t>
              </a:r>
              <a:endParaRPr lang="en-US" altLang="zh-CN" sz="1200" dirty="0">
                <a:solidFill>
                  <a:schemeClr val="tx1">
                    <a:lumMod val="75000"/>
                    <a:lumOff val="25000"/>
                  </a:schemeClr>
                </a:solidFill>
                <a:latin typeface="等线" panose="02010600030101010101" pitchFamily="2" charset="-122"/>
                <a:ea typeface="等线" panose="02010600030101010101" pitchFamily="2" charset="-122"/>
                <a:sym typeface="+mn-ea"/>
              </a:endParaRPr>
            </a:p>
            <a:p>
              <a:pPr fontAlgn="base">
                <a:spcBef>
                  <a:spcPts val="600"/>
                </a:spcBef>
                <a:spcAft>
                  <a:spcPct val="0"/>
                </a:spcAft>
                <a:buClr>
                  <a:srgbClr val="F0AB00"/>
                </a:buClr>
                <a:buSzPct val="100000"/>
              </a:pPr>
              <a:r>
                <a:rPr lang="zh-CN" altLang="en-US" sz="1200" dirty="0">
                  <a:solidFill>
                    <a:schemeClr val="tx1">
                      <a:lumMod val="75000"/>
                      <a:lumOff val="25000"/>
                    </a:schemeClr>
                  </a:solidFill>
                  <a:latin typeface="等线" panose="02010600030101010101" pitchFamily="2" charset="-122"/>
                  <a:ea typeface="等线" panose="02010600030101010101" pitchFamily="2" charset="-122"/>
                  <a:sym typeface="+mn-ea"/>
                </a:rPr>
                <a:t>处理速度&lt;=0.5秒/片，每日每产线处理</a:t>
              </a:r>
              <a:r>
                <a:rPr lang="en-US" altLang="zh-CN" sz="1200" dirty="0">
                  <a:solidFill>
                    <a:schemeClr val="tx1">
                      <a:lumMod val="75000"/>
                      <a:lumOff val="25000"/>
                    </a:schemeClr>
                  </a:solidFill>
                  <a:latin typeface="等线" panose="02010600030101010101" pitchFamily="2" charset="-122"/>
                  <a:ea typeface="等线" panose="02010600030101010101" pitchFamily="2" charset="-122"/>
                  <a:sym typeface="+mn-ea"/>
                </a:rPr>
                <a:t>3</a:t>
              </a:r>
              <a:r>
                <a:rPr lang="zh-CN" altLang="en-US" sz="1200" dirty="0">
                  <a:solidFill>
                    <a:schemeClr val="tx1">
                      <a:lumMod val="75000"/>
                      <a:lumOff val="25000"/>
                    </a:schemeClr>
                  </a:solidFill>
                  <a:latin typeface="等线" panose="02010600030101010101" pitchFamily="2" charset="-122"/>
                  <a:ea typeface="等线" panose="02010600030101010101" pitchFamily="2" charset="-122"/>
                  <a:sym typeface="+mn-ea"/>
                </a:rPr>
                <a:t>5000+</a:t>
              </a:r>
              <a:endParaRPr lang="en-US" altLang="zh-CN" sz="1200" dirty="0">
                <a:solidFill>
                  <a:schemeClr val="tx1">
                    <a:lumMod val="75000"/>
                    <a:lumOff val="25000"/>
                  </a:schemeClr>
                </a:solidFill>
                <a:latin typeface="等线" panose="02010600030101010101" pitchFamily="2" charset="-122"/>
                <a:ea typeface="等线" panose="02010600030101010101" pitchFamily="2" charset="-122"/>
              </a:endParaRPr>
            </a:p>
            <a:p>
              <a:pPr fontAlgn="base">
                <a:spcBef>
                  <a:spcPts val="600"/>
                </a:spcBef>
                <a:spcAft>
                  <a:spcPct val="0"/>
                </a:spcAft>
                <a:buClr>
                  <a:srgbClr val="F0AB00"/>
                </a:buClr>
                <a:buSzPct val="100000"/>
              </a:pPr>
              <a:r>
                <a:rPr lang="zh-CN" altLang="en-US" sz="1200" b="1" dirty="0">
                  <a:solidFill>
                    <a:srgbClr val="0070C0"/>
                  </a:solidFill>
                  <a:latin typeface="等线" panose="02010600030101010101" pitchFamily="2" charset="-122"/>
                  <a:ea typeface="等线" panose="02010600030101010101" pitchFamily="2" charset="-122"/>
                </a:rPr>
                <a:t>实现AI全检，人力成本减少95%</a:t>
              </a:r>
              <a:endParaRPr lang="zh-CN" altLang="en-US" sz="1200" b="1" dirty="0">
                <a:solidFill>
                  <a:srgbClr val="0070C0"/>
                </a:solidFill>
                <a:latin typeface="等线" panose="02010600030101010101" pitchFamily="2" charset="-122"/>
                <a:ea typeface="等线" panose="02010600030101010101" pitchFamily="2" charset="-122"/>
              </a:endParaRPr>
            </a:p>
          </p:txBody>
        </p:sp>
      </p:grpSp>
      <p:sp>
        <p:nvSpPr>
          <p:cNvPr id="78" name="AutoShape 44"/>
          <p:cNvSpPr>
            <a:spLocks noChangeArrowheads="1"/>
          </p:cNvSpPr>
          <p:nvPr/>
        </p:nvSpPr>
        <p:spPr bwMode="auto">
          <a:xfrm>
            <a:off x="7712903" y="4023379"/>
            <a:ext cx="3843811" cy="454822"/>
          </a:xfrm>
          <a:prstGeom prst="round2SameRect">
            <a:avLst>
              <a:gd name="adj1" fmla="val 0"/>
              <a:gd name="adj2" fmla="val 0"/>
            </a:avLst>
          </a:prstGeom>
          <a:solidFill>
            <a:srgbClr val="0070C0">
              <a:alpha val="70000"/>
            </a:srgbClr>
          </a:solidFill>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lIns="16846" tIns="8423" rIns="16846" bIns="8423" anchor="ctr" anchorCtr="1">
            <a:noAutofit/>
          </a:bodyPr>
          <a:lstStyle/>
          <a:p>
            <a:pPr defTabSz="588010" eaLnBrk="0" hangingPunct="0">
              <a:buSzPct val="60000"/>
            </a:pPr>
            <a:r>
              <a:rPr lang="zh-CN" altLang="en-US" sz="1600" b="1" dirty="0">
                <a:solidFill>
                  <a:prstClr val="white"/>
                </a:solidFill>
                <a:latin typeface="等线" panose="02010600030101010101" pitchFamily="2" charset="-122"/>
                <a:ea typeface="等线" panose="02010600030101010101" pitchFamily="2" charset="-122"/>
                <a:cs typeface="Arial" panose="020B0604020202020204" pitchFamily="34" charset="0"/>
              </a:rPr>
              <a:t>   客户收益 </a:t>
            </a:r>
            <a:endParaRPr lang="zh-CN" altLang="en-US" sz="1600" b="1" dirty="0">
              <a:solidFill>
                <a:prstClr val="white"/>
              </a:solidFill>
              <a:latin typeface="等线" panose="02010600030101010101" pitchFamily="2" charset="-122"/>
              <a:ea typeface="等线" panose="02010600030101010101" pitchFamily="2" charset="-122"/>
              <a:cs typeface="Arial" panose="020B0604020202020204" pitchFamily="34" charset="0"/>
            </a:endParaRPr>
          </a:p>
        </p:txBody>
      </p:sp>
      <p:grpSp>
        <p:nvGrpSpPr>
          <p:cNvPr id="79" name="组合 78"/>
          <p:cNvGrpSpPr/>
          <p:nvPr/>
        </p:nvGrpSpPr>
        <p:grpSpPr>
          <a:xfrm>
            <a:off x="3613970" y="4472990"/>
            <a:ext cx="3830903" cy="1242010"/>
            <a:chOff x="513" y="6198"/>
            <a:chExt cx="8940" cy="2520"/>
          </a:xfrm>
          <a:solidFill>
            <a:srgbClr val="F2F2F2">
              <a:alpha val="40000"/>
            </a:srgbClr>
          </a:solidFill>
        </p:grpSpPr>
        <p:sp>
          <p:nvSpPr>
            <p:cNvPr id="80" name="Rectangle 56"/>
            <p:cNvSpPr/>
            <p:nvPr/>
          </p:nvSpPr>
          <p:spPr bwMode="gray">
            <a:xfrm>
              <a:off x="513" y="6198"/>
              <a:ext cx="8940" cy="2520"/>
            </a:xfrm>
            <a:prstGeom prst="rect">
              <a:avLst/>
            </a:prstGeom>
            <a:solidFill>
              <a:schemeClr val="accent1">
                <a:lumMod val="20000"/>
                <a:lumOff val="80000"/>
                <a:alpha val="60000"/>
              </a:schemeClr>
            </a:solidFill>
            <a:ln w="6350" algn="ctr">
              <a:solidFill>
                <a:schemeClr val="bg1"/>
              </a:solidFill>
              <a:miter lim="800000"/>
            </a:ln>
          </p:spPr>
          <p:txBody>
            <a:bodyPr lIns="89976" tIns="71981" rIns="89976" bIns="71981" rtlCol="0" anchor="t" anchorCtr="0"/>
            <a:lstStyle/>
            <a:p>
              <a:pPr algn="l" defTabSz="914400" fontAlgn="base">
                <a:spcBef>
                  <a:spcPct val="50000"/>
                </a:spcBef>
                <a:buClr>
                  <a:srgbClr val="F0AB00"/>
                </a:buClr>
                <a:buSzPct val="80000"/>
                <a:buFontTx/>
              </a:pPr>
              <a:endParaRPr lang="zh-CN" altLang="en-US" kern="0" dirty="0">
                <a:solidFill>
                  <a:schemeClr val="tx1">
                    <a:lumMod val="75000"/>
                    <a:lumOff val="25000"/>
                  </a:schemeClr>
                </a:solidFill>
                <a:latin typeface="+mj-lt"/>
                <a:ea typeface="黑体" panose="02010609060101010101" pitchFamily="49" charset="-122"/>
                <a:cs typeface="Arial Unicode MS" panose="020B0604020202020204" pitchFamily="34" charset="-128"/>
              </a:endParaRPr>
            </a:p>
          </p:txBody>
        </p:sp>
        <p:sp>
          <p:nvSpPr>
            <p:cNvPr id="81" name="TextBox 76"/>
            <p:cNvSpPr txBox="1"/>
            <p:nvPr/>
          </p:nvSpPr>
          <p:spPr>
            <a:xfrm>
              <a:off x="837" y="6479"/>
              <a:ext cx="8291" cy="1629"/>
            </a:xfrm>
            <a:prstGeom prst="rect">
              <a:avLst/>
            </a:prstGeom>
            <a:noFill/>
          </p:spPr>
          <p:txBody>
            <a:bodyPr wrap="square" lIns="0" tIns="0" rIns="0" bIns="0" rtlCol="0">
              <a:spAutoFit/>
            </a:bodyPr>
            <a:lstStyle/>
            <a:p>
              <a:pPr algn="just" fontAlgn="base">
                <a:lnSpc>
                  <a:spcPct val="150000"/>
                </a:lnSpc>
                <a:spcBef>
                  <a:spcPts val="600"/>
                </a:spcBef>
                <a:spcAft>
                  <a:spcPct val="0"/>
                </a:spcAft>
                <a:buClr>
                  <a:srgbClr val="F0AB00"/>
                </a:buClr>
                <a:buSzPct val="100000"/>
              </a:pPr>
              <a:r>
                <a:rPr lang="zh-CN" altLang="en-US" sz="1200" dirty="0">
                  <a:solidFill>
                    <a:schemeClr val="tx1">
                      <a:lumMod val="75000"/>
                      <a:lumOff val="25000"/>
                    </a:schemeClr>
                  </a:solidFill>
                  <a:latin typeface="等线" panose="02010600030101010101" pitchFamily="2" charset="-122"/>
                  <a:ea typeface="等线" panose="02010600030101010101" pitchFamily="2" charset="-122"/>
                  <a:sym typeface="+mn-ea"/>
                </a:rPr>
                <a:t>先将缺陷按照检测区域，划分</a:t>
              </a:r>
              <a:r>
                <a:rPr lang="en-US" altLang="zh-CN" sz="1200" dirty="0">
                  <a:solidFill>
                    <a:schemeClr val="tx1">
                      <a:lumMod val="75000"/>
                      <a:lumOff val="25000"/>
                    </a:schemeClr>
                  </a:solidFill>
                  <a:latin typeface="等线" panose="02010600030101010101" pitchFamily="2" charset="-122"/>
                  <a:ea typeface="等线" panose="02010600030101010101" pitchFamily="2" charset="-122"/>
                  <a:sym typeface="+mn-ea"/>
                </a:rPr>
                <a:t>5</a:t>
              </a:r>
              <a:r>
                <a:rPr lang="zh-CN" altLang="en-US" sz="1200" dirty="0">
                  <a:solidFill>
                    <a:schemeClr val="tx1">
                      <a:lumMod val="75000"/>
                      <a:lumOff val="25000"/>
                    </a:schemeClr>
                  </a:solidFill>
                  <a:latin typeface="等线" panose="02010600030101010101" pitchFamily="2" charset="-122"/>
                  <a:ea typeface="等线" panose="02010600030101010101" pitchFamily="2" charset="-122"/>
                  <a:sym typeface="+mn-ea"/>
                </a:rPr>
                <a:t>个工位，利用</a:t>
              </a:r>
              <a:r>
                <a:rPr lang="en-US" altLang="zh-CN" sz="1200" dirty="0">
                  <a:solidFill>
                    <a:schemeClr val="tx1">
                      <a:lumMod val="75000"/>
                      <a:lumOff val="25000"/>
                    </a:schemeClr>
                  </a:solidFill>
                  <a:latin typeface="等线" panose="02010600030101010101" pitchFamily="2" charset="-122"/>
                  <a:ea typeface="等线" panose="02010600030101010101" pitchFamily="2" charset="-122"/>
                  <a:sym typeface="+mn-ea"/>
                </a:rPr>
                <a:t>ViMo</a:t>
              </a:r>
              <a:r>
                <a:rPr lang="zh-CN" altLang="en-US" sz="1200" dirty="0">
                  <a:solidFill>
                    <a:schemeClr val="tx1">
                      <a:lumMod val="75000"/>
                      <a:lumOff val="25000"/>
                    </a:schemeClr>
                  </a:solidFill>
                  <a:latin typeface="等线" panose="02010600030101010101" pitchFamily="2" charset="-122"/>
                  <a:ea typeface="等线" panose="02010600030101010101" pitchFamily="2" charset="-122"/>
                  <a:sym typeface="+mn-ea"/>
                </a:rPr>
                <a:t>的</a:t>
              </a:r>
              <a:r>
                <a:rPr lang="en-US" sz="1200" dirty="0">
                  <a:solidFill>
                    <a:schemeClr val="tx1">
                      <a:lumMod val="75000"/>
                      <a:lumOff val="25000"/>
                    </a:schemeClr>
                  </a:solidFill>
                  <a:latin typeface="等线" panose="02010600030101010101" pitchFamily="2" charset="-122"/>
                  <a:ea typeface="等线" panose="02010600030101010101" pitchFamily="2" charset="-122"/>
                  <a:sym typeface="+mn-ea"/>
                </a:rPr>
                <a:t>分类</a:t>
              </a:r>
              <a:r>
                <a:rPr lang="zh-CN" altLang="en-US" sz="1200" dirty="0">
                  <a:solidFill>
                    <a:schemeClr val="tx1">
                      <a:lumMod val="75000"/>
                      <a:lumOff val="25000"/>
                    </a:schemeClr>
                  </a:solidFill>
                  <a:latin typeface="等线" panose="02010600030101010101" pitchFamily="2" charset="-122"/>
                  <a:ea typeface="等线" panose="02010600030101010101" pitchFamily="2" charset="-122"/>
                  <a:sym typeface="+mn-ea"/>
                </a:rPr>
                <a:t>和分割等模块构建多个模型，并利用速度调优，达到产线检测速度要求。</a:t>
              </a:r>
              <a:endParaRPr lang="en-US" sz="1200" dirty="0">
                <a:solidFill>
                  <a:schemeClr val="tx1">
                    <a:lumMod val="75000"/>
                    <a:lumOff val="25000"/>
                  </a:schemeClr>
                </a:solidFill>
                <a:latin typeface="等线" panose="02010600030101010101" pitchFamily="2" charset="-122"/>
                <a:ea typeface="等线" panose="02010600030101010101" pitchFamily="2" charset="-122"/>
              </a:endParaRPr>
            </a:p>
          </p:txBody>
        </p:sp>
      </p:grpSp>
      <p:sp>
        <p:nvSpPr>
          <p:cNvPr id="82" name="AutoShape 44"/>
          <p:cNvSpPr>
            <a:spLocks noChangeArrowheads="1"/>
          </p:cNvSpPr>
          <p:nvPr/>
        </p:nvSpPr>
        <p:spPr bwMode="auto">
          <a:xfrm>
            <a:off x="3618171" y="4023379"/>
            <a:ext cx="3826702" cy="454822"/>
          </a:xfrm>
          <a:prstGeom prst="round2SameRect">
            <a:avLst>
              <a:gd name="adj1" fmla="val 0"/>
              <a:gd name="adj2" fmla="val 0"/>
            </a:avLst>
          </a:prstGeom>
          <a:solidFill>
            <a:srgbClr val="0070C0"/>
          </a:solidFill>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lIns="16846" tIns="8423" rIns="16846" bIns="8423" anchor="ctr" anchorCtr="1">
            <a:noAutofit/>
          </a:bodyPr>
          <a:lstStyle/>
          <a:p>
            <a:pPr defTabSz="588010" eaLnBrk="0" hangingPunct="0">
              <a:buSzPct val="60000"/>
            </a:pPr>
            <a:r>
              <a:rPr lang="zh-CN" altLang="en-US" sz="1600" b="1" dirty="0">
                <a:solidFill>
                  <a:prstClr val="white"/>
                </a:solidFill>
                <a:latin typeface="等线" panose="02010600030101010101" pitchFamily="2" charset="-122"/>
                <a:ea typeface="等线" panose="02010600030101010101" pitchFamily="2" charset="-122"/>
                <a:cs typeface="Arial" panose="020B0604020202020204" pitchFamily="34" charset="0"/>
              </a:rPr>
              <a:t>     解决方案</a:t>
            </a:r>
            <a:endParaRPr lang="zh-CN" altLang="en-US" sz="1600" b="1" dirty="0">
              <a:solidFill>
                <a:prstClr val="white"/>
              </a:solidFill>
              <a:latin typeface="等线" panose="02010600030101010101" pitchFamily="2" charset="-122"/>
              <a:ea typeface="等线" panose="02010600030101010101" pitchFamily="2" charset="-122"/>
              <a:cs typeface="Arial" panose="020B0604020202020204" pitchFamily="34" charset="0"/>
            </a:endParaRPr>
          </a:p>
        </p:txBody>
      </p:sp>
      <p:pic>
        <p:nvPicPr>
          <p:cNvPr id="98" name="Picture 2" descr="https://timgsa.baidu.com/timg?image&amp;quality=80&amp;size=b9999_10000&amp;sec=1605448643939&amp;di=e0e0be6dbc1da19e0e47f450fde7bb45&amp;imgtype=0&amp;src=http%3A%2F%2Fradars.ie.ac.cn%2FfileLDXB%2Fjournal%2Farticle%2Fldxb%2F2019%2F4%2FPIC%2FR19039-1.jpg"/>
          <p:cNvPicPr>
            <a:picLocks noChangeAspect="1" noChangeArrowheads="1"/>
          </p:cNvPicPr>
          <p:nvPr/>
        </p:nvPicPr>
        <p:blipFill rotWithShape="1">
          <a:blip r:embed="rId5" cstate="email"/>
          <a:srcRect/>
          <a:stretch>
            <a:fillRect/>
          </a:stretch>
        </p:blipFill>
        <p:spPr bwMode="auto">
          <a:xfrm>
            <a:off x="4890085" y="1848259"/>
            <a:ext cx="2126570" cy="1466213"/>
          </a:xfrm>
          <a:prstGeom prst="rect">
            <a:avLst/>
          </a:prstGeom>
          <a:noFill/>
          <a:extLst>
            <a:ext uri="{909E8E84-426E-40DD-AFC4-6F175D3DCCD1}">
              <a14:hiddenFill xmlns:a14="http://schemas.microsoft.com/office/drawing/2010/main">
                <a:solidFill>
                  <a:srgbClr val="FFFFFF"/>
                </a:solidFill>
              </a14:hiddenFill>
            </a:ext>
          </a:extLst>
        </p:spPr>
      </p:pic>
      <p:sp>
        <p:nvSpPr>
          <p:cNvPr id="39" name="文本框 38"/>
          <p:cNvSpPr txBox="1"/>
          <p:nvPr/>
        </p:nvSpPr>
        <p:spPr>
          <a:xfrm rot="19395699">
            <a:off x="782266" y="4158102"/>
            <a:ext cx="1968758" cy="253916"/>
          </a:xfrm>
          <a:prstGeom prst="rect">
            <a:avLst/>
          </a:prstGeom>
          <a:noFill/>
          <a:effectLst>
            <a:outerShdw blurRad="50800" dist="38100" algn="l" rotWithShape="0">
              <a:prstClr val="black">
                <a:alpha val="40000"/>
              </a:prstClr>
            </a:outerShdw>
          </a:effectLst>
        </p:spPr>
        <p:txBody>
          <a:bodyPr wrap="square" rtlCol="0">
            <a:spAutoFit/>
          </a:bodyPr>
          <a:lstStyle/>
          <a:p>
            <a:r>
              <a:rPr lang="zh-CN" altLang="en-US" sz="1050" dirty="0">
                <a:latin typeface="+mj-lt"/>
                <a:ea typeface="华文彩云" panose="02010800040101010101" pitchFamily="2" charset="-122"/>
              </a:rPr>
              <a:t>涉密信息，已做去敏处理</a:t>
            </a:r>
            <a:endParaRPr lang="zh-CN" altLang="en-US" sz="1050" dirty="0">
              <a:latin typeface="+mj-lt"/>
              <a:ea typeface="华文彩云" panose="02010800040101010101" pitchFamily="2" charset="-122"/>
            </a:endParaRPr>
          </a:p>
        </p:txBody>
      </p:sp>
      <p:pic>
        <p:nvPicPr>
          <p:cNvPr id="5" name="图片 4"/>
          <p:cNvPicPr>
            <a:picLocks noChangeAspect="1"/>
          </p:cNvPicPr>
          <p:nvPr/>
        </p:nvPicPr>
        <p:blipFill>
          <a:blip r:embed="rId6" cstate="email"/>
          <a:stretch>
            <a:fillRect/>
          </a:stretch>
        </p:blipFill>
        <p:spPr>
          <a:xfrm>
            <a:off x="8914151" y="4130812"/>
            <a:ext cx="283413" cy="239811"/>
          </a:xfrm>
          <a:prstGeom prst="rect">
            <a:avLst/>
          </a:prstGeom>
        </p:spPr>
      </p:pic>
      <p:pic>
        <p:nvPicPr>
          <p:cNvPr id="6" name="图片 5"/>
          <p:cNvPicPr>
            <a:picLocks noChangeAspect="1"/>
          </p:cNvPicPr>
          <p:nvPr/>
        </p:nvPicPr>
        <p:blipFill>
          <a:blip r:embed="rId7" cstate="email"/>
          <a:stretch>
            <a:fillRect/>
          </a:stretch>
        </p:blipFill>
        <p:spPr>
          <a:xfrm>
            <a:off x="4837787" y="4050749"/>
            <a:ext cx="304800" cy="355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79505" y="213149"/>
            <a:ext cx="9058943" cy="332399"/>
          </a:xfrm>
        </p:spPr>
        <p:txBody>
          <a:bodyPr/>
          <a:lstStyle/>
          <a:p>
            <a:r>
              <a:rPr lang="zh-CN" altLang="en-US" sz="2400" b="1" spc="100" dirty="0">
                <a:solidFill>
                  <a:srgbClr val="043E6F"/>
                </a:solidFill>
                <a:cs typeface="Arial" panose="020B0604020202020204" pitchFamily="34" charset="0"/>
              </a:rPr>
              <a:t>信维</a:t>
            </a:r>
            <a:r>
              <a:rPr lang="en-US" altLang="zh-CN" sz="2400" b="1" spc="100" dirty="0">
                <a:solidFill>
                  <a:srgbClr val="043E6F"/>
                </a:solidFill>
                <a:cs typeface="Arial" panose="020B0604020202020204" pitchFamily="34" charset="0"/>
              </a:rPr>
              <a:t>:iPhone 12 </a:t>
            </a:r>
            <a:r>
              <a:rPr lang="zh-CN" altLang="en-US" sz="2400" b="1" spc="100" dirty="0">
                <a:solidFill>
                  <a:srgbClr val="043E6F"/>
                </a:solidFill>
                <a:cs typeface="Arial" panose="020B0604020202020204" pitchFamily="34" charset="0"/>
              </a:rPr>
              <a:t>无线充电线圈外观瑕疵检测</a:t>
            </a:r>
            <a:endParaRPr lang="zh-CN" altLang="en-US" sz="2400" b="1" spc="100" dirty="0">
              <a:solidFill>
                <a:srgbClr val="043E6F"/>
              </a:solidFill>
              <a:cs typeface="Arial" panose="020B0604020202020204" pitchFamily="34" charset="0"/>
            </a:endParaRPr>
          </a:p>
        </p:txBody>
      </p:sp>
      <p:pic>
        <p:nvPicPr>
          <p:cNvPr id="19" name="图片 18"/>
          <p:cNvPicPr>
            <a:picLocks noChangeAspect="1"/>
          </p:cNvPicPr>
          <p:nvPr/>
        </p:nvPicPr>
        <p:blipFill rotWithShape="1">
          <a:blip r:embed="rId1" cstate="email"/>
          <a:srcRect r="3484"/>
          <a:stretch>
            <a:fillRect/>
          </a:stretch>
        </p:blipFill>
        <p:spPr>
          <a:xfrm>
            <a:off x="1" y="899999"/>
            <a:ext cx="8913182" cy="5258171"/>
          </a:xfrm>
          <a:prstGeom prst="rect">
            <a:avLst/>
          </a:prstGeom>
          <a:noFill/>
          <a:effectLst/>
        </p:spPr>
      </p:pic>
      <p:sp>
        <p:nvSpPr>
          <p:cNvPr id="4" name="上箭头 3"/>
          <p:cNvSpPr/>
          <p:nvPr/>
        </p:nvSpPr>
        <p:spPr>
          <a:xfrm>
            <a:off x="2830195" y="4288359"/>
            <a:ext cx="247650" cy="1057275"/>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等线" panose="02010600030101010101" pitchFamily="2" charset="-122"/>
              <a:ea typeface="等线" panose="02010600030101010101" pitchFamily="2" charset="-122"/>
            </a:endParaRPr>
          </a:p>
        </p:txBody>
      </p:sp>
      <p:sp>
        <p:nvSpPr>
          <p:cNvPr id="38" name="矩形 37"/>
          <p:cNvSpPr/>
          <p:nvPr/>
        </p:nvSpPr>
        <p:spPr>
          <a:xfrm>
            <a:off x="0" y="899999"/>
            <a:ext cx="8913180" cy="5258171"/>
          </a:xfrm>
          <a:prstGeom prst="rect">
            <a:avLst/>
          </a:prstGeom>
          <a:gradFill>
            <a:gsLst>
              <a:gs pos="40000">
                <a:srgbClr val="0070C0">
                  <a:alpha val="80000"/>
                </a:srgbClr>
              </a:gs>
              <a:gs pos="0">
                <a:schemeClr val="accent1">
                  <a:lumMod val="75000"/>
                </a:schemeClr>
              </a:gs>
              <a:gs pos="100000">
                <a:srgbClr val="0070C0">
                  <a:alpha val="1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矩形 41"/>
          <p:cNvSpPr/>
          <p:nvPr/>
        </p:nvSpPr>
        <p:spPr>
          <a:xfrm>
            <a:off x="8913182" y="900000"/>
            <a:ext cx="3278818" cy="5258172"/>
          </a:xfrm>
          <a:prstGeom prst="rect">
            <a:avLst/>
          </a:prstGeom>
          <a:solidFill>
            <a:srgbClr val="1C6ED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文本框 24"/>
          <p:cNvSpPr txBox="1"/>
          <p:nvPr/>
        </p:nvSpPr>
        <p:spPr>
          <a:xfrm>
            <a:off x="470627" y="1932430"/>
            <a:ext cx="3744381" cy="1169038"/>
          </a:xfrm>
          <a:prstGeom prst="rect">
            <a:avLst/>
          </a:prstGeom>
          <a:noFill/>
        </p:spPr>
        <p:txBody>
          <a:bodyPr wrap="square" rtlCol="0">
            <a:spAutoFit/>
          </a:bodyPr>
          <a:lstStyle/>
          <a:p>
            <a:pPr algn="just"/>
            <a:r>
              <a:rPr lang="zh-CN" altLang="en-US" sz="3000" b="1" dirty="0">
                <a:solidFill>
                  <a:srgbClr val="FFC000"/>
                </a:solidFill>
                <a:latin typeface="等线" panose="02010600030101010101" pitchFamily="2" charset="-122"/>
                <a:ea typeface="等线" panose="02010600030101010101" pitchFamily="2" charset="-122"/>
              </a:rPr>
              <a:t>首个</a:t>
            </a:r>
            <a:endParaRPr lang="en-US" altLang="zh-CN" sz="3000" dirty="0">
              <a:solidFill>
                <a:schemeClr val="bg1"/>
              </a:solidFill>
              <a:latin typeface="等线" panose="02010600030101010101" pitchFamily="2" charset="-122"/>
              <a:ea typeface="等线" panose="02010600030101010101" pitchFamily="2" charset="-122"/>
            </a:endParaRPr>
          </a:p>
          <a:p>
            <a:pPr algn="just">
              <a:lnSpc>
                <a:spcPct val="130000"/>
              </a:lnSpc>
              <a:spcBef>
                <a:spcPts val="600"/>
              </a:spcBef>
            </a:pPr>
            <a:r>
              <a:rPr lang="zh-CN" altLang="zh-CN" sz="1400" b="1" kern="0" dirty="0">
                <a:solidFill>
                  <a:schemeClr val="bg1"/>
                </a:solidFill>
                <a:latin typeface="等线" panose="02010600030101010101" pitchFamily="2" charset="-122"/>
                <a:ea typeface="等线" panose="02010600030101010101" pitchFamily="2" charset="-122"/>
                <a:cs typeface="黑体" panose="02010609060101010101" pitchFamily="49" charset="-122"/>
                <a:sym typeface="+mn-lt"/>
              </a:rPr>
              <a:t>信维首次在新一代iPhone产品生产上采用AI检测技术</a:t>
            </a:r>
            <a:endParaRPr lang="zh-CN" altLang="zh-CN" sz="1400" b="1" kern="0" dirty="0">
              <a:solidFill>
                <a:schemeClr val="bg1"/>
              </a:solidFill>
              <a:latin typeface="等线" panose="02010600030101010101" pitchFamily="2" charset="-122"/>
              <a:ea typeface="等线" panose="02010600030101010101" pitchFamily="2" charset="-122"/>
              <a:cs typeface="黑体" panose="02010609060101010101" pitchFamily="49" charset="-122"/>
              <a:sym typeface="+mn-lt"/>
            </a:endParaRPr>
          </a:p>
        </p:txBody>
      </p:sp>
      <p:sp>
        <p:nvSpPr>
          <p:cNvPr id="26" name="文本框 25"/>
          <p:cNvSpPr txBox="1"/>
          <p:nvPr/>
        </p:nvSpPr>
        <p:spPr>
          <a:xfrm>
            <a:off x="470627" y="3703839"/>
            <a:ext cx="3744381" cy="1169038"/>
          </a:xfrm>
          <a:prstGeom prst="rect">
            <a:avLst/>
          </a:prstGeom>
          <a:noFill/>
        </p:spPr>
        <p:txBody>
          <a:bodyPr wrap="square" rtlCol="0">
            <a:spAutoFit/>
          </a:bodyPr>
          <a:lstStyle/>
          <a:p>
            <a:pPr algn="just"/>
            <a:r>
              <a:rPr lang="en-US" altLang="zh-CN" sz="3000" b="1" dirty="0">
                <a:solidFill>
                  <a:srgbClr val="FFC000"/>
                </a:solidFill>
                <a:latin typeface="等线" panose="02010600030101010101" pitchFamily="2" charset="-122"/>
                <a:ea typeface="等线" panose="02010600030101010101" pitchFamily="2" charset="-122"/>
              </a:rPr>
              <a:t>25</a:t>
            </a:r>
            <a:r>
              <a:rPr lang="zh-CN" altLang="en-US" sz="3000" b="1" dirty="0">
                <a:solidFill>
                  <a:srgbClr val="FFC000"/>
                </a:solidFill>
                <a:latin typeface="等线" panose="02010600030101010101" pitchFamily="2" charset="-122"/>
                <a:ea typeface="等线" panose="02010600030101010101" pitchFamily="2" charset="-122"/>
              </a:rPr>
              <a:t>种缺陷</a:t>
            </a:r>
            <a:endParaRPr lang="en-US" altLang="zh-CN" sz="3000" dirty="0">
              <a:solidFill>
                <a:schemeClr val="bg1"/>
              </a:solidFill>
              <a:latin typeface="等线" panose="02010600030101010101" pitchFamily="2" charset="-122"/>
              <a:ea typeface="等线" panose="02010600030101010101" pitchFamily="2" charset="-122"/>
            </a:endParaRPr>
          </a:p>
          <a:p>
            <a:pPr algn="just">
              <a:lnSpc>
                <a:spcPct val="130000"/>
              </a:lnSpc>
              <a:spcBef>
                <a:spcPts val="600"/>
              </a:spcBef>
            </a:pPr>
            <a:r>
              <a:rPr lang="zh-CN" altLang="zh-CN" sz="1400" b="1" kern="0" dirty="0">
                <a:solidFill>
                  <a:schemeClr val="bg1"/>
                </a:solidFill>
                <a:latin typeface="等线" panose="02010600030101010101" pitchFamily="2" charset="-122"/>
                <a:ea typeface="等线" panose="02010600030101010101" pitchFamily="2" charset="-122"/>
                <a:cs typeface="黑体" panose="02010609060101010101" pitchFamily="49" charset="-122"/>
                <a:sym typeface="+mn-lt"/>
              </a:rPr>
              <a:t>设计了全套的视觉方案，涵盖整个产品的</a:t>
            </a:r>
            <a:r>
              <a:rPr lang="en-US" altLang="zh-CN" sz="1400" b="1" kern="0" dirty="0">
                <a:solidFill>
                  <a:schemeClr val="bg1"/>
                </a:solidFill>
                <a:latin typeface="等线" panose="02010600030101010101" pitchFamily="2" charset="-122"/>
                <a:ea typeface="等线" panose="02010600030101010101" pitchFamily="2" charset="-122"/>
                <a:cs typeface="黑体" panose="02010609060101010101" pitchFamily="49" charset="-122"/>
                <a:sym typeface="+mn-lt"/>
              </a:rPr>
              <a:t>25</a:t>
            </a:r>
            <a:r>
              <a:rPr lang="zh-CN" altLang="en-US" sz="1400" b="1" kern="0" dirty="0">
                <a:solidFill>
                  <a:schemeClr val="bg1"/>
                </a:solidFill>
                <a:latin typeface="等线" panose="02010600030101010101" pitchFamily="2" charset="-122"/>
                <a:ea typeface="等线" panose="02010600030101010101" pitchFamily="2" charset="-122"/>
                <a:cs typeface="黑体" panose="02010609060101010101" pitchFamily="49" charset="-122"/>
                <a:sym typeface="+mn-lt"/>
              </a:rPr>
              <a:t>种缺陷</a:t>
            </a:r>
            <a:endParaRPr lang="zh-CN" altLang="en-US" sz="1400" b="1" kern="0" dirty="0">
              <a:solidFill>
                <a:schemeClr val="bg1"/>
              </a:solidFill>
              <a:latin typeface="等线" panose="02010600030101010101" pitchFamily="2" charset="-122"/>
              <a:ea typeface="等线" panose="02010600030101010101" pitchFamily="2" charset="-122"/>
              <a:cs typeface="黑体" panose="02010609060101010101" pitchFamily="49" charset="-122"/>
              <a:sym typeface="+mn-lt"/>
            </a:endParaRPr>
          </a:p>
        </p:txBody>
      </p:sp>
      <p:sp>
        <p:nvSpPr>
          <p:cNvPr id="27" name="矩形 26"/>
          <p:cNvSpPr/>
          <p:nvPr/>
        </p:nvSpPr>
        <p:spPr>
          <a:xfrm>
            <a:off x="9086521" y="1423355"/>
            <a:ext cx="2880000" cy="1233370"/>
          </a:xfrm>
          <a:prstGeom prst="rect">
            <a:avLst/>
          </a:prstGeom>
          <a:noFill/>
        </p:spPr>
        <p:txBody>
          <a:bodyPr wrap="square" rtlCol="0" anchor="ctr">
            <a:noAutofit/>
          </a:bodyPr>
          <a:lstStyle/>
          <a:p>
            <a:pPr algn="just">
              <a:lnSpc>
                <a:spcPct val="120000"/>
              </a:lnSpc>
              <a:spcBef>
                <a:spcPts val="600"/>
              </a:spcBef>
            </a:pPr>
            <a:r>
              <a:rPr lang="zh-CN" altLang="en-US" sz="2400" b="1" dirty="0">
                <a:solidFill>
                  <a:srgbClr val="115DD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      </a:t>
            </a:r>
            <a:r>
              <a:rPr lang="en-GB" altLang="zh-CN"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1300 Uph</a:t>
            </a:r>
            <a:endParaRPr lang="en-GB" altLang="zh-CN"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endParaRPr>
          </a:p>
          <a:p>
            <a:pPr algn="just">
              <a:lnSpc>
                <a:spcPct val="120000"/>
              </a:lnSpc>
              <a:spcBef>
                <a:spcPts val="600"/>
              </a:spcBef>
            </a:pPr>
            <a:r>
              <a:rPr lang="zh-CN" altLang="en-US" sz="1200" dirty="0">
                <a:solidFill>
                  <a:schemeClr val="tx1">
                    <a:lumMod val="85000"/>
                    <a:lumOff val="15000"/>
                  </a:schemeClr>
                </a:solidFill>
                <a:latin typeface="等线" panose="02010600030101010101" pitchFamily="2" charset="-122"/>
                <a:ea typeface="等线" panose="02010600030101010101" pitchFamily="2" charset="-122"/>
              </a:rPr>
              <a:t>与整条产线无缝对接，完全承载产线的产能</a:t>
            </a:r>
            <a:endParaRPr lang="zh-CN" altLang="en-US" sz="1200" dirty="0">
              <a:solidFill>
                <a:schemeClr val="tx1">
                  <a:lumMod val="85000"/>
                  <a:lumOff val="15000"/>
                </a:schemeClr>
              </a:solidFill>
              <a:latin typeface="等线" panose="02010600030101010101" pitchFamily="2" charset="-122"/>
              <a:ea typeface="等线" panose="02010600030101010101" pitchFamily="2" charset="-122"/>
            </a:endParaRPr>
          </a:p>
        </p:txBody>
      </p:sp>
      <p:sp>
        <p:nvSpPr>
          <p:cNvPr id="28" name="矩形 27"/>
          <p:cNvSpPr/>
          <p:nvPr/>
        </p:nvSpPr>
        <p:spPr>
          <a:xfrm>
            <a:off x="9086521" y="2852578"/>
            <a:ext cx="2880000" cy="1163971"/>
          </a:xfrm>
          <a:prstGeom prst="rect">
            <a:avLst/>
          </a:prstGeom>
          <a:noFill/>
        </p:spPr>
        <p:txBody>
          <a:bodyPr wrap="square" rtlCol="0" anchor="ctr">
            <a:noAutofit/>
          </a:bodyPr>
          <a:lstStyle/>
          <a:p>
            <a:pPr algn="just">
              <a:lnSpc>
                <a:spcPct val="120000"/>
              </a:lnSpc>
              <a:spcBef>
                <a:spcPts val="600"/>
              </a:spcBef>
            </a:pPr>
            <a:r>
              <a:rPr lang="zh-CN" altLang="en-US" sz="2400" b="1" dirty="0">
                <a:solidFill>
                  <a:srgbClr val="115DD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      </a:t>
            </a:r>
            <a:r>
              <a:rPr lang="zh-CN" altLang="en-US"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取代人力</a:t>
            </a:r>
            <a:endParaRPr lang="zh-CN" altLang="en-US"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endParaRPr>
          </a:p>
          <a:p>
            <a:pPr algn="just">
              <a:lnSpc>
                <a:spcPct val="120000"/>
              </a:lnSpc>
              <a:spcBef>
                <a:spcPts val="600"/>
              </a:spcBef>
            </a:pPr>
            <a:r>
              <a:rPr lang="zh-CN" altLang="en-US" sz="1200" dirty="0">
                <a:solidFill>
                  <a:schemeClr val="tx1">
                    <a:lumMod val="85000"/>
                    <a:lumOff val="15000"/>
                  </a:schemeClr>
                </a:solidFill>
                <a:latin typeface="等线" panose="02010600030101010101" pitchFamily="2" charset="-122"/>
                <a:ea typeface="等线" panose="02010600030101010101" pitchFamily="2" charset="-122"/>
              </a:rPr>
              <a:t>更稳定的检测，取代</a:t>
            </a:r>
            <a:r>
              <a:rPr lang="en-US" altLang="zh-CN" sz="1200" dirty="0">
                <a:solidFill>
                  <a:schemeClr val="tx1">
                    <a:lumMod val="85000"/>
                    <a:lumOff val="15000"/>
                  </a:schemeClr>
                </a:solidFill>
                <a:latin typeface="等线" panose="02010600030101010101" pitchFamily="2" charset="-122"/>
                <a:ea typeface="等线" panose="02010600030101010101" pitchFamily="2" charset="-122"/>
              </a:rPr>
              <a:t>30</a:t>
            </a:r>
            <a:r>
              <a:rPr lang="zh-CN" altLang="en-US" sz="1200" dirty="0">
                <a:solidFill>
                  <a:schemeClr val="tx1">
                    <a:lumMod val="85000"/>
                    <a:lumOff val="15000"/>
                  </a:schemeClr>
                </a:solidFill>
                <a:latin typeface="等线" panose="02010600030101010101" pitchFamily="2" charset="-122"/>
                <a:ea typeface="等线" panose="02010600030101010101" pitchFamily="2" charset="-122"/>
              </a:rPr>
              <a:t>个目检员工</a:t>
            </a:r>
            <a:endParaRPr lang="zh-CN" altLang="en-US" sz="1200" dirty="0">
              <a:solidFill>
                <a:schemeClr val="tx1">
                  <a:lumMod val="85000"/>
                  <a:lumOff val="15000"/>
                </a:schemeClr>
              </a:solidFill>
              <a:latin typeface="等线" panose="02010600030101010101" pitchFamily="2" charset="-122"/>
              <a:ea typeface="等线" panose="02010600030101010101" pitchFamily="2" charset="-122"/>
            </a:endParaRPr>
          </a:p>
        </p:txBody>
      </p:sp>
      <p:sp>
        <p:nvSpPr>
          <p:cNvPr id="29" name="矩形 28"/>
          <p:cNvSpPr/>
          <p:nvPr/>
        </p:nvSpPr>
        <p:spPr>
          <a:xfrm>
            <a:off x="9086521" y="4278668"/>
            <a:ext cx="2880000" cy="1163971"/>
          </a:xfrm>
          <a:prstGeom prst="rect">
            <a:avLst/>
          </a:prstGeom>
          <a:noFill/>
        </p:spPr>
        <p:txBody>
          <a:bodyPr wrap="square" rtlCol="0" anchor="ctr">
            <a:noAutofit/>
          </a:bodyPr>
          <a:lstStyle/>
          <a:p>
            <a:pPr algn="just">
              <a:lnSpc>
                <a:spcPct val="120000"/>
              </a:lnSpc>
              <a:spcBef>
                <a:spcPts val="600"/>
              </a:spcBef>
            </a:pPr>
            <a:r>
              <a:rPr lang="zh-CN" altLang="en-US" sz="2400" b="1" dirty="0">
                <a:solidFill>
                  <a:srgbClr val="115DD0"/>
                </a:solidFill>
                <a:latin typeface="等线" panose="02010600030101010101" pitchFamily="2" charset="-122"/>
                <a:ea typeface="等线" panose="02010600030101010101" pitchFamily="2" charset="-122"/>
              </a:rPr>
              <a:t>      </a:t>
            </a:r>
            <a:r>
              <a:rPr lang="en-US" altLang="zh-CN" sz="2400" b="1" dirty="0">
                <a:solidFill>
                  <a:srgbClr val="0070C0"/>
                </a:solidFill>
                <a:latin typeface="等线" panose="02010600030101010101" pitchFamily="2" charset="-122"/>
                <a:ea typeface="等线" panose="02010600030101010101" pitchFamily="2" charset="-122"/>
              </a:rPr>
              <a:t>99.5% </a:t>
            </a:r>
            <a:r>
              <a:rPr lang="zh-CN" altLang="en-US" sz="2400" b="1" dirty="0">
                <a:solidFill>
                  <a:srgbClr val="0070C0"/>
                </a:solidFill>
                <a:latin typeface="等线" panose="02010600030101010101" pitchFamily="2" charset="-122"/>
                <a:ea typeface="等线" panose="02010600030101010101" pitchFamily="2" charset="-122"/>
              </a:rPr>
              <a:t>准确率</a:t>
            </a:r>
            <a:endParaRPr lang="zh-CN" altLang="en-US" sz="2400" b="1" dirty="0">
              <a:solidFill>
                <a:srgbClr val="0070C0"/>
              </a:solidFill>
              <a:latin typeface="等线" panose="02010600030101010101" pitchFamily="2" charset="-122"/>
              <a:ea typeface="等线" panose="02010600030101010101" pitchFamily="2" charset="-122"/>
            </a:endParaRPr>
          </a:p>
          <a:p>
            <a:pPr algn="just">
              <a:lnSpc>
                <a:spcPct val="120000"/>
              </a:lnSpc>
              <a:spcBef>
                <a:spcPts val="600"/>
              </a:spcBef>
            </a:pPr>
            <a:r>
              <a:rPr lang="zh-CN" altLang="en-US" sz="1200" dirty="0">
                <a:solidFill>
                  <a:schemeClr val="tx1">
                    <a:lumMod val="85000"/>
                    <a:lumOff val="15000"/>
                  </a:schemeClr>
                </a:solidFill>
                <a:latin typeface="等线" panose="02010600030101010101" pitchFamily="2" charset="-122"/>
                <a:ea typeface="等线" panose="02010600030101010101" pitchFamily="2" charset="-122"/>
              </a:rPr>
              <a:t>在</a:t>
            </a:r>
            <a:r>
              <a:rPr lang="en-US" altLang="zh-CN" sz="1200" dirty="0">
                <a:solidFill>
                  <a:schemeClr val="tx1">
                    <a:lumMod val="85000"/>
                    <a:lumOff val="15000"/>
                  </a:schemeClr>
                </a:solidFill>
                <a:latin typeface="等线" panose="02010600030101010101" pitchFamily="2" charset="-122"/>
                <a:ea typeface="等线" panose="02010600030101010101" pitchFamily="2" charset="-122"/>
              </a:rPr>
              <a:t>25</a:t>
            </a:r>
            <a:r>
              <a:rPr lang="zh-CN" altLang="en-US" sz="1200" dirty="0">
                <a:solidFill>
                  <a:schemeClr val="tx1">
                    <a:lumMod val="85000"/>
                    <a:lumOff val="15000"/>
                  </a:schemeClr>
                </a:solidFill>
                <a:latin typeface="等线" panose="02010600030101010101" pitchFamily="2" charset="-122"/>
                <a:ea typeface="等线" panose="02010600030101010101" pitchFamily="2" charset="-122"/>
              </a:rPr>
              <a:t>种缺陷检测的情况下，实现</a:t>
            </a:r>
            <a:r>
              <a:rPr lang="en-US" altLang="zh-CN" sz="1200" dirty="0">
                <a:solidFill>
                  <a:schemeClr val="tx1">
                    <a:lumMod val="85000"/>
                    <a:lumOff val="15000"/>
                  </a:schemeClr>
                </a:solidFill>
                <a:latin typeface="等线" panose="02010600030101010101" pitchFamily="2" charset="-122"/>
                <a:ea typeface="等线" panose="02010600030101010101" pitchFamily="2" charset="-122"/>
              </a:rPr>
              <a:t>99.5%</a:t>
            </a:r>
            <a:r>
              <a:rPr lang="zh-CN" altLang="en-US" sz="1200" dirty="0">
                <a:solidFill>
                  <a:schemeClr val="tx1">
                    <a:lumMod val="85000"/>
                    <a:lumOff val="15000"/>
                  </a:schemeClr>
                </a:solidFill>
                <a:latin typeface="等线" panose="02010600030101010101" pitchFamily="2" charset="-122"/>
                <a:ea typeface="等线" panose="02010600030101010101" pitchFamily="2" charset="-122"/>
              </a:rPr>
              <a:t>的准确率，重大缺陷漏检率为</a:t>
            </a:r>
            <a:r>
              <a:rPr lang="en-US" altLang="zh-CN" sz="1200" dirty="0">
                <a:solidFill>
                  <a:schemeClr val="tx1">
                    <a:lumMod val="85000"/>
                    <a:lumOff val="15000"/>
                  </a:schemeClr>
                </a:solidFill>
                <a:latin typeface="等线" panose="02010600030101010101" pitchFamily="2" charset="-122"/>
                <a:ea typeface="等线" panose="02010600030101010101" pitchFamily="2" charset="-122"/>
              </a:rPr>
              <a:t>0</a:t>
            </a:r>
            <a:endParaRPr lang="en-US" altLang="zh-CN" sz="1200" dirty="0">
              <a:solidFill>
                <a:schemeClr val="tx1">
                  <a:lumMod val="85000"/>
                  <a:lumOff val="15000"/>
                </a:schemeClr>
              </a:solidFill>
              <a:latin typeface="等线" panose="02010600030101010101" pitchFamily="2" charset="-122"/>
              <a:ea typeface="等线" panose="02010600030101010101" pitchFamily="2" charset="-122"/>
            </a:endParaRPr>
          </a:p>
        </p:txBody>
      </p:sp>
      <p:pic>
        <p:nvPicPr>
          <p:cNvPr id="39" name="图片 38"/>
          <p:cNvPicPr>
            <a:picLocks noChangeAspect="1"/>
          </p:cNvPicPr>
          <p:nvPr/>
        </p:nvPicPr>
        <p:blipFill>
          <a:blip r:embed="rId2" cstate="email"/>
          <a:stretch>
            <a:fillRect/>
          </a:stretch>
        </p:blipFill>
        <p:spPr>
          <a:xfrm>
            <a:off x="9195548" y="1667156"/>
            <a:ext cx="342900" cy="292100"/>
          </a:xfrm>
          <a:prstGeom prst="rect">
            <a:avLst/>
          </a:prstGeom>
        </p:spPr>
      </p:pic>
      <p:pic>
        <p:nvPicPr>
          <p:cNvPr id="41" name="图片 40"/>
          <p:cNvPicPr>
            <a:picLocks noChangeAspect="1"/>
          </p:cNvPicPr>
          <p:nvPr/>
        </p:nvPicPr>
        <p:blipFill>
          <a:blip r:embed="rId3" cstate="email"/>
          <a:stretch>
            <a:fillRect/>
          </a:stretch>
        </p:blipFill>
        <p:spPr>
          <a:xfrm>
            <a:off x="9187043" y="3114697"/>
            <a:ext cx="381000" cy="355600"/>
          </a:xfrm>
          <a:prstGeom prst="rect">
            <a:avLst/>
          </a:prstGeom>
        </p:spPr>
      </p:pic>
      <p:pic>
        <p:nvPicPr>
          <p:cNvPr id="8" name="图片 7"/>
          <p:cNvPicPr>
            <a:picLocks noChangeAspect="1"/>
          </p:cNvPicPr>
          <p:nvPr/>
        </p:nvPicPr>
        <p:blipFill>
          <a:blip r:embed="rId4" cstate="email"/>
          <a:stretch>
            <a:fillRect/>
          </a:stretch>
        </p:blipFill>
        <p:spPr>
          <a:xfrm>
            <a:off x="9189198" y="4441286"/>
            <a:ext cx="355600" cy="355600"/>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899122"/>
            <a:ext cx="8800158" cy="5257254"/>
            <a:chOff x="0" y="1487"/>
            <a:chExt cx="14101" cy="8424"/>
          </a:xfrm>
        </p:grpSpPr>
        <p:grpSp>
          <p:nvGrpSpPr>
            <p:cNvPr id="10" name="组合 9"/>
            <p:cNvGrpSpPr/>
            <p:nvPr/>
          </p:nvGrpSpPr>
          <p:grpSpPr>
            <a:xfrm>
              <a:off x="0" y="1487"/>
              <a:ext cx="14101" cy="8424"/>
              <a:chOff x="0" y="1487"/>
              <a:chExt cx="14101" cy="8424"/>
            </a:xfrm>
          </p:grpSpPr>
          <p:pic>
            <p:nvPicPr>
              <p:cNvPr id="11" name="图片 10" descr="FixtureBlue1-36_L1"/>
              <p:cNvPicPr>
                <a:picLocks noChangeAspect="1"/>
              </p:cNvPicPr>
              <p:nvPr>
                <p:custDataLst>
                  <p:tags r:id="rId1"/>
                </p:custDataLst>
              </p:nvPr>
            </p:nvPicPr>
            <p:blipFill>
              <a:blip r:embed="rId2" cstate="email"/>
              <a:stretch>
                <a:fillRect/>
              </a:stretch>
            </p:blipFill>
            <p:spPr>
              <a:xfrm>
                <a:off x="8535" y="3783"/>
                <a:ext cx="5566" cy="6128"/>
              </a:xfrm>
              <a:prstGeom prst="rect">
                <a:avLst/>
              </a:prstGeom>
            </p:spPr>
          </p:pic>
          <p:pic>
            <p:nvPicPr>
              <p:cNvPr id="9" name="图片 1"/>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contrast="54000"/>
                        </a14:imgEffect>
                      </a14:imgLayer>
                    </a14:imgProps>
                  </a:ext>
                </a:extLst>
              </a:blip>
              <a:srcRect/>
              <a:stretch>
                <a:fillRect/>
              </a:stretch>
            </p:blipFill>
            <p:spPr>
              <a:xfrm>
                <a:off x="8116" y="1487"/>
                <a:ext cx="5985" cy="2296"/>
              </a:xfrm>
              <a:prstGeom prst="rect">
                <a:avLst/>
              </a:prstGeom>
              <a:noFill/>
              <a:ln>
                <a:noFill/>
              </a:ln>
            </p:spPr>
          </p:pic>
          <p:pic>
            <p:nvPicPr>
              <p:cNvPr id="8" name="图片 7"/>
              <p:cNvPicPr>
                <a:picLocks noChangeAspect="1"/>
              </p:cNvPicPr>
              <p:nvPr/>
            </p:nvPicPr>
            <p:blipFill>
              <a:blip r:embed="rId5" cstate="email"/>
              <a:stretch>
                <a:fillRect/>
              </a:stretch>
            </p:blipFill>
            <p:spPr>
              <a:xfrm>
                <a:off x="0" y="1487"/>
                <a:ext cx="8701" cy="8423"/>
              </a:xfrm>
              <a:prstGeom prst="rect">
                <a:avLst/>
              </a:prstGeom>
            </p:spPr>
          </p:pic>
        </p:grpSp>
        <p:sp>
          <p:nvSpPr>
            <p:cNvPr id="12" name="圆角矩形 11"/>
            <p:cNvSpPr/>
            <p:nvPr/>
          </p:nvSpPr>
          <p:spPr>
            <a:xfrm>
              <a:off x="11063" y="6562"/>
              <a:ext cx="510" cy="570"/>
            </a:xfrm>
            <a:prstGeom prst="roundRect">
              <a:avLst/>
            </a:prstGeom>
            <a:noFill/>
            <a:ln>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等线" panose="02010600030101010101" pitchFamily="2" charset="-122"/>
                <a:ea typeface="等线" panose="02010600030101010101" pitchFamily="2" charset="-122"/>
              </a:endParaRPr>
            </a:p>
          </p:txBody>
        </p:sp>
        <p:sp>
          <p:nvSpPr>
            <p:cNvPr id="19" name="圆角矩形 18"/>
            <p:cNvSpPr/>
            <p:nvPr/>
          </p:nvSpPr>
          <p:spPr>
            <a:xfrm>
              <a:off x="11069" y="8691"/>
              <a:ext cx="510" cy="570"/>
            </a:xfrm>
            <a:prstGeom prst="roundRect">
              <a:avLst/>
            </a:prstGeom>
            <a:noFill/>
            <a:ln>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等线" panose="02010600030101010101" pitchFamily="2" charset="-122"/>
                <a:ea typeface="等线" panose="02010600030101010101" pitchFamily="2" charset="-122"/>
              </a:endParaRPr>
            </a:p>
          </p:txBody>
        </p:sp>
        <p:sp>
          <p:nvSpPr>
            <p:cNvPr id="20" name="圆角矩形 19"/>
            <p:cNvSpPr/>
            <p:nvPr/>
          </p:nvSpPr>
          <p:spPr>
            <a:xfrm>
              <a:off x="11069" y="4681"/>
              <a:ext cx="510" cy="570"/>
            </a:xfrm>
            <a:prstGeom prst="roundRect">
              <a:avLst/>
            </a:prstGeom>
            <a:noFill/>
            <a:ln>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等线" panose="02010600030101010101" pitchFamily="2" charset="-122"/>
                <a:ea typeface="等线" panose="02010600030101010101" pitchFamily="2" charset="-122"/>
              </a:endParaRPr>
            </a:p>
          </p:txBody>
        </p:sp>
      </p:grpSp>
      <p:sp>
        <p:nvSpPr>
          <p:cNvPr id="42" name="矩形 41"/>
          <p:cNvSpPr/>
          <p:nvPr/>
        </p:nvSpPr>
        <p:spPr>
          <a:xfrm>
            <a:off x="8800158" y="900000"/>
            <a:ext cx="3391842" cy="5258172"/>
          </a:xfrm>
          <a:prstGeom prst="rect">
            <a:avLst/>
          </a:prstGeom>
          <a:solidFill>
            <a:srgbClr val="1C6ED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标题 2"/>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rPr>
              <a:t>捷普绿点</a:t>
            </a:r>
            <a:r>
              <a:rPr lang="en-US" altLang="zh-CN" sz="2400" b="1" spc="100" dirty="0">
                <a:solidFill>
                  <a:srgbClr val="043E6F"/>
                </a:solidFill>
                <a:cs typeface="Arial" panose="020B0604020202020204" pitchFamily="34" charset="0"/>
              </a:rPr>
              <a:t>:iWatch </a:t>
            </a:r>
            <a:r>
              <a:rPr lang="zh-CN" altLang="en-US" sz="2400" b="1" spc="100" dirty="0">
                <a:solidFill>
                  <a:srgbClr val="043E6F"/>
                </a:solidFill>
                <a:cs typeface="Arial" panose="020B0604020202020204" pitchFamily="34" charset="0"/>
              </a:rPr>
              <a:t>边框外观缺陷检测</a:t>
            </a:r>
            <a:endParaRPr lang="zh-CN" altLang="en-US" sz="2400" b="1" spc="100" dirty="0">
              <a:solidFill>
                <a:srgbClr val="043E6F"/>
              </a:solidFill>
              <a:cs typeface="Arial" panose="020B0604020202020204" pitchFamily="34" charset="0"/>
            </a:endParaRPr>
          </a:p>
        </p:txBody>
      </p:sp>
      <p:sp>
        <p:nvSpPr>
          <p:cNvPr id="24" name="矩形 23"/>
          <p:cNvSpPr/>
          <p:nvPr/>
        </p:nvSpPr>
        <p:spPr>
          <a:xfrm>
            <a:off x="0" y="899999"/>
            <a:ext cx="8800158" cy="5258171"/>
          </a:xfrm>
          <a:prstGeom prst="rect">
            <a:avLst/>
          </a:prstGeom>
          <a:gradFill>
            <a:gsLst>
              <a:gs pos="40000">
                <a:schemeClr val="tx1">
                  <a:lumMod val="95000"/>
                  <a:lumOff val="5000"/>
                  <a:alpha val="60000"/>
                </a:schemeClr>
              </a:gs>
              <a:gs pos="0">
                <a:schemeClr val="tx1">
                  <a:lumMod val="95000"/>
                  <a:lumOff val="5000"/>
                </a:schemeClr>
              </a:gs>
              <a:gs pos="100000">
                <a:schemeClr val="tx1">
                  <a:lumMod val="95000"/>
                  <a:lumOff val="5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文本框 24"/>
          <p:cNvSpPr txBox="1"/>
          <p:nvPr/>
        </p:nvSpPr>
        <p:spPr>
          <a:xfrm>
            <a:off x="470627" y="1932430"/>
            <a:ext cx="3744381" cy="888961"/>
          </a:xfrm>
          <a:prstGeom prst="rect">
            <a:avLst/>
          </a:prstGeom>
          <a:noFill/>
        </p:spPr>
        <p:txBody>
          <a:bodyPr wrap="square" rtlCol="0">
            <a:spAutoFit/>
          </a:bodyPr>
          <a:lstStyle/>
          <a:p>
            <a:pPr algn="just"/>
            <a:r>
              <a:rPr lang="zh-CN" altLang="en-US" sz="3000" b="1" dirty="0">
                <a:solidFill>
                  <a:srgbClr val="FFC000"/>
                </a:solidFill>
                <a:latin typeface="等线" panose="02010600030101010101" pitchFamily="2" charset="-122"/>
                <a:ea typeface="等线" panose="02010600030101010101" pitchFamily="2" charset="-122"/>
              </a:rPr>
              <a:t>首个</a:t>
            </a:r>
            <a:endParaRPr lang="en-US" altLang="zh-CN" sz="3000" dirty="0">
              <a:solidFill>
                <a:schemeClr val="bg1"/>
              </a:solidFill>
              <a:latin typeface="等线" panose="02010600030101010101" pitchFamily="2" charset="-122"/>
              <a:ea typeface="等线" panose="02010600030101010101" pitchFamily="2" charset="-122"/>
            </a:endParaRPr>
          </a:p>
          <a:p>
            <a:pPr algn="just">
              <a:lnSpc>
                <a:spcPct val="130000"/>
              </a:lnSpc>
              <a:spcBef>
                <a:spcPts val="600"/>
              </a:spcBef>
            </a:pPr>
            <a:r>
              <a:rPr lang="en-GB" altLang="zh-CN" sz="1400" b="1" kern="0" dirty="0">
                <a:solidFill>
                  <a:schemeClr val="bg1"/>
                </a:solidFill>
                <a:latin typeface="等线" panose="02010600030101010101" pitchFamily="2" charset="-122"/>
                <a:ea typeface="等线" panose="02010600030101010101" pitchFamily="2" charset="-122"/>
                <a:cs typeface="黑体" panose="02010609060101010101" pitchFamily="49" charset="-122"/>
                <a:sym typeface="+mn-lt"/>
              </a:rPr>
              <a:t>Apple</a:t>
            </a:r>
            <a:r>
              <a:rPr lang="zh-CN" altLang="en-US" sz="1400" b="1" kern="0" dirty="0">
                <a:solidFill>
                  <a:schemeClr val="bg1"/>
                </a:solidFill>
                <a:latin typeface="等线" panose="02010600030101010101" pitchFamily="2" charset="-122"/>
                <a:ea typeface="等线" panose="02010600030101010101" pitchFamily="2" charset="-122"/>
                <a:cs typeface="黑体" panose="02010609060101010101" pitchFamily="49" charset="-122"/>
                <a:sym typeface="+mn-lt"/>
              </a:rPr>
              <a:t>首个利用</a:t>
            </a:r>
            <a:r>
              <a:rPr lang="en-US" altLang="zh-CN" sz="1400" b="1" kern="0" dirty="0">
                <a:solidFill>
                  <a:schemeClr val="bg1"/>
                </a:solidFill>
                <a:latin typeface="等线" panose="02010600030101010101" pitchFamily="2" charset="-122"/>
                <a:ea typeface="等线" panose="02010600030101010101" pitchFamily="2" charset="-122"/>
                <a:cs typeface="黑体" panose="02010609060101010101" pitchFamily="49" charset="-122"/>
                <a:sym typeface="+mn-lt"/>
              </a:rPr>
              <a:t>3</a:t>
            </a:r>
            <a:r>
              <a:rPr lang="en-GB" altLang="zh-CN" sz="1400" b="1" kern="0" dirty="0">
                <a:solidFill>
                  <a:schemeClr val="bg1"/>
                </a:solidFill>
                <a:latin typeface="等线" panose="02010600030101010101" pitchFamily="2" charset="-122"/>
                <a:ea typeface="等线" panose="02010600030101010101" pitchFamily="2" charset="-122"/>
                <a:cs typeface="黑体" panose="02010609060101010101" pitchFamily="49" charset="-122"/>
                <a:sym typeface="+mn-lt"/>
              </a:rPr>
              <a:t>D</a:t>
            </a:r>
            <a:r>
              <a:rPr lang="zh-CN" altLang="en-US" sz="1400" b="1" kern="0" dirty="0">
                <a:solidFill>
                  <a:schemeClr val="bg1"/>
                </a:solidFill>
                <a:latin typeface="等线" panose="02010600030101010101" pitchFamily="2" charset="-122"/>
                <a:ea typeface="等线" panose="02010600030101010101" pitchFamily="2" charset="-122"/>
                <a:cs typeface="黑体" panose="02010609060101010101" pitchFamily="49" charset="-122"/>
                <a:sym typeface="+mn-lt"/>
              </a:rPr>
              <a:t>技术判断外观缺陷的项目</a:t>
            </a:r>
            <a:endParaRPr lang="zh-CN" altLang="en-US" sz="1400" b="1" kern="0" dirty="0">
              <a:solidFill>
                <a:schemeClr val="bg1"/>
              </a:solidFill>
              <a:latin typeface="等线" panose="02010600030101010101" pitchFamily="2" charset="-122"/>
              <a:ea typeface="等线" panose="02010600030101010101" pitchFamily="2" charset="-122"/>
              <a:cs typeface="黑体" panose="02010609060101010101" pitchFamily="49" charset="-122"/>
              <a:sym typeface="+mn-lt"/>
            </a:endParaRPr>
          </a:p>
        </p:txBody>
      </p:sp>
      <p:sp>
        <p:nvSpPr>
          <p:cNvPr id="26" name="文本框 25"/>
          <p:cNvSpPr txBox="1"/>
          <p:nvPr/>
        </p:nvSpPr>
        <p:spPr>
          <a:xfrm>
            <a:off x="470627" y="3474712"/>
            <a:ext cx="3744381" cy="1169038"/>
          </a:xfrm>
          <a:prstGeom prst="rect">
            <a:avLst/>
          </a:prstGeom>
          <a:noFill/>
        </p:spPr>
        <p:txBody>
          <a:bodyPr wrap="square" rtlCol="0">
            <a:spAutoFit/>
          </a:bodyPr>
          <a:lstStyle/>
          <a:p>
            <a:pPr algn="just"/>
            <a:r>
              <a:rPr lang="zh-CN" altLang="en-US" sz="3000" b="1" dirty="0">
                <a:solidFill>
                  <a:srgbClr val="FFC000"/>
                </a:solidFill>
                <a:latin typeface="等线" panose="02010600030101010101" pitchFamily="2" charset="-122"/>
                <a:ea typeface="等线" panose="02010600030101010101" pitchFamily="2" charset="-122"/>
              </a:rPr>
              <a:t>整体方案</a:t>
            </a:r>
            <a:endParaRPr lang="zh-CN" altLang="en-US" sz="3000" b="1" dirty="0">
              <a:solidFill>
                <a:srgbClr val="FFC000"/>
              </a:solidFill>
              <a:latin typeface="等线" panose="02010600030101010101" pitchFamily="2" charset="-122"/>
              <a:ea typeface="等线" panose="02010600030101010101" pitchFamily="2" charset="-122"/>
            </a:endParaRPr>
          </a:p>
          <a:p>
            <a:pPr algn="just">
              <a:lnSpc>
                <a:spcPct val="130000"/>
              </a:lnSpc>
              <a:spcBef>
                <a:spcPts val="600"/>
              </a:spcBef>
            </a:pPr>
            <a:r>
              <a:rPr lang="zh-CN" altLang="en-US" sz="1400" b="1" kern="0" dirty="0">
                <a:solidFill>
                  <a:schemeClr val="bg1"/>
                </a:solidFill>
                <a:latin typeface="等线" panose="02010600030101010101" pitchFamily="2" charset="-122"/>
                <a:ea typeface="等线" panose="02010600030101010101" pitchFamily="2" charset="-122"/>
                <a:cs typeface="黑体" panose="02010609060101010101" pitchFamily="49" charset="-122"/>
                <a:sym typeface="+mn-lt"/>
              </a:rPr>
              <a:t>使用特殊的</a:t>
            </a:r>
            <a:r>
              <a:rPr lang="en-US" altLang="zh-CN" sz="1400" b="1" kern="0" dirty="0">
                <a:solidFill>
                  <a:schemeClr val="bg1"/>
                </a:solidFill>
                <a:latin typeface="等线" panose="02010600030101010101" pitchFamily="2" charset="-122"/>
                <a:ea typeface="等线" panose="02010600030101010101" pitchFamily="2" charset="-122"/>
                <a:cs typeface="黑体" panose="02010609060101010101" pitchFamily="49" charset="-122"/>
                <a:sym typeface="+mn-lt"/>
              </a:rPr>
              <a:t>3</a:t>
            </a:r>
            <a:r>
              <a:rPr lang="en-GB" altLang="zh-CN" sz="1400" b="1" kern="0" dirty="0">
                <a:solidFill>
                  <a:schemeClr val="bg1"/>
                </a:solidFill>
                <a:latin typeface="等线" panose="02010600030101010101" pitchFamily="2" charset="-122"/>
                <a:ea typeface="等线" panose="02010600030101010101" pitchFamily="2" charset="-122"/>
                <a:cs typeface="黑体" panose="02010609060101010101" pitchFamily="49" charset="-122"/>
                <a:sym typeface="+mn-lt"/>
              </a:rPr>
              <a:t>D</a:t>
            </a:r>
            <a:r>
              <a:rPr lang="zh-CN" altLang="en-US" sz="1400" b="1" kern="0" dirty="0">
                <a:solidFill>
                  <a:schemeClr val="bg1"/>
                </a:solidFill>
                <a:latin typeface="等线" panose="02010600030101010101" pitchFamily="2" charset="-122"/>
                <a:ea typeface="等线" panose="02010600030101010101" pitchFamily="2" charset="-122"/>
                <a:cs typeface="黑体" panose="02010609060101010101" pitchFamily="49" charset="-122"/>
                <a:sym typeface="+mn-lt"/>
              </a:rPr>
              <a:t>取图设备，检测内部隐藏结构的划伤，残胶，破损等缺陷</a:t>
            </a:r>
            <a:endParaRPr lang="zh-CN" altLang="en-US" sz="1400" b="1" kern="0" dirty="0">
              <a:solidFill>
                <a:schemeClr val="bg1"/>
              </a:solidFill>
              <a:latin typeface="等线" panose="02010600030101010101" pitchFamily="2" charset="-122"/>
              <a:ea typeface="等线" panose="02010600030101010101" pitchFamily="2" charset="-122"/>
              <a:cs typeface="黑体" panose="02010609060101010101" pitchFamily="49" charset="-122"/>
              <a:sym typeface="+mn-lt"/>
            </a:endParaRPr>
          </a:p>
        </p:txBody>
      </p:sp>
      <p:sp>
        <p:nvSpPr>
          <p:cNvPr id="27" name="矩形 26"/>
          <p:cNvSpPr/>
          <p:nvPr/>
        </p:nvSpPr>
        <p:spPr>
          <a:xfrm>
            <a:off x="9086521" y="831711"/>
            <a:ext cx="2880000" cy="1233370"/>
          </a:xfrm>
          <a:prstGeom prst="rect">
            <a:avLst/>
          </a:prstGeom>
          <a:noFill/>
        </p:spPr>
        <p:txBody>
          <a:bodyPr wrap="square" rtlCol="0" anchor="ctr">
            <a:noAutofit/>
          </a:bodyPr>
          <a:lstStyle/>
          <a:p>
            <a:pPr algn="just">
              <a:lnSpc>
                <a:spcPct val="120000"/>
              </a:lnSpc>
              <a:spcBef>
                <a:spcPts val="600"/>
              </a:spcBef>
            </a:pPr>
            <a:r>
              <a:rPr lang="zh-CN" altLang="en-US"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      产线导入</a:t>
            </a:r>
            <a:endParaRPr lang="zh-CN" altLang="en-US"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endParaRPr>
          </a:p>
          <a:p>
            <a:pPr algn="just">
              <a:lnSpc>
                <a:spcPct val="120000"/>
              </a:lnSpc>
              <a:spcBef>
                <a:spcPts val="600"/>
              </a:spcBef>
            </a:pPr>
            <a:r>
              <a:rPr lang="en-GB" altLang="zh-CN" sz="1200" dirty="0">
                <a:solidFill>
                  <a:schemeClr val="tx1">
                    <a:lumMod val="75000"/>
                    <a:lumOff val="25000"/>
                  </a:schemeClr>
                </a:solidFill>
                <a:latin typeface="等线" panose="02010600030101010101" pitchFamily="2" charset="-122"/>
                <a:ea typeface="等线" panose="02010600030101010101" pitchFamily="2" charset="-122"/>
              </a:rPr>
              <a:t>Apple</a:t>
            </a:r>
            <a:r>
              <a:rPr lang="zh-CN" altLang="en-US" sz="1200" dirty="0">
                <a:solidFill>
                  <a:schemeClr val="tx1">
                    <a:lumMod val="75000"/>
                    <a:lumOff val="25000"/>
                  </a:schemeClr>
                </a:solidFill>
                <a:latin typeface="等线" panose="02010600030101010101" pitchFamily="2" charset="-122"/>
                <a:ea typeface="等线" panose="02010600030101010101" pitchFamily="2" charset="-122"/>
              </a:rPr>
              <a:t>新产品产线导入</a:t>
            </a:r>
            <a:endParaRPr lang="zh-CN" altLang="en-US" sz="1200" dirty="0">
              <a:solidFill>
                <a:schemeClr val="tx1">
                  <a:lumMod val="75000"/>
                  <a:lumOff val="25000"/>
                </a:schemeClr>
              </a:solidFill>
              <a:latin typeface="等线" panose="02010600030101010101" pitchFamily="2" charset="-122"/>
              <a:ea typeface="等线" panose="02010600030101010101" pitchFamily="2" charset="-122"/>
            </a:endParaRPr>
          </a:p>
        </p:txBody>
      </p:sp>
      <p:sp>
        <p:nvSpPr>
          <p:cNvPr id="28" name="矩形 27"/>
          <p:cNvSpPr/>
          <p:nvPr/>
        </p:nvSpPr>
        <p:spPr>
          <a:xfrm>
            <a:off x="9086521" y="1851316"/>
            <a:ext cx="2880000" cy="1163971"/>
          </a:xfrm>
          <a:prstGeom prst="rect">
            <a:avLst/>
          </a:prstGeom>
          <a:noFill/>
        </p:spPr>
        <p:txBody>
          <a:bodyPr wrap="square" rtlCol="0" anchor="ctr">
            <a:noAutofit/>
          </a:bodyPr>
          <a:lstStyle/>
          <a:p>
            <a:pPr algn="just">
              <a:lnSpc>
                <a:spcPct val="120000"/>
              </a:lnSpc>
              <a:spcBef>
                <a:spcPts val="600"/>
              </a:spcBef>
            </a:pPr>
            <a:r>
              <a:rPr lang="zh-CN" altLang="en-US"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      </a:t>
            </a:r>
            <a:r>
              <a:rPr lang="en-US" altLang="zh-CN"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99%+</a:t>
            </a:r>
            <a:r>
              <a:rPr lang="zh-CN" altLang="en-US"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准确率</a:t>
            </a:r>
            <a:endParaRPr lang="zh-CN" altLang="en-US"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endParaRPr>
          </a:p>
          <a:p>
            <a:pPr algn="just">
              <a:lnSpc>
                <a:spcPct val="120000"/>
              </a:lnSpc>
              <a:spcBef>
                <a:spcPts val="600"/>
              </a:spcBef>
            </a:pPr>
            <a:r>
              <a:rPr lang="zh-CN" altLang="en-US" sz="1200" dirty="0">
                <a:solidFill>
                  <a:schemeClr val="tx1">
                    <a:lumMod val="75000"/>
                    <a:lumOff val="25000"/>
                  </a:schemeClr>
                </a:solidFill>
                <a:latin typeface="等线" panose="02010600030101010101" pitchFamily="2" charset="-122"/>
                <a:ea typeface="等线" panose="02010600030101010101" pitchFamily="2" charset="-122"/>
              </a:rPr>
              <a:t>更稳定的检测，节省人员成本</a:t>
            </a:r>
            <a:r>
              <a:rPr lang="en-US" altLang="zh-CN" sz="1200" dirty="0">
                <a:solidFill>
                  <a:schemeClr val="tx1">
                    <a:lumMod val="75000"/>
                    <a:lumOff val="25000"/>
                  </a:schemeClr>
                </a:solidFill>
                <a:latin typeface="等线" panose="02010600030101010101" pitchFamily="2" charset="-122"/>
                <a:ea typeface="等线" panose="02010600030101010101" pitchFamily="2" charset="-122"/>
              </a:rPr>
              <a:t>2000</a:t>
            </a:r>
            <a:r>
              <a:rPr lang="en-GB" altLang="zh-CN" sz="1200" dirty="0">
                <a:solidFill>
                  <a:schemeClr val="tx1">
                    <a:lumMod val="75000"/>
                    <a:lumOff val="25000"/>
                  </a:schemeClr>
                </a:solidFill>
                <a:latin typeface="等线" panose="02010600030101010101" pitchFamily="2" charset="-122"/>
                <a:ea typeface="等线" panose="02010600030101010101" pitchFamily="2" charset="-122"/>
              </a:rPr>
              <a:t>K</a:t>
            </a:r>
            <a:endParaRPr lang="en-GB" altLang="zh-CN" sz="1200" dirty="0">
              <a:solidFill>
                <a:schemeClr val="tx1">
                  <a:lumMod val="75000"/>
                  <a:lumOff val="25000"/>
                </a:schemeClr>
              </a:solidFill>
              <a:latin typeface="等线" panose="02010600030101010101" pitchFamily="2" charset="-122"/>
              <a:ea typeface="等线" panose="02010600030101010101" pitchFamily="2" charset="-122"/>
            </a:endParaRPr>
          </a:p>
        </p:txBody>
      </p:sp>
      <p:sp>
        <p:nvSpPr>
          <p:cNvPr id="29" name="矩形 28"/>
          <p:cNvSpPr/>
          <p:nvPr/>
        </p:nvSpPr>
        <p:spPr>
          <a:xfrm>
            <a:off x="9086521" y="2860460"/>
            <a:ext cx="2880000" cy="1163971"/>
          </a:xfrm>
          <a:prstGeom prst="rect">
            <a:avLst/>
          </a:prstGeom>
          <a:noFill/>
        </p:spPr>
        <p:txBody>
          <a:bodyPr wrap="square" rtlCol="0" anchor="ctr">
            <a:noAutofit/>
          </a:bodyPr>
          <a:lstStyle/>
          <a:p>
            <a:pPr algn="just">
              <a:lnSpc>
                <a:spcPct val="120000"/>
              </a:lnSpc>
              <a:spcBef>
                <a:spcPts val="600"/>
              </a:spcBef>
            </a:pPr>
            <a:r>
              <a:rPr lang="zh-CN" altLang="en-US" sz="2400" b="1" dirty="0">
                <a:solidFill>
                  <a:srgbClr val="0070C0"/>
                </a:solidFill>
                <a:latin typeface="等线" panose="02010600030101010101" pitchFamily="2" charset="-122"/>
                <a:ea typeface="等线" panose="02010600030101010101" pitchFamily="2" charset="-122"/>
              </a:rPr>
              <a:t>      提高产能</a:t>
            </a:r>
            <a:endParaRPr lang="zh-CN" altLang="en-US" sz="2400" b="1" dirty="0">
              <a:solidFill>
                <a:srgbClr val="0070C0"/>
              </a:solidFill>
              <a:latin typeface="等线" panose="02010600030101010101" pitchFamily="2" charset="-122"/>
              <a:ea typeface="等线" panose="02010600030101010101" pitchFamily="2" charset="-122"/>
            </a:endParaRPr>
          </a:p>
          <a:p>
            <a:pPr algn="just">
              <a:lnSpc>
                <a:spcPct val="120000"/>
              </a:lnSpc>
              <a:spcBef>
                <a:spcPts val="600"/>
              </a:spcBef>
            </a:pPr>
            <a:r>
              <a:rPr lang="zh-CN" altLang="en-US" sz="1200" dirty="0">
                <a:solidFill>
                  <a:schemeClr val="tx1">
                    <a:lumMod val="75000"/>
                    <a:lumOff val="25000"/>
                  </a:schemeClr>
                </a:solidFill>
                <a:latin typeface="等线" panose="02010600030101010101" pitchFamily="2" charset="-122"/>
                <a:ea typeface="等线" panose="02010600030101010101" pitchFamily="2" charset="-122"/>
              </a:rPr>
              <a:t>高速循环利用，减少中间浪费</a:t>
            </a:r>
            <a:endParaRPr lang="zh-CN" altLang="en-US" sz="1200" dirty="0">
              <a:solidFill>
                <a:schemeClr val="tx1">
                  <a:lumMod val="75000"/>
                  <a:lumOff val="25000"/>
                </a:schemeClr>
              </a:solidFill>
              <a:latin typeface="等线" panose="02010600030101010101" pitchFamily="2" charset="-122"/>
              <a:ea typeface="等线" panose="02010600030101010101" pitchFamily="2" charset="-122"/>
            </a:endParaRPr>
          </a:p>
        </p:txBody>
      </p:sp>
      <p:pic>
        <p:nvPicPr>
          <p:cNvPr id="38" name="图片 37"/>
          <p:cNvPicPr>
            <a:picLocks noChangeAspect="1"/>
          </p:cNvPicPr>
          <p:nvPr/>
        </p:nvPicPr>
        <p:blipFill>
          <a:blip r:embed="rId6" cstate="email"/>
          <a:stretch>
            <a:fillRect/>
          </a:stretch>
        </p:blipFill>
        <p:spPr>
          <a:xfrm>
            <a:off x="9156197" y="3182612"/>
            <a:ext cx="342900" cy="292100"/>
          </a:xfrm>
          <a:prstGeom prst="rect">
            <a:avLst/>
          </a:prstGeom>
        </p:spPr>
      </p:pic>
      <p:pic>
        <p:nvPicPr>
          <p:cNvPr id="40" name="图片 39"/>
          <p:cNvPicPr>
            <a:picLocks noChangeAspect="1"/>
          </p:cNvPicPr>
          <p:nvPr/>
        </p:nvPicPr>
        <p:blipFill>
          <a:blip r:embed="rId7" cstate="email"/>
          <a:stretch>
            <a:fillRect/>
          </a:stretch>
        </p:blipFill>
        <p:spPr>
          <a:xfrm>
            <a:off x="9156197" y="2132941"/>
            <a:ext cx="355600" cy="355600"/>
          </a:xfrm>
          <a:prstGeom prst="rect">
            <a:avLst/>
          </a:prstGeom>
        </p:spPr>
      </p:pic>
      <p:pic>
        <p:nvPicPr>
          <p:cNvPr id="41" name="图片 40"/>
          <p:cNvPicPr>
            <a:picLocks noChangeAspect="1"/>
          </p:cNvPicPr>
          <p:nvPr/>
        </p:nvPicPr>
        <p:blipFill>
          <a:blip r:embed="rId8"/>
          <a:stretch>
            <a:fillRect/>
          </a:stretch>
        </p:blipFill>
        <p:spPr>
          <a:xfrm>
            <a:off x="9162460" y="1102009"/>
            <a:ext cx="476863" cy="445072"/>
          </a:xfrm>
          <a:prstGeom prst="rect">
            <a:avLst/>
          </a:prstGeom>
        </p:spPr>
      </p:pic>
      <p:pic>
        <p:nvPicPr>
          <p:cNvPr id="22" name="图片 21"/>
          <p:cNvPicPr>
            <a:picLocks noChangeAspect="1"/>
          </p:cNvPicPr>
          <p:nvPr/>
        </p:nvPicPr>
        <p:blipFill>
          <a:blip r:embed="rId9"/>
          <a:srcRect/>
          <a:stretch>
            <a:fillRect/>
          </a:stretch>
        </p:blipFill>
        <p:spPr>
          <a:xfrm>
            <a:off x="9156197" y="4092719"/>
            <a:ext cx="2701315" cy="1901411"/>
          </a:xfrm>
          <a:prstGeom prst="roundRect">
            <a:avLst>
              <a:gd name="adj" fmla="val 5268"/>
            </a:avLst>
          </a:prstGeom>
          <a:noFill/>
          <a:ln>
            <a:noFill/>
          </a:ln>
          <a:effectLst/>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6534113" y="4772711"/>
            <a:ext cx="4495800" cy="386715"/>
          </a:xfrm>
          <a:prstGeom prst="rect">
            <a:avLst/>
          </a:prstGeom>
        </p:spPr>
        <p:txBody>
          <a:bodyPr wrap="square" lIns="0" tIns="0" rIns="0" bIns="0" anchor="ctr">
            <a:spAutoFit/>
          </a:bodyPr>
          <a:lstStyle>
            <a:defPPr>
              <a:defRPr lang="zh-CN"/>
            </a:defPPr>
            <a:lvl1pPr>
              <a:lnSpc>
                <a:spcPct val="90000"/>
              </a:lnSpc>
              <a:spcBef>
                <a:spcPct val="0"/>
              </a:spcBef>
              <a:buNone/>
              <a:defRPr sz="2800">
                <a:gradFill>
                  <a:gsLst>
                    <a:gs pos="0">
                      <a:srgbClr val="E6E6E6"/>
                    </a:gs>
                    <a:gs pos="50000">
                      <a:schemeClr val="bg1"/>
                    </a:gs>
                    <a:gs pos="100000">
                      <a:srgbClr val="899097"/>
                    </a:gs>
                  </a:gsLst>
                  <a:lin ang="5400000" scaled="0"/>
                </a:gra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defRPr/>
            </a:pPr>
            <a:r>
              <a:rPr kumimoji="0" lang="zh-CN" altLang="en-US" sz="2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聚焦</a:t>
            </a:r>
            <a:r>
              <a:rPr kumimoji="0" lang="en-US" altLang="zh-CN" sz="2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AI </a:t>
            </a:r>
            <a:r>
              <a:rPr kumimoji="0" lang="zh-CN" altLang="en-US" sz="2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、引领科技</a:t>
            </a:r>
            <a:endParaRPr kumimoji="0" lang="zh-CN" altLang="en-US" sz="2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 name="文本框 4"/>
          <p:cNvSpPr txBox="1"/>
          <p:nvPr/>
        </p:nvSpPr>
        <p:spPr>
          <a:xfrm>
            <a:off x="7680251" y="4031946"/>
            <a:ext cx="3349662" cy="664797"/>
          </a:xfrm>
          <a:prstGeom prst="rect">
            <a:avLst/>
          </a:prstGeom>
        </p:spPr>
        <p:txBody>
          <a:bodyPr wrap="square" lIns="0" tIns="0" rIns="0" bIns="0" anchor="ctr">
            <a:spAutoFit/>
          </a:bodyPr>
          <a:lstStyle>
            <a:defPPr>
              <a:defRPr lang="zh-CN"/>
            </a:defPPr>
            <a:lvl1pPr>
              <a:lnSpc>
                <a:spcPct val="90000"/>
              </a:lnSpc>
              <a:spcBef>
                <a:spcPct val="0"/>
              </a:spcBef>
              <a:buNone/>
              <a:defRPr sz="2800">
                <a:gradFill>
                  <a:gsLst>
                    <a:gs pos="0">
                      <a:srgbClr val="E6E6E6"/>
                    </a:gs>
                    <a:gs pos="50000">
                      <a:schemeClr val="bg1"/>
                    </a:gs>
                    <a:gs pos="100000">
                      <a:srgbClr val="899097"/>
                    </a:gs>
                  </a:gsLst>
                  <a:lin ang="5400000" scaled="0"/>
                </a:gra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defRPr/>
            </a:pPr>
            <a:r>
              <a:rPr kumimoji="0" lang="zh-CN" altLang="en-US" sz="4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关于思谋</a:t>
            </a:r>
            <a:endParaRPr kumimoji="0" lang="zh-CN" altLang="en-US" sz="4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1" name="任意多边形: 形状 20"/>
          <p:cNvSpPr/>
          <p:nvPr/>
        </p:nvSpPr>
        <p:spPr>
          <a:xfrm>
            <a:off x="7851887" y="3736387"/>
            <a:ext cx="1193688" cy="691083"/>
          </a:xfrm>
          <a:custGeom>
            <a:avLst/>
            <a:gdLst>
              <a:gd name="connsiteX0" fmla="*/ 1796695 w 1845255"/>
              <a:gd name="connsiteY0" fmla="*/ 971187 h 1068306"/>
              <a:gd name="connsiteX1" fmla="*/ 1845255 w 1845255"/>
              <a:gd name="connsiteY1" fmla="*/ 1019746 h 1068306"/>
              <a:gd name="connsiteX2" fmla="*/ 1796695 w 1845255"/>
              <a:gd name="connsiteY2" fmla="*/ 1068306 h 1068306"/>
              <a:gd name="connsiteX3" fmla="*/ 1748136 w 1845255"/>
              <a:gd name="connsiteY3" fmla="*/ 1019746 h 1068306"/>
              <a:gd name="connsiteX4" fmla="*/ 1796695 w 1845255"/>
              <a:gd name="connsiteY4" fmla="*/ 971187 h 1068306"/>
              <a:gd name="connsiteX5" fmla="*/ 1602458 w 1845255"/>
              <a:gd name="connsiteY5" fmla="*/ 971187 h 1068306"/>
              <a:gd name="connsiteX6" fmla="*/ 1651018 w 1845255"/>
              <a:gd name="connsiteY6" fmla="*/ 1019746 h 1068306"/>
              <a:gd name="connsiteX7" fmla="*/ 1602458 w 1845255"/>
              <a:gd name="connsiteY7" fmla="*/ 1068306 h 1068306"/>
              <a:gd name="connsiteX8" fmla="*/ 1553898 w 1845255"/>
              <a:gd name="connsiteY8" fmla="*/ 1019746 h 1068306"/>
              <a:gd name="connsiteX9" fmla="*/ 1602458 w 1845255"/>
              <a:gd name="connsiteY9" fmla="*/ 971187 h 1068306"/>
              <a:gd name="connsiteX10" fmla="*/ 1408221 w 1845255"/>
              <a:gd name="connsiteY10" fmla="*/ 971187 h 1068306"/>
              <a:gd name="connsiteX11" fmla="*/ 1456780 w 1845255"/>
              <a:gd name="connsiteY11" fmla="*/ 1019746 h 1068306"/>
              <a:gd name="connsiteX12" fmla="*/ 1408221 w 1845255"/>
              <a:gd name="connsiteY12" fmla="*/ 1068306 h 1068306"/>
              <a:gd name="connsiteX13" fmla="*/ 1359661 w 1845255"/>
              <a:gd name="connsiteY13" fmla="*/ 1019746 h 1068306"/>
              <a:gd name="connsiteX14" fmla="*/ 1408221 w 1845255"/>
              <a:gd name="connsiteY14" fmla="*/ 971187 h 1068306"/>
              <a:gd name="connsiteX15" fmla="*/ 1213983 w 1845255"/>
              <a:gd name="connsiteY15" fmla="*/ 971187 h 1068306"/>
              <a:gd name="connsiteX16" fmla="*/ 1262543 w 1845255"/>
              <a:gd name="connsiteY16" fmla="*/ 1019746 h 1068306"/>
              <a:gd name="connsiteX17" fmla="*/ 1213983 w 1845255"/>
              <a:gd name="connsiteY17" fmla="*/ 1068306 h 1068306"/>
              <a:gd name="connsiteX18" fmla="*/ 1165424 w 1845255"/>
              <a:gd name="connsiteY18" fmla="*/ 1019746 h 1068306"/>
              <a:gd name="connsiteX19" fmla="*/ 1213983 w 1845255"/>
              <a:gd name="connsiteY19" fmla="*/ 971187 h 1068306"/>
              <a:gd name="connsiteX20" fmla="*/ 1019746 w 1845255"/>
              <a:gd name="connsiteY20" fmla="*/ 971187 h 1068306"/>
              <a:gd name="connsiteX21" fmla="*/ 1068306 w 1845255"/>
              <a:gd name="connsiteY21" fmla="*/ 1019746 h 1068306"/>
              <a:gd name="connsiteX22" fmla="*/ 1019746 w 1845255"/>
              <a:gd name="connsiteY22" fmla="*/ 1068306 h 1068306"/>
              <a:gd name="connsiteX23" fmla="*/ 971186 w 1845255"/>
              <a:gd name="connsiteY23" fmla="*/ 1019746 h 1068306"/>
              <a:gd name="connsiteX24" fmla="*/ 1019746 w 1845255"/>
              <a:gd name="connsiteY24" fmla="*/ 971187 h 1068306"/>
              <a:gd name="connsiteX25" fmla="*/ 825509 w 1845255"/>
              <a:gd name="connsiteY25" fmla="*/ 971187 h 1068306"/>
              <a:gd name="connsiteX26" fmla="*/ 874069 w 1845255"/>
              <a:gd name="connsiteY26" fmla="*/ 1019746 h 1068306"/>
              <a:gd name="connsiteX27" fmla="*/ 825509 w 1845255"/>
              <a:gd name="connsiteY27" fmla="*/ 1068306 h 1068306"/>
              <a:gd name="connsiteX28" fmla="*/ 776949 w 1845255"/>
              <a:gd name="connsiteY28" fmla="*/ 1019746 h 1068306"/>
              <a:gd name="connsiteX29" fmla="*/ 825509 w 1845255"/>
              <a:gd name="connsiteY29" fmla="*/ 971187 h 1068306"/>
              <a:gd name="connsiteX30" fmla="*/ 631272 w 1845255"/>
              <a:gd name="connsiteY30" fmla="*/ 971187 h 1068306"/>
              <a:gd name="connsiteX31" fmla="*/ 679831 w 1845255"/>
              <a:gd name="connsiteY31" fmla="*/ 1019746 h 1068306"/>
              <a:gd name="connsiteX32" fmla="*/ 631272 w 1845255"/>
              <a:gd name="connsiteY32" fmla="*/ 1068306 h 1068306"/>
              <a:gd name="connsiteX33" fmla="*/ 582712 w 1845255"/>
              <a:gd name="connsiteY33" fmla="*/ 1019746 h 1068306"/>
              <a:gd name="connsiteX34" fmla="*/ 631272 w 1845255"/>
              <a:gd name="connsiteY34" fmla="*/ 971187 h 1068306"/>
              <a:gd name="connsiteX35" fmla="*/ 437034 w 1845255"/>
              <a:gd name="connsiteY35" fmla="*/ 971187 h 1068306"/>
              <a:gd name="connsiteX36" fmla="*/ 485594 w 1845255"/>
              <a:gd name="connsiteY36" fmla="*/ 1019746 h 1068306"/>
              <a:gd name="connsiteX37" fmla="*/ 437034 w 1845255"/>
              <a:gd name="connsiteY37" fmla="*/ 1068306 h 1068306"/>
              <a:gd name="connsiteX38" fmla="*/ 388475 w 1845255"/>
              <a:gd name="connsiteY38" fmla="*/ 1019746 h 1068306"/>
              <a:gd name="connsiteX39" fmla="*/ 437034 w 1845255"/>
              <a:gd name="connsiteY39" fmla="*/ 971187 h 1068306"/>
              <a:gd name="connsiteX40" fmla="*/ 242797 w 1845255"/>
              <a:gd name="connsiteY40" fmla="*/ 971187 h 1068306"/>
              <a:gd name="connsiteX41" fmla="*/ 291357 w 1845255"/>
              <a:gd name="connsiteY41" fmla="*/ 1019746 h 1068306"/>
              <a:gd name="connsiteX42" fmla="*/ 242797 w 1845255"/>
              <a:gd name="connsiteY42" fmla="*/ 1068306 h 1068306"/>
              <a:gd name="connsiteX43" fmla="*/ 194237 w 1845255"/>
              <a:gd name="connsiteY43" fmla="*/ 1019746 h 1068306"/>
              <a:gd name="connsiteX44" fmla="*/ 242797 w 1845255"/>
              <a:gd name="connsiteY44" fmla="*/ 971187 h 1068306"/>
              <a:gd name="connsiteX45" fmla="*/ 48560 w 1845255"/>
              <a:gd name="connsiteY45" fmla="*/ 971187 h 1068306"/>
              <a:gd name="connsiteX46" fmla="*/ 97119 w 1845255"/>
              <a:gd name="connsiteY46" fmla="*/ 1019746 h 1068306"/>
              <a:gd name="connsiteX47" fmla="*/ 48560 w 1845255"/>
              <a:gd name="connsiteY47" fmla="*/ 1068306 h 1068306"/>
              <a:gd name="connsiteX48" fmla="*/ 0 w 1845255"/>
              <a:gd name="connsiteY48" fmla="*/ 1019746 h 1068306"/>
              <a:gd name="connsiteX49" fmla="*/ 48560 w 1845255"/>
              <a:gd name="connsiteY49" fmla="*/ 971187 h 1068306"/>
              <a:gd name="connsiteX50" fmla="*/ 1796695 w 1845255"/>
              <a:gd name="connsiteY50" fmla="*/ 776949 h 1068306"/>
              <a:gd name="connsiteX51" fmla="*/ 1845255 w 1845255"/>
              <a:gd name="connsiteY51" fmla="*/ 825509 h 1068306"/>
              <a:gd name="connsiteX52" fmla="*/ 1796695 w 1845255"/>
              <a:gd name="connsiteY52" fmla="*/ 874069 h 1068306"/>
              <a:gd name="connsiteX53" fmla="*/ 1748136 w 1845255"/>
              <a:gd name="connsiteY53" fmla="*/ 825509 h 1068306"/>
              <a:gd name="connsiteX54" fmla="*/ 1796695 w 1845255"/>
              <a:gd name="connsiteY54" fmla="*/ 776949 h 1068306"/>
              <a:gd name="connsiteX55" fmla="*/ 1602458 w 1845255"/>
              <a:gd name="connsiteY55" fmla="*/ 776949 h 1068306"/>
              <a:gd name="connsiteX56" fmla="*/ 1651018 w 1845255"/>
              <a:gd name="connsiteY56" fmla="*/ 825509 h 1068306"/>
              <a:gd name="connsiteX57" fmla="*/ 1602458 w 1845255"/>
              <a:gd name="connsiteY57" fmla="*/ 874069 h 1068306"/>
              <a:gd name="connsiteX58" fmla="*/ 1553898 w 1845255"/>
              <a:gd name="connsiteY58" fmla="*/ 825509 h 1068306"/>
              <a:gd name="connsiteX59" fmla="*/ 1602458 w 1845255"/>
              <a:gd name="connsiteY59" fmla="*/ 776949 h 1068306"/>
              <a:gd name="connsiteX60" fmla="*/ 1408221 w 1845255"/>
              <a:gd name="connsiteY60" fmla="*/ 776949 h 1068306"/>
              <a:gd name="connsiteX61" fmla="*/ 1456780 w 1845255"/>
              <a:gd name="connsiteY61" fmla="*/ 825509 h 1068306"/>
              <a:gd name="connsiteX62" fmla="*/ 1408221 w 1845255"/>
              <a:gd name="connsiteY62" fmla="*/ 874069 h 1068306"/>
              <a:gd name="connsiteX63" fmla="*/ 1359661 w 1845255"/>
              <a:gd name="connsiteY63" fmla="*/ 825509 h 1068306"/>
              <a:gd name="connsiteX64" fmla="*/ 1408221 w 1845255"/>
              <a:gd name="connsiteY64" fmla="*/ 776949 h 1068306"/>
              <a:gd name="connsiteX65" fmla="*/ 1213983 w 1845255"/>
              <a:gd name="connsiteY65" fmla="*/ 776949 h 1068306"/>
              <a:gd name="connsiteX66" fmla="*/ 1262543 w 1845255"/>
              <a:gd name="connsiteY66" fmla="*/ 825509 h 1068306"/>
              <a:gd name="connsiteX67" fmla="*/ 1213983 w 1845255"/>
              <a:gd name="connsiteY67" fmla="*/ 874069 h 1068306"/>
              <a:gd name="connsiteX68" fmla="*/ 1165424 w 1845255"/>
              <a:gd name="connsiteY68" fmla="*/ 825509 h 1068306"/>
              <a:gd name="connsiteX69" fmla="*/ 1213983 w 1845255"/>
              <a:gd name="connsiteY69" fmla="*/ 776949 h 1068306"/>
              <a:gd name="connsiteX70" fmla="*/ 1019746 w 1845255"/>
              <a:gd name="connsiteY70" fmla="*/ 776949 h 1068306"/>
              <a:gd name="connsiteX71" fmla="*/ 1068306 w 1845255"/>
              <a:gd name="connsiteY71" fmla="*/ 825509 h 1068306"/>
              <a:gd name="connsiteX72" fmla="*/ 1019746 w 1845255"/>
              <a:gd name="connsiteY72" fmla="*/ 874069 h 1068306"/>
              <a:gd name="connsiteX73" fmla="*/ 971186 w 1845255"/>
              <a:gd name="connsiteY73" fmla="*/ 825509 h 1068306"/>
              <a:gd name="connsiteX74" fmla="*/ 1019746 w 1845255"/>
              <a:gd name="connsiteY74" fmla="*/ 776949 h 1068306"/>
              <a:gd name="connsiteX75" fmla="*/ 825509 w 1845255"/>
              <a:gd name="connsiteY75" fmla="*/ 776949 h 1068306"/>
              <a:gd name="connsiteX76" fmla="*/ 874069 w 1845255"/>
              <a:gd name="connsiteY76" fmla="*/ 825509 h 1068306"/>
              <a:gd name="connsiteX77" fmla="*/ 825509 w 1845255"/>
              <a:gd name="connsiteY77" fmla="*/ 874069 h 1068306"/>
              <a:gd name="connsiteX78" fmla="*/ 776949 w 1845255"/>
              <a:gd name="connsiteY78" fmla="*/ 825509 h 1068306"/>
              <a:gd name="connsiteX79" fmla="*/ 825509 w 1845255"/>
              <a:gd name="connsiteY79" fmla="*/ 776949 h 1068306"/>
              <a:gd name="connsiteX80" fmla="*/ 631272 w 1845255"/>
              <a:gd name="connsiteY80" fmla="*/ 776949 h 1068306"/>
              <a:gd name="connsiteX81" fmla="*/ 679831 w 1845255"/>
              <a:gd name="connsiteY81" fmla="*/ 825509 h 1068306"/>
              <a:gd name="connsiteX82" fmla="*/ 631272 w 1845255"/>
              <a:gd name="connsiteY82" fmla="*/ 874069 h 1068306"/>
              <a:gd name="connsiteX83" fmla="*/ 582712 w 1845255"/>
              <a:gd name="connsiteY83" fmla="*/ 825509 h 1068306"/>
              <a:gd name="connsiteX84" fmla="*/ 631272 w 1845255"/>
              <a:gd name="connsiteY84" fmla="*/ 776949 h 1068306"/>
              <a:gd name="connsiteX85" fmla="*/ 437034 w 1845255"/>
              <a:gd name="connsiteY85" fmla="*/ 776949 h 1068306"/>
              <a:gd name="connsiteX86" fmla="*/ 485594 w 1845255"/>
              <a:gd name="connsiteY86" fmla="*/ 825509 h 1068306"/>
              <a:gd name="connsiteX87" fmla="*/ 437034 w 1845255"/>
              <a:gd name="connsiteY87" fmla="*/ 874069 h 1068306"/>
              <a:gd name="connsiteX88" fmla="*/ 388475 w 1845255"/>
              <a:gd name="connsiteY88" fmla="*/ 825509 h 1068306"/>
              <a:gd name="connsiteX89" fmla="*/ 437034 w 1845255"/>
              <a:gd name="connsiteY89" fmla="*/ 776949 h 1068306"/>
              <a:gd name="connsiteX90" fmla="*/ 242797 w 1845255"/>
              <a:gd name="connsiteY90" fmla="*/ 776949 h 1068306"/>
              <a:gd name="connsiteX91" fmla="*/ 291357 w 1845255"/>
              <a:gd name="connsiteY91" fmla="*/ 825509 h 1068306"/>
              <a:gd name="connsiteX92" fmla="*/ 242797 w 1845255"/>
              <a:gd name="connsiteY92" fmla="*/ 874069 h 1068306"/>
              <a:gd name="connsiteX93" fmla="*/ 194237 w 1845255"/>
              <a:gd name="connsiteY93" fmla="*/ 825509 h 1068306"/>
              <a:gd name="connsiteX94" fmla="*/ 242797 w 1845255"/>
              <a:gd name="connsiteY94" fmla="*/ 776949 h 1068306"/>
              <a:gd name="connsiteX95" fmla="*/ 48560 w 1845255"/>
              <a:gd name="connsiteY95" fmla="*/ 776949 h 1068306"/>
              <a:gd name="connsiteX96" fmla="*/ 97119 w 1845255"/>
              <a:gd name="connsiteY96" fmla="*/ 825509 h 1068306"/>
              <a:gd name="connsiteX97" fmla="*/ 48560 w 1845255"/>
              <a:gd name="connsiteY97" fmla="*/ 874069 h 1068306"/>
              <a:gd name="connsiteX98" fmla="*/ 0 w 1845255"/>
              <a:gd name="connsiteY98" fmla="*/ 825509 h 1068306"/>
              <a:gd name="connsiteX99" fmla="*/ 48560 w 1845255"/>
              <a:gd name="connsiteY99" fmla="*/ 776949 h 1068306"/>
              <a:gd name="connsiteX100" fmla="*/ 1796695 w 1845255"/>
              <a:gd name="connsiteY100" fmla="*/ 582712 h 1068306"/>
              <a:gd name="connsiteX101" fmla="*/ 1845255 w 1845255"/>
              <a:gd name="connsiteY101" fmla="*/ 631272 h 1068306"/>
              <a:gd name="connsiteX102" fmla="*/ 1796695 w 1845255"/>
              <a:gd name="connsiteY102" fmla="*/ 679832 h 1068306"/>
              <a:gd name="connsiteX103" fmla="*/ 1748136 w 1845255"/>
              <a:gd name="connsiteY103" fmla="*/ 631272 h 1068306"/>
              <a:gd name="connsiteX104" fmla="*/ 1796695 w 1845255"/>
              <a:gd name="connsiteY104" fmla="*/ 582712 h 1068306"/>
              <a:gd name="connsiteX105" fmla="*/ 1602458 w 1845255"/>
              <a:gd name="connsiteY105" fmla="*/ 582712 h 1068306"/>
              <a:gd name="connsiteX106" fmla="*/ 1651018 w 1845255"/>
              <a:gd name="connsiteY106" fmla="*/ 631272 h 1068306"/>
              <a:gd name="connsiteX107" fmla="*/ 1602458 w 1845255"/>
              <a:gd name="connsiteY107" fmla="*/ 679832 h 1068306"/>
              <a:gd name="connsiteX108" fmla="*/ 1553898 w 1845255"/>
              <a:gd name="connsiteY108" fmla="*/ 631272 h 1068306"/>
              <a:gd name="connsiteX109" fmla="*/ 1602458 w 1845255"/>
              <a:gd name="connsiteY109" fmla="*/ 582712 h 1068306"/>
              <a:gd name="connsiteX110" fmla="*/ 1408221 w 1845255"/>
              <a:gd name="connsiteY110" fmla="*/ 582712 h 1068306"/>
              <a:gd name="connsiteX111" fmla="*/ 1456780 w 1845255"/>
              <a:gd name="connsiteY111" fmla="*/ 631272 h 1068306"/>
              <a:gd name="connsiteX112" fmla="*/ 1408221 w 1845255"/>
              <a:gd name="connsiteY112" fmla="*/ 679832 h 1068306"/>
              <a:gd name="connsiteX113" fmla="*/ 1359661 w 1845255"/>
              <a:gd name="connsiteY113" fmla="*/ 631272 h 1068306"/>
              <a:gd name="connsiteX114" fmla="*/ 1408221 w 1845255"/>
              <a:gd name="connsiteY114" fmla="*/ 582712 h 1068306"/>
              <a:gd name="connsiteX115" fmla="*/ 1213983 w 1845255"/>
              <a:gd name="connsiteY115" fmla="*/ 582712 h 1068306"/>
              <a:gd name="connsiteX116" fmla="*/ 1262543 w 1845255"/>
              <a:gd name="connsiteY116" fmla="*/ 631272 h 1068306"/>
              <a:gd name="connsiteX117" fmla="*/ 1213983 w 1845255"/>
              <a:gd name="connsiteY117" fmla="*/ 679832 h 1068306"/>
              <a:gd name="connsiteX118" fmla="*/ 1165424 w 1845255"/>
              <a:gd name="connsiteY118" fmla="*/ 631272 h 1068306"/>
              <a:gd name="connsiteX119" fmla="*/ 1213983 w 1845255"/>
              <a:gd name="connsiteY119" fmla="*/ 582712 h 1068306"/>
              <a:gd name="connsiteX120" fmla="*/ 1019746 w 1845255"/>
              <a:gd name="connsiteY120" fmla="*/ 582712 h 1068306"/>
              <a:gd name="connsiteX121" fmla="*/ 1068306 w 1845255"/>
              <a:gd name="connsiteY121" fmla="*/ 631272 h 1068306"/>
              <a:gd name="connsiteX122" fmla="*/ 1019746 w 1845255"/>
              <a:gd name="connsiteY122" fmla="*/ 679832 h 1068306"/>
              <a:gd name="connsiteX123" fmla="*/ 971186 w 1845255"/>
              <a:gd name="connsiteY123" fmla="*/ 631272 h 1068306"/>
              <a:gd name="connsiteX124" fmla="*/ 1019746 w 1845255"/>
              <a:gd name="connsiteY124" fmla="*/ 582712 h 1068306"/>
              <a:gd name="connsiteX125" fmla="*/ 825509 w 1845255"/>
              <a:gd name="connsiteY125" fmla="*/ 582712 h 1068306"/>
              <a:gd name="connsiteX126" fmla="*/ 874069 w 1845255"/>
              <a:gd name="connsiteY126" fmla="*/ 631272 h 1068306"/>
              <a:gd name="connsiteX127" fmla="*/ 825509 w 1845255"/>
              <a:gd name="connsiteY127" fmla="*/ 679832 h 1068306"/>
              <a:gd name="connsiteX128" fmla="*/ 776949 w 1845255"/>
              <a:gd name="connsiteY128" fmla="*/ 631272 h 1068306"/>
              <a:gd name="connsiteX129" fmla="*/ 825509 w 1845255"/>
              <a:gd name="connsiteY129" fmla="*/ 582712 h 1068306"/>
              <a:gd name="connsiteX130" fmla="*/ 631272 w 1845255"/>
              <a:gd name="connsiteY130" fmla="*/ 582712 h 1068306"/>
              <a:gd name="connsiteX131" fmla="*/ 679831 w 1845255"/>
              <a:gd name="connsiteY131" fmla="*/ 631272 h 1068306"/>
              <a:gd name="connsiteX132" fmla="*/ 631272 w 1845255"/>
              <a:gd name="connsiteY132" fmla="*/ 679832 h 1068306"/>
              <a:gd name="connsiteX133" fmla="*/ 582712 w 1845255"/>
              <a:gd name="connsiteY133" fmla="*/ 631272 h 1068306"/>
              <a:gd name="connsiteX134" fmla="*/ 631272 w 1845255"/>
              <a:gd name="connsiteY134" fmla="*/ 582712 h 1068306"/>
              <a:gd name="connsiteX135" fmla="*/ 437034 w 1845255"/>
              <a:gd name="connsiteY135" fmla="*/ 582712 h 1068306"/>
              <a:gd name="connsiteX136" fmla="*/ 485594 w 1845255"/>
              <a:gd name="connsiteY136" fmla="*/ 631272 h 1068306"/>
              <a:gd name="connsiteX137" fmla="*/ 437034 w 1845255"/>
              <a:gd name="connsiteY137" fmla="*/ 679832 h 1068306"/>
              <a:gd name="connsiteX138" fmla="*/ 388475 w 1845255"/>
              <a:gd name="connsiteY138" fmla="*/ 631272 h 1068306"/>
              <a:gd name="connsiteX139" fmla="*/ 437034 w 1845255"/>
              <a:gd name="connsiteY139" fmla="*/ 582712 h 1068306"/>
              <a:gd name="connsiteX140" fmla="*/ 242797 w 1845255"/>
              <a:gd name="connsiteY140" fmla="*/ 582712 h 1068306"/>
              <a:gd name="connsiteX141" fmla="*/ 291357 w 1845255"/>
              <a:gd name="connsiteY141" fmla="*/ 631272 h 1068306"/>
              <a:gd name="connsiteX142" fmla="*/ 242797 w 1845255"/>
              <a:gd name="connsiteY142" fmla="*/ 679832 h 1068306"/>
              <a:gd name="connsiteX143" fmla="*/ 194237 w 1845255"/>
              <a:gd name="connsiteY143" fmla="*/ 631272 h 1068306"/>
              <a:gd name="connsiteX144" fmla="*/ 242797 w 1845255"/>
              <a:gd name="connsiteY144" fmla="*/ 582712 h 1068306"/>
              <a:gd name="connsiteX145" fmla="*/ 48560 w 1845255"/>
              <a:gd name="connsiteY145" fmla="*/ 582712 h 1068306"/>
              <a:gd name="connsiteX146" fmla="*/ 97119 w 1845255"/>
              <a:gd name="connsiteY146" fmla="*/ 631272 h 1068306"/>
              <a:gd name="connsiteX147" fmla="*/ 48560 w 1845255"/>
              <a:gd name="connsiteY147" fmla="*/ 679832 h 1068306"/>
              <a:gd name="connsiteX148" fmla="*/ 0 w 1845255"/>
              <a:gd name="connsiteY148" fmla="*/ 631272 h 1068306"/>
              <a:gd name="connsiteX149" fmla="*/ 48560 w 1845255"/>
              <a:gd name="connsiteY149" fmla="*/ 582712 h 1068306"/>
              <a:gd name="connsiteX150" fmla="*/ 1796695 w 1845255"/>
              <a:gd name="connsiteY150" fmla="*/ 388475 h 1068306"/>
              <a:gd name="connsiteX151" fmla="*/ 1845255 w 1845255"/>
              <a:gd name="connsiteY151" fmla="*/ 437035 h 1068306"/>
              <a:gd name="connsiteX152" fmla="*/ 1796695 w 1845255"/>
              <a:gd name="connsiteY152" fmla="*/ 485594 h 1068306"/>
              <a:gd name="connsiteX153" fmla="*/ 1748136 w 1845255"/>
              <a:gd name="connsiteY153" fmla="*/ 437035 h 1068306"/>
              <a:gd name="connsiteX154" fmla="*/ 1796695 w 1845255"/>
              <a:gd name="connsiteY154" fmla="*/ 388475 h 1068306"/>
              <a:gd name="connsiteX155" fmla="*/ 1602458 w 1845255"/>
              <a:gd name="connsiteY155" fmla="*/ 388475 h 1068306"/>
              <a:gd name="connsiteX156" fmla="*/ 1651018 w 1845255"/>
              <a:gd name="connsiteY156" fmla="*/ 437035 h 1068306"/>
              <a:gd name="connsiteX157" fmla="*/ 1602458 w 1845255"/>
              <a:gd name="connsiteY157" fmla="*/ 485594 h 1068306"/>
              <a:gd name="connsiteX158" fmla="*/ 1553898 w 1845255"/>
              <a:gd name="connsiteY158" fmla="*/ 437035 h 1068306"/>
              <a:gd name="connsiteX159" fmla="*/ 1602458 w 1845255"/>
              <a:gd name="connsiteY159" fmla="*/ 388475 h 1068306"/>
              <a:gd name="connsiteX160" fmla="*/ 1408221 w 1845255"/>
              <a:gd name="connsiteY160" fmla="*/ 388475 h 1068306"/>
              <a:gd name="connsiteX161" fmla="*/ 1456780 w 1845255"/>
              <a:gd name="connsiteY161" fmla="*/ 437035 h 1068306"/>
              <a:gd name="connsiteX162" fmla="*/ 1408221 w 1845255"/>
              <a:gd name="connsiteY162" fmla="*/ 485594 h 1068306"/>
              <a:gd name="connsiteX163" fmla="*/ 1359661 w 1845255"/>
              <a:gd name="connsiteY163" fmla="*/ 437035 h 1068306"/>
              <a:gd name="connsiteX164" fmla="*/ 1408221 w 1845255"/>
              <a:gd name="connsiteY164" fmla="*/ 388475 h 1068306"/>
              <a:gd name="connsiteX165" fmla="*/ 1213983 w 1845255"/>
              <a:gd name="connsiteY165" fmla="*/ 388475 h 1068306"/>
              <a:gd name="connsiteX166" fmla="*/ 1262543 w 1845255"/>
              <a:gd name="connsiteY166" fmla="*/ 437035 h 1068306"/>
              <a:gd name="connsiteX167" fmla="*/ 1213983 w 1845255"/>
              <a:gd name="connsiteY167" fmla="*/ 485594 h 1068306"/>
              <a:gd name="connsiteX168" fmla="*/ 1165424 w 1845255"/>
              <a:gd name="connsiteY168" fmla="*/ 437035 h 1068306"/>
              <a:gd name="connsiteX169" fmla="*/ 1213983 w 1845255"/>
              <a:gd name="connsiteY169" fmla="*/ 388475 h 1068306"/>
              <a:gd name="connsiteX170" fmla="*/ 1019746 w 1845255"/>
              <a:gd name="connsiteY170" fmla="*/ 388475 h 1068306"/>
              <a:gd name="connsiteX171" fmla="*/ 1068306 w 1845255"/>
              <a:gd name="connsiteY171" fmla="*/ 437035 h 1068306"/>
              <a:gd name="connsiteX172" fmla="*/ 1019746 w 1845255"/>
              <a:gd name="connsiteY172" fmla="*/ 485594 h 1068306"/>
              <a:gd name="connsiteX173" fmla="*/ 971186 w 1845255"/>
              <a:gd name="connsiteY173" fmla="*/ 437035 h 1068306"/>
              <a:gd name="connsiteX174" fmla="*/ 1019746 w 1845255"/>
              <a:gd name="connsiteY174" fmla="*/ 388475 h 1068306"/>
              <a:gd name="connsiteX175" fmla="*/ 825509 w 1845255"/>
              <a:gd name="connsiteY175" fmla="*/ 388475 h 1068306"/>
              <a:gd name="connsiteX176" fmla="*/ 874069 w 1845255"/>
              <a:gd name="connsiteY176" fmla="*/ 437035 h 1068306"/>
              <a:gd name="connsiteX177" fmla="*/ 825509 w 1845255"/>
              <a:gd name="connsiteY177" fmla="*/ 485594 h 1068306"/>
              <a:gd name="connsiteX178" fmla="*/ 776949 w 1845255"/>
              <a:gd name="connsiteY178" fmla="*/ 437035 h 1068306"/>
              <a:gd name="connsiteX179" fmla="*/ 825509 w 1845255"/>
              <a:gd name="connsiteY179" fmla="*/ 388475 h 1068306"/>
              <a:gd name="connsiteX180" fmla="*/ 631272 w 1845255"/>
              <a:gd name="connsiteY180" fmla="*/ 388475 h 1068306"/>
              <a:gd name="connsiteX181" fmla="*/ 679831 w 1845255"/>
              <a:gd name="connsiteY181" fmla="*/ 437035 h 1068306"/>
              <a:gd name="connsiteX182" fmla="*/ 631272 w 1845255"/>
              <a:gd name="connsiteY182" fmla="*/ 485594 h 1068306"/>
              <a:gd name="connsiteX183" fmla="*/ 582712 w 1845255"/>
              <a:gd name="connsiteY183" fmla="*/ 437035 h 1068306"/>
              <a:gd name="connsiteX184" fmla="*/ 631272 w 1845255"/>
              <a:gd name="connsiteY184" fmla="*/ 388475 h 1068306"/>
              <a:gd name="connsiteX185" fmla="*/ 437034 w 1845255"/>
              <a:gd name="connsiteY185" fmla="*/ 388475 h 1068306"/>
              <a:gd name="connsiteX186" fmla="*/ 485594 w 1845255"/>
              <a:gd name="connsiteY186" fmla="*/ 437035 h 1068306"/>
              <a:gd name="connsiteX187" fmla="*/ 437034 w 1845255"/>
              <a:gd name="connsiteY187" fmla="*/ 485594 h 1068306"/>
              <a:gd name="connsiteX188" fmla="*/ 388475 w 1845255"/>
              <a:gd name="connsiteY188" fmla="*/ 437035 h 1068306"/>
              <a:gd name="connsiteX189" fmla="*/ 437034 w 1845255"/>
              <a:gd name="connsiteY189" fmla="*/ 388475 h 1068306"/>
              <a:gd name="connsiteX190" fmla="*/ 242797 w 1845255"/>
              <a:gd name="connsiteY190" fmla="*/ 388475 h 1068306"/>
              <a:gd name="connsiteX191" fmla="*/ 291357 w 1845255"/>
              <a:gd name="connsiteY191" fmla="*/ 437035 h 1068306"/>
              <a:gd name="connsiteX192" fmla="*/ 242797 w 1845255"/>
              <a:gd name="connsiteY192" fmla="*/ 485594 h 1068306"/>
              <a:gd name="connsiteX193" fmla="*/ 194237 w 1845255"/>
              <a:gd name="connsiteY193" fmla="*/ 437035 h 1068306"/>
              <a:gd name="connsiteX194" fmla="*/ 242797 w 1845255"/>
              <a:gd name="connsiteY194" fmla="*/ 388475 h 1068306"/>
              <a:gd name="connsiteX195" fmla="*/ 48560 w 1845255"/>
              <a:gd name="connsiteY195" fmla="*/ 388475 h 1068306"/>
              <a:gd name="connsiteX196" fmla="*/ 97119 w 1845255"/>
              <a:gd name="connsiteY196" fmla="*/ 437035 h 1068306"/>
              <a:gd name="connsiteX197" fmla="*/ 48560 w 1845255"/>
              <a:gd name="connsiteY197" fmla="*/ 485594 h 1068306"/>
              <a:gd name="connsiteX198" fmla="*/ 0 w 1845255"/>
              <a:gd name="connsiteY198" fmla="*/ 437035 h 1068306"/>
              <a:gd name="connsiteX199" fmla="*/ 48560 w 1845255"/>
              <a:gd name="connsiteY199" fmla="*/ 388475 h 1068306"/>
              <a:gd name="connsiteX200" fmla="*/ 1796695 w 1845255"/>
              <a:gd name="connsiteY200" fmla="*/ 194238 h 1068306"/>
              <a:gd name="connsiteX201" fmla="*/ 1845255 w 1845255"/>
              <a:gd name="connsiteY201" fmla="*/ 242797 h 1068306"/>
              <a:gd name="connsiteX202" fmla="*/ 1796695 w 1845255"/>
              <a:gd name="connsiteY202" fmla="*/ 291357 h 1068306"/>
              <a:gd name="connsiteX203" fmla="*/ 1748136 w 1845255"/>
              <a:gd name="connsiteY203" fmla="*/ 242797 h 1068306"/>
              <a:gd name="connsiteX204" fmla="*/ 1796695 w 1845255"/>
              <a:gd name="connsiteY204" fmla="*/ 194238 h 1068306"/>
              <a:gd name="connsiteX205" fmla="*/ 1602458 w 1845255"/>
              <a:gd name="connsiteY205" fmla="*/ 194238 h 1068306"/>
              <a:gd name="connsiteX206" fmla="*/ 1651018 w 1845255"/>
              <a:gd name="connsiteY206" fmla="*/ 242797 h 1068306"/>
              <a:gd name="connsiteX207" fmla="*/ 1602458 w 1845255"/>
              <a:gd name="connsiteY207" fmla="*/ 291357 h 1068306"/>
              <a:gd name="connsiteX208" fmla="*/ 1553898 w 1845255"/>
              <a:gd name="connsiteY208" fmla="*/ 242797 h 1068306"/>
              <a:gd name="connsiteX209" fmla="*/ 1602458 w 1845255"/>
              <a:gd name="connsiteY209" fmla="*/ 194238 h 1068306"/>
              <a:gd name="connsiteX210" fmla="*/ 1408221 w 1845255"/>
              <a:gd name="connsiteY210" fmla="*/ 194238 h 1068306"/>
              <a:gd name="connsiteX211" fmla="*/ 1456780 w 1845255"/>
              <a:gd name="connsiteY211" fmla="*/ 242797 h 1068306"/>
              <a:gd name="connsiteX212" fmla="*/ 1408221 w 1845255"/>
              <a:gd name="connsiteY212" fmla="*/ 291357 h 1068306"/>
              <a:gd name="connsiteX213" fmla="*/ 1359661 w 1845255"/>
              <a:gd name="connsiteY213" fmla="*/ 242797 h 1068306"/>
              <a:gd name="connsiteX214" fmla="*/ 1408221 w 1845255"/>
              <a:gd name="connsiteY214" fmla="*/ 194238 h 1068306"/>
              <a:gd name="connsiteX215" fmla="*/ 1213983 w 1845255"/>
              <a:gd name="connsiteY215" fmla="*/ 194238 h 1068306"/>
              <a:gd name="connsiteX216" fmla="*/ 1262543 w 1845255"/>
              <a:gd name="connsiteY216" fmla="*/ 242797 h 1068306"/>
              <a:gd name="connsiteX217" fmla="*/ 1213983 w 1845255"/>
              <a:gd name="connsiteY217" fmla="*/ 291357 h 1068306"/>
              <a:gd name="connsiteX218" fmla="*/ 1165424 w 1845255"/>
              <a:gd name="connsiteY218" fmla="*/ 242797 h 1068306"/>
              <a:gd name="connsiteX219" fmla="*/ 1213983 w 1845255"/>
              <a:gd name="connsiteY219" fmla="*/ 194238 h 1068306"/>
              <a:gd name="connsiteX220" fmla="*/ 1019746 w 1845255"/>
              <a:gd name="connsiteY220" fmla="*/ 194238 h 1068306"/>
              <a:gd name="connsiteX221" fmla="*/ 1068306 w 1845255"/>
              <a:gd name="connsiteY221" fmla="*/ 242797 h 1068306"/>
              <a:gd name="connsiteX222" fmla="*/ 1019746 w 1845255"/>
              <a:gd name="connsiteY222" fmla="*/ 291357 h 1068306"/>
              <a:gd name="connsiteX223" fmla="*/ 971186 w 1845255"/>
              <a:gd name="connsiteY223" fmla="*/ 242797 h 1068306"/>
              <a:gd name="connsiteX224" fmla="*/ 1019746 w 1845255"/>
              <a:gd name="connsiteY224" fmla="*/ 194238 h 1068306"/>
              <a:gd name="connsiteX225" fmla="*/ 825509 w 1845255"/>
              <a:gd name="connsiteY225" fmla="*/ 194238 h 1068306"/>
              <a:gd name="connsiteX226" fmla="*/ 874069 w 1845255"/>
              <a:gd name="connsiteY226" fmla="*/ 242797 h 1068306"/>
              <a:gd name="connsiteX227" fmla="*/ 825509 w 1845255"/>
              <a:gd name="connsiteY227" fmla="*/ 291357 h 1068306"/>
              <a:gd name="connsiteX228" fmla="*/ 776949 w 1845255"/>
              <a:gd name="connsiteY228" fmla="*/ 242797 h 1068306"/>
              <a:gd name="connsiteX229" fmla="*/ 825509 w 1845255"/>
              <a:gd name="connsiteY229" fmla="*/ 194238 h 1068306"/>
              <a:gd name="connsiteX230" fmla="*/ 631272 w 1845255"/>
              <a:gd name="connsiteY230" fmla="*/ 194238 h 1068306"/>
              <a:gd name="connsiteX231" fmla="*/ 679831 w 1845255"/>
              <a:gd name="connsiteY231" fmla="*/ 242797 h 1068306"/>
              <a:gd name="connsiteX232" fmla="*/ 631272 w 1845255"/>
              <a:gd name="connsiteY232" fmla="*/ 291357 h 1068306"/>
              <a:gd name="connsiteX233" fmla="*/ 582712 w 1845255"/>
              <a:gd name="connsiteY233" fmla="*/ 242797 h 1068306"/>
              <a:gd name="connsiteX234" fmla="*/ 631272 w 1845255"/>
              <a:gd name="connsiteY234" fmla="*/ 194238 h 1068306"/>
              <a:gd name="connsiteX235" fmla="*/ 437034 w 1845255"/>
              <a:gd name="connsiteY235" fmla="*/ 194238 h 1068306"/>
              <a:gd name="connsiteX236" fmla="*/ 485594 w 1845255"/>
              <a:gd name="connsiteY236" fmla="*/ 242797 h 1068306"/>
              <a:gd name="connsiteX237" fmla="*/ 437034 w 1845255"/>
              <a:gd name="connsiteY237" fmla="*/ 291357 h 1068306"/>
              <a:gd name="connsiteX238" fmla="*/ 388475 w 1845255"/>
              <a:gd name="connsiteY238" fmla="*/ 242797 h 1068306"/>
              <a:gd name="connsiteX239" fmla="*/ 437034 w 1845255"/>
              <a:gd name="connsiteY239" fmla="*/ 194238 h 1068306"/>
              <a:gd name="connsiteX240" fmla="*/ 242797 w 1845255"/>
              <a:gd name="connsiteY240" fmla="*/ 194238 h 1068306"/>
              <a:gd name="connsiteX241" fmla="*/ 291357 w 1845255"/>
              <a:gd name="connsiteY241" fmla="*/ 242797 h 1068306"/>
              <a:gd name="connsiteX242" fmla="*/ 242797 w 1845255"/>
              <a:gd name="connsiteY242" fmla="*/ 291357 h 1068306"/>
              <a:gd name="connsiteX243" fmla="*/ 194237 w 1845255"/>
              <a:gd name="connsiteY243" fmla="*/ 242797 h 1068306"/>
              <a:gd name="connsiteX244" fmla="*/ 242797 w 1845255"/>
              <a:gd name="connsiteY244" fmla="*/ 194238 h 1068306"/>
              <a:gd name="connsiteX245" fmla="*/ 48560 w 1845255"/>
              <a:gd name="connsiteY245" fmla="*/ 194238 h 1068306"/>
              <a:gd name="connsiteX246" fmla="*/ 97119 w 1845255"/>
              <a:gd name="connsiteY246" fmla="*/ 242797 h 1068306"/>
              <a:gd name="connsiteX247" fmla="*/ 48560 w 1845255"/>
              <a:gd name="connsiteY247" fmla="*/ 291357 h 1068306"/>
              <a:gd name="connsiteX248" fmla="*/ 0 w 1845255"/>
              <a:gd name="connsiteY248" fmla="*/ 242797 h 1068306"/>
              <a:gd name="connsiteX249" fmla="*/ 48560 w 1845255"/>
              <a:gd name="connsiteY249" fmla="*/ 194238 h 1068306"/>
              <a:gd name="connsiteX250" fmla="*/ 1796695 w 1845255"/>
              <a:gd name="connsiteY250" fmla="*/ 0 h 1068306"/>
              <a:gd name="connsiteX251" fmla="*/ 1845255 w 1845255"/>
              <a:gd name="connsiteY251" fmla="*/ 48560 h 1068306"/>
              <a:gd name="connsiteX252" fmla="*/ 1796695 w 1845255"/>
              <a:gd name="connsiteY252" fmla="*/ 97120 h 1068306"/>
              <a:gd name="connsiteX253" fmla="*/ 1748136 w 1845255"/>
              <a:gd name="connsiteY253" fmla="*/ 48560 h 1068306"/>
              <a:gd name="connsiteX254" fmla="*/ 1796695 w 1845255"/>
              <a:gd name="connsiteY254" fmla="*/ 0 h 1068306"/>
              <a:gd name="connsiteX255" fmla="*/ 1602458 w 1845255"/>
              <a:gd name="connsiteY255" fmla="*/ 0 h 1068306"/>
              <a:gd name="connsiteX256" fmla="*/ 1651018 w 1845255"/>
              <a:gd name="connsiteY256" fmla="*/ 48560 h 1068306"/>
              <a:gd name="connsiteX257" fmla="*/ 1602458 w 1845255"/>
              <a:gd name="connsiteY257" fmla="*/ 97120 h 1068306"/>
              <a:gd name="connsiteX258" fmla="*/ 1553898 w 1845255"/>
              <a:gd name="connsiteY258" fmla="*/ 48560 h 1068306"/>
              <a:gd name="connsiteX259" fmla="*/ 1602458 w 1845255"/>
              <a:gd name="connsiteY259" fmla="*/ 0 h 1068306"/>
              <a:gd name="connsiteX260" fmla="*/ 1408221 w 1845255"/>
              <a:gd name="connsiteY260" fmla="*/ 0 h 1068306"/>
              <a:gd name="connsiteX261" fmla="*/ 1456780 w 1845255"/>
              <a:gd name="connsiteY261" fmla="*/ 48560 h 1068306"/>
              <a:gd name="connsiteX262" fmla="*/ 1408221 w 1845255"/>
              <a:gd name="connsiteY262" fmla="*/ 97120 h 1068306"/>
              <a:gd name="connsiteX263" fmla="*/ 1359661 w 1845255"/>
              <a:gd name="connsiteY263" fmla="*/ 48560 h 1068306"/>
              <a:gd name="connsiteX264" fmla="*/ 1408221 w 1845255"/>
              <a:gd name="connsiteY264" fmla="*/ 0 h 1068306"/>
              <a:gd name="connsiteX265" fmla="*/ 1213983 w 1845255"/>
              <a:gd name="connsiteY265" fmla="*/ 0 h 1068306"/>
              <a:gd name="connsiteX266" fmla="*/ 1262543 w 1845255"/>
              <a:gd name="connsiteY266" fmla="*/ 48560 h 1068306"/>
              <a:gd name="connsiteX267" fmla="*/ 1213983 w 1845255"/>
              <a:gd name="connsiteY267" fmla="*/ 97120 h 1068306"/>
              <a:gd name="connsiteX268" fmla="*/ 1165424 w 1845255"/>
              <a:gd name="connsiteY268" fmla="*/ 48560 h 1068306"/>
              <a:gd name="connsiteX269" fmla="*/ 1213983 w 1845255"/>
              <a:gd name="connsiteY269" fmla="*/ 0 h 1068306"/>
              <a:gd name="connsiteX270" fmla="*/ 1019746 w 1845255"/>
              <a:gd name="connsiteY270" fmla="*/ 0 h 1068306"/>
              <a:gd name="connsiteX271" fmla="*/ 1068306 w 1845255"/>
              <a:gd name="connsiteY271" fmla="*/ 48560 h 1068306"/>
              <a:gd name="connsiteX272" fmla="*/ 1019746 w 1845255"/>
              <a:gd name="connsiteY272" fmla="*/ 97120 h 1068306"/>
              <a:gd name="connsiteX273" fmla="*/ 971186 w 1845255"/>
              <a:gd name="connsiteY273" fmla="*/ 48560 h 1068306"/>
              <a:gd name="connsiteX274" fmla="*/ 1019746 w 1845255"/>
              <a:gd name="connsiteY274" fmla="*/ 0 h 1068306"/>
              <a:gd name="connsiteX275" fmla="*/ 825509 w 1845255"/>
              <a:gd name="connsiteY275" fmla="*/ 0 h 1068306"/>
              <a:gd name="connsiteX276" fmla="*/ 874069 w 1845255"/>
              <a:gd name="connsiteY276" fmla="*/ 48560 h 1068306"/>
              <a:gd name="connsiteX277" fmla="*/ 825509 w 1845255"/>
              <a:gd name="connsiteY277" fmla="*/ 97120 h 1068306"/>
              <a:gd name="connsiteX278" fmla="*/ 776949 w 1845255"/>
              <a:gd name="connsiteY278" fmla="*/ 48560 h 1068306"/>
              <a:gd name="connsiteX279" fmla="*/ 825509 w 1845255"/>
              <a:gd name="connsiteY279" fmla="*/ 0 h 1068306"/>
              <a:gd name="connsiteX280" fmla="*/ 631272 w 1845255"/>
              <a:gd name="connsiteY280" fmla="*/ 0 h 1068306"/>
              <a:gd name="connsiteX281" fmla="*/ 679831 w 1845255"/>
              <a:gd name="connsiteY281" fmla="*/ 48560 h 1068306"/>
              <a:gd name="connsiteX282" fmla="*/ 631272 w 1845255"/>
              <a:gd name="connsiteY282" fmla="*/ 97120 h 1068306"/>
              <a:gd name="connsiteX283" fmla="*/ 582712 w 1845255"/>
              <a:gd name="connsiteY283" fmla="*/ 48560 h 1068306"/>
              <a:gd name="connsiteX284" fmla="*/ 631272 w 1845255"/>
              <a:gd name="connsiteY284" fmla="*/ 0 h 1068306"/>
              <a:gd name="connsiteX285" fmla="*/ 437034 w 1845255"/>
              <a:gd name="connsiteY285" fmla="*/ 0 h 1068306"/>
              <a:gd name="connsiteX286" fmla="*/ 485594 w 1845255"/>
              <a:gd name="connsiteY286" fmla="*/ 48560 h 1068306"/>
              <a:gd name="connsiteX287" fmla="*/ 437034 w 1845255"/>
              <a:gd name="connsiteY287" fmla="*/ 97120 h 1068306"/>
              <a:gd name="connsiteX288" fmla="*/ 388475 w 1845255"/>
              <a:gd name="connsiteY288" fmla="*/ 48560 h 1068306"/>
              <a:gd name="connsiteX289" fmla="*/ 437034 w 1845255"/>
              <a:gd name="connsiteY289" fmla="*/ 0 h 1068306"/>
              <a:gd name="connsiteX290" fmla="*/ 242797 w 1845255"/>
              <a:gd name="connsiteY290" fmla="*/ 0 h 1068306"/>
              <a:gd name="connsiteX291" fmla="*/ 291357 w 1845255"/>
              <a:gd name="connsiteY291" fmla="*/ 48560 h 1068306"/>
              <a:gd name="connsiteX292" fmla="*/ 242797 w 1845255"/>
              <a:gd name="connsiteY292" fmla="*/ 97120 h 1068306"/>
              <a:gd name="connsiteX293" fmla="*/ 194237 w 1845255"/>
              <a:gd name="connsiteY293" fmla="*/ 48560 h 1068306"/>
              <a:gd name="connsiteX294" fmla="*/ 242797 w 1845255"/>
              <a:gd name="connsiteY294" fmla="*/ 0 h 1068306"/>
              <a:gd name="connsiteX295" fmla="*/ 48560 w 1845255"/>
              <a:gd name="connsiteY295" fmla="*/ 0 h 1068306"/>
              <a:gd name="connsiteX296" fmla="*/ 97119 w 1845255"/>
              <a:gd name="connsiteY296" fmla="*/ 48560 h 1068306"/>
              <a:gd name="connsiteX297" fmla="*/ 48560 w 1845255"/>
              <a:gd name="connsiteY297" fmla="*/ 97120 h 1068306"/>
              <a:gd name="connsiteX298" fmla="*/ 0 w 1845255"/>
              <a:gd name="connsiteY298" fmla="*/ 48560 h 1068306"/>
              <a:gd name="connsiteX299" fmla="*/ 48560 w 1845255"/>
              <a:gd name="connsiteY299" fmla="*/ 0 h 10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1845255" h="1068306">
                <a:moveTo>
                  <a:pt x="1796695" y="971187"/>
                </a:moveTo>
                <a:cubicBezTo>
                  <a:pt x="1823514" y="971187"/>
                  <a:pt x="1845255" y="992927"/>
                  <a:pt x="1845255" y="1019746"/>
                </a:cubicBezTo>
                <a:cubicBezTo>
                  <a:pt x="1845255" y="1046565"/>
                  <a:pt x="1823514" y="1068306"/>
                  <a:pt x="1796695" y="1068306"/>
                </a:cubicBezTo>
                <a:cubicBezTo>
                  <a:pt x="1769876" y="1068306"/>
                  <a:pt x="1748136" y="1046565"/>
                  <a:pt x="1748136" y="1019746"/>
                </a:cubicBezTo>
                <a:cubicBezTo>
                  <a:pt x="1748136" y="992927"/>
                  <a:pt x="1769876" y="971187"/>
                  <a:pt x="1796695" y="971187"/>
                </a:cubicBezTo>
                <a:close/>
                <a:moveTo>
                  <a:pt x="1602458" y="971187"/>
                </a:moveTo>
                <a:cubicBezTo>
                  <a:pt x="1629277" y="971187"/>
                  <a:pt x="1651018" y="992927"/>
                  <a:pt x="1651018" y="1019746"/>
                </a:cubicBezTo>
                <a:cubicBezTo>
                  <a:pt x="1651018" y="1046565"/>
                  <a:pt x="1629277" y="1068306"/>
                  <a:pt x="1602458" y="1068306"/>
                </a:cubicBezTo>
                <a:cubicBezTo>
                  <a:pt x="1575639" y="1068306"/>
                  <a:pt x="1553898" y="1046565"/>
                  <a:pt x="1553898" y="1019746"/>
                </a:cubicBezTo>
                <a:cubicBezTo>
                  <a:pt x="1553898" y="992927"/>
                  <a:pt x="1575639" y="971187"/>
                  <a:pt x="1602458" y="971187"/>
                </a:cubicBezTo>
                <a:close/>
                <a:moveTo>
                  <a:pt x="1408221" y="971187"/>
                </a:moveTo>
                <a:cubicBezTo>
                  <a:pt x="1435040" y="971187"/>
                  <a:pt x="1456780" y="992927"/>
                  <a:pt x="1456780" y="1019746"/>
                </a:cubicBezTo>
                <a:cubicBezTo>
                  <a:pt x="1456780" y="1046565"/>
                  <a:pt x="1435040" y="1068306"/>
                  <a:pt x="1408221" y="1068306"/>
                </a:cubicBezTo>
                <a:cubicBezTo>
                  <a:pt x="1381402" y="1068306"/>
                  <a:pt x="1359661" y="1046565"/>
                  <a:pt x="1359661" y="1019746"/>
                </a:cubicBezTo>
                <a:cubicBezTo>
                  <a:pt x="1359661" y="992927"/>
                  <a:pt x="1381402" y="971187"/>
                  <a:pt x="1408221" y="971187"/>
                </a:cubicBezTo>
                <a:close/>
                <a:moveTo>
                  <a:pt x="1213983" y="971187"/>
                </a:moveTo>
                <a:cubicBezTo>
                  <a:pt x="1240802" y="971187"/>
                  <a:pt x="1262543" y="992927"/>
                  <a:pt x="1262543" y="1019746"/>
                </a:cubicBezTo>
                <a:cubicBezTo>
                  <a:pt x="1262543" y="1046565"/>
                  <a:pt x="1240802" y="1068306"/>
                  <a:pt x="1213983" y="1068306"/>
                </a:cubicBezTo>
                <a:cubicBezTo>
                  <a:pt x="1187165" y="1068306"/>
                  <a:pt x="1165424" y="1046565"/>
                  <a:pt x="1165424" y="1019746"/>
                </a:cubicBezTo>
                <a:cubicBezTo>
                  <a:pt x="1165424" y="992927"/>
                  <a:pt x="1187165" y="971187"/>
                  <a:pt x="1213983" y="971187"/>
                </a:cubicBezTo>
                <a:close/>
                <a:moveTo>
                  <a:pt x="1019746" y="971187"/>
                </a:moveTo>
                <a:cubicBezTo>
                  <a:pt x="1046565" y="971187"/>
                  <a:pt x="1068306" y="992927"/>
                  <a:pt x="1068306" y="1019746"/>
                </a:cubicBezTo>
                <a:cubicBezTo>
                  <a:pt x="1068306" y="1046565"/>
                  <a:pt x="1046565" y="1068306"/>
                  <a:pt x="1019746" y="1068306"/>
                </a:cubicBezTo>
                <a:cubicBezTo>
                  <a:pt x="992927" y="1068306"/>
                  <a:pt x="971186" y="1046565"/>
                  <a:pt x="971186" y="1019746"/>
                </a:cubicBezTo>
                <a:cubicBezTo>
                  <a:pt x="971186" y="992927"/>
                  <a:pt x="992927" y="971187"/>
                  <a:pt x="1019746" y="971187"/>
                </a:cubicBezTo>
                <a:close/>
                <a:moveTo>
                  <a:pt x="825509" y="971187"/>
                </a:moveTo>
                <a:cubicBezTo>
                  <a:pt x="852328" y="971187"/>
                  <a:pt x="874069" y="992927"/>
                  <a:pt x="874069" y="1019746"/>
                </a:cubicBezTo>
                <a:cubicBezTo>
                  <a:pt x="874069" y="1046565"/>
                  <a:pt x="852328" y="1068306"/>
                  <a:pt x="825509" y="1068306"/>
                </a:cubicBezTo>
                <a:cubicBezTo>
                  <a:pt x="798690" y="1068306"/>
                  <a:pt x="776949" y="1046565"/>
                  <a:pt x="776949" y="1019746"/>
                </a:cubicBezTo>
                <a:cubicBezTo>
                  <a:pt x="776949" y="992927"/>
                  <a:pt x="798690" y="971187"/>
                  <a:pt x="825509" y="971187"/>
                </a:cubicBezTo>
                <a:close/>
                <a:moveTo>
                  <a:pt x="631272" y="971187"/>
                </a:moveTo>
                <a:cubicBezTo>
                  <a:pt x="658091" y="971187"/>
                  <a:pt x="679831" y="992927"/>
                  <a:pt x="679831" y="1019746"/>
                </a:cubicBezTo>
                <a:cubicBezTo>
                  <a:pt x="679831" y="1046565"/>
                  <a:pt x="658091" y="1068306"/>
                  <a:pt x="631272" y="1068306"/>
                </a:cubicBezTo>
                <a:cubicBezTo>
                  <a:pt x="604453" y="1068306"/>
                  <a:pt x="582712" y="1046565"/>
                  <a:pt x="582712" y="1019746"/>
                </a:cubicBezTo>
                <a:cubicBezTo>
                  <a:pt x="582712" y="992927"/>
                  <a:pt x="604453" y="971187"/>
                  <a:pt x="631272" y="971187"/>
                </a:cubicBezTo>
                <a:close/>
                <a:moveTo>
                  <a:pt x="437034" y="971187"/>
                </a:moveTo>
                <a:cubicBezTo>
                  <a:pt x="463853" y="971187"/>
                  <a:pt x="485594" y="992927"/>
                  <a:pt x="485594" y="1019746"/>
                </a:cubicBezTo>
                <a:cubicBezTo>
                  <a:pt x="485594" y="1046565"/>
                  <a:pt x="463853" y="1068306"/>
                  <a:pt x="437034" y="1068306"/>
                </a:cubicBezTo>
                <a:cubicBezTo>
                  <a:pt x="410215" y="1068306"/>
                  <a:pt x="388475" y="1046565"/>
                  <a:pt x="388475" y="1019746"/>
                </a:cubicBezTo>
                <a:cubicBezTo>
                  <a:pt x="388475" y="992927"/>
                  <a:pt x="410215" y="971187"/>
                  <a:pt x="437034" y="971187"/>
                </a:cubicBezTo>
                <a:close/>
                <a:moveTo>
                  <a:pt x="242797" y="971187"/>
                </a:moveTo>
                <a:cubicBezTo>
                  <a:pt x="269616" y="971187"/>
                  <a:pt x="291357" y="992927"/>
                  <a:pt x="291357" y="1019746"/>
                </a:cubicBezTo>
                <a:cubicBezTo>
                  <a:pt x="291357" y="1046565"/>
                  <a:pt x="269616" y="1068306"/>
                  <a:pt x="242797" y="1068306"/>
                </a:cubicBezTo>
                <a:cubicBezTo>
                  <a:pt x="215978" y="1068306"/>
                  <a:pt x="194237" y="1046565"/>
                  <a:pt x="194237" y="1019746"/>
                </a:cubicBezTo>
                <a:cubicBezTo>
                  <a:pt x="194237" y="992927"/>
                  <a:pt x="215978" y="971187"/>
                  <a:pt x="242797" y="971187"/>
                </a:cubicBezTo>
                <a:close/>
                <a:moveTo>
                  <a:pt x="48560" y="971187"/>
                </a:moveTo>
                <a:cubicBezTo>
                  <a:pt x="75379" y="971187"/>
                  <a:pt x="97119" y="992927"/>
                  <a:pt x="97119" y="1019746"/>
                </a:cubicBezTo>
                <a:cubicBezTo>
                  <a:pt x="97119" y="1046565"/>
                  <a:pt x="75379" y="1068306"/>
                  <a:pt x="48560" y="1068306"/>
                </a:cubicBezTo>
                <a:cubicBezTo>
                  <a:pt x="21741" y="1068306"/>
                  <a:pt x="0" y="1046565"/>
                  <a:pt x="0" y="1019746"/>
                </a:cubicBezTo>
                <a:cubicBezTo>
                  <a:pt x="0" y="992927"/>
                  <a:pt x="21741" y="971187"/>
                  <a:pt x="48560" y="971187"/>
                </a:cubicBezTo>
                <a:close/>
                <a:moveTo>
                  <a:pt x="1796695" y="776949"/>
                </a:moveTo>
                <a:cubicBezTo>
                  <a:pt x="1823514" y="776949"/>
                  <a:pt x="1845255" y="798690"/>
                  <a:pt x="1845255" y="825509"/>
                </a:cubicBezTo>
                <a:cubicBezTo>
                  <a:pt x="1845255" y="852328"/>
                  <a:pt x="1823514" y="874069"/>
                  <a:pt x="1796695" y="874069"/>
                </a:cubicBezTo>
                <a:cubicBezTo>
                  <a:pt x="1769876" y="874069"/>
                  <a:pt x="1748136" y="852328"/>
                  <a:pt x="1748136" y="825509"/>
                </a:cubicBezTo>
                <a:cubicBezTo>
                  <a:pt x="1748136" y="798690"/>
                  <a:pt x="1769876" y="776949"/>
                  <a:pt x="1796695" y="776949"/>
                </a:cubicBezTo>
                <a:close/>
                <a:moveTo>
                  <a:pt x="1602458" y="776949"/>
                </a:moveTo>
                <a:cubicBezTo>
                  <a:pt x="1629277" y="776949"/>
                  <a:pt x="1651018" y="798690"/>
                  <a:pt x="1651018" y="825509"/>
                </a:cubicBezTo>
                <a:cubicBezTo>
                  <a:pt x="1651018" y="852328"/>
                  <a:pt x="1629277" y="874069"/>
                  <a:pt x="1602458" y="874069"/>
                </a:cubicBezTo>
                <a:cubicBezTo>
                  <a:pt x="1575639" y="874069"/>
                  <a:pt x="1553898" y="852328"/>
                  <a:pt x="1553898" y="825509"/>
                </a:cubicBezTo>
                <a:cubicBezTo>
                  <a:pt x="1553898" y="798690"/>
                  <a:pt x="1575639" y="776949"/>
                  <a:pt x="1602458" y="776949"/>
                </a:cubicBezTo>
                <a:close/>
                <a:moveTo>
                  <a:pt x="1408221" y="776949"/>
                </a:moveTo>
                <a:cubicBezTo>
                  <a:pt x="1435040" y="776949"/>
                  <a:pt x="1456780" y="798690"/>
                  <a:pt x="1456780" y="825509"/>
                </a:cubicBezTo>
                <a:cubicBezTo>
                  <a:pt x="1456780" y="852328"/>
                  <a:pt x="1435040" y="874069"/>
                  <a:pt x="1408221" y="874069"/>
                </a:cubicBezTo>
                <a:cubicBezTo>
                  <a:pt x="1381402" y="874069"/>
                  <a:pt x="1359661" y="852328"/>
                  <a:pt x="1359661" y="825509"/>
                </a:cubicBezTo>
                <a:cubicBezTo>
                  <a:pt x="1359661" y="798690"/>
                  <a:pt x="1381402" y="776949"/>
                  <a:pt x="1408221" y="776949"/>
                </a:cubicBezTo>
                <a:close/>
                <a:moveTo>
                  <a:pt x="1213983" y="776949"/>
                </a:moveTo>
                <a:cubicBezTo>
                  <a:pt x="1240802" y="776949"/>
                  <a:pt x="1262543" y="798690"/>
                  <a:pt x="1262543" y="825509"/>
                </a:cubicBezTo>
                <a:cubicBezTo>
                  <a:pt x="1262543" y="852328"/>
                  <a:pt x="1240802" y="874069"/>
                  <a:pt x="1213983" y="874069"/>
                </a:cubicBezTo>
                <a:cubicBezTo>
                  <a:pt x="1187165" y="874069"/>
                  <a:pt x="1165424" y="852328"/>
                  <a:pt x="1165424" y="825509"/>
                </a:cubicBezTo>
                <a:cubicBezTo>
                  <a:pt x="1165424" y="798690"/>
                  <a:pt x="1187165" y="776949"/>
                  <a:pt x="1213983" y="776949"/>
                </a:cubicBezTo>
                <a:close/>
                <a:moveTo>
                  <a:pt x="1019746" y="776949"/>
                </a:moveTo>
                <a:cubicBezTo>
                  <a:pt x="1046565" y="776949"/>
                  <a:pt x="1068306" y="798690"/>
                  <a:pt x="1068306" y="825509"/>
                </a:cubicBezTo>
                <a:cubicBezTo>
                  <a:pt x="1068306" y="852328"/>
                  <a:pt x="1046565" y="874069"/>
                  <a:pt x="1019746" y="874069"/>
                </a:cubicBezTo>
                <a:cubicBezTo>
                  <a:pt x="992927" y="874069"/>
                  <a:pt x="971186" y="852328"/>
                  <a:pt x="971186" y="825509"/>
                </a:cubicBezTo>
                <a:cubicBezTo>
                  <a:pt x="971186" y="798690"/>
                  <a:pt x="992927" y="776949"/>
                  <a:pt x="1019746" y="776949"/>
                </a:cubicBezTo>
                <a:close/>
                <a:moveTo>
                  <a:pt x="825509" y="776949"/>
                </a:moveTo>
                <a:cubicBezTo>
                  <a:pt x="852328" y="776949"/>
                  <a:pt x="874069" y="798690"/>
                  <a:pt x="874069" y="825509"/>
                </a:cubicBezTo>
                <a:cubicBezTo>
                  <a:pt x="874069" y="852328"/>
                  <a:pt x="852328" y="874069"/>
                  <a:pt x="825509" y="874069"/>
                </a:cubicBezTo>
                <a:cubicBezTo>
                  <a:pt x="798690" y="874069"/>
                  <a:pt x="776949" y="852328"/>
                  <a:pt x="776949" y="825509"/>
                </a:cubicBezTo>
                <a:cubicBezTo>
                  <a:pt x="776949" y="798690"/>
                  <a:pt x="798690" y="776949"/>
                  <a:pt x="825509" y="776949"/>
                </a:cubicBezTo>
                <a:close/>
                <a:moveTo>
                  <a:pt x="631272" y="776949"/>
                </a:moveTo>
                <a:cubicBezTo>
                  <a:pt x="658091" y="776949"/>
                  <a:pt x="679831" y="798690"/>
                  <a:pt x="679831" y="825509"/>
                </a:cubicBezTo>
                <a:cubicBezTo>
                  <a:pt x="679831" y="852328"/>
                  <a:pt x="658091" y="874069"/>
                  <a:pt x="631272" y="874069"/>
                </a:cubicBezTo>
                <a:cubicBezTo>
                  <a:pt x="604453" y="874069"/>
                  <a:pt x="582712" y="852328"/>
                  <a:pt x="582712" y="825509"/>
                </a:cubicBezTo>
                <a:cubicBezTo>
                  <a:pt x="582712" y="798690"/>
                  <a:pt x="604453" y="776949"/>
                  <a:pt x="631272" y="776949"/>
                </a:cubicBezTo>
                <a:close/>
                <a:moveTo>
                  <a:pt x="437034" y="776949"/>
                </a:moveTo>
                <a:cubicBezTo>
                  <a:pt x="463853" y="776949"/>
                  <a:pt x="485594" y="798690"/>
                  <a:pt x="485594" y="825509"/>
                </a:cubicBezTo>
                <a:cubicBezTo>
                  <a:pt x="485594" y="852328"/>
                  <a:pt x="463853" y="874069"/>
                  <a:pt x="437034" y="874069"/>
                </a:cubicBezTo>
                <a:cubicBezTo>
                  <a:pt x="410215" y="874069"/>
                  <a:pt x="388475" y="852328"/>
                  <a:pt x="388475" y="825509"/>
                </a:cubicBezTo>
                <a:cubicBezTo>
                  <a:pt x="388475" y="798690"/>
                  <a:pt x="410215" y="776949"/>
                  <a:pt x="437034" y="776949"/>
                </a:cubicBezTo>
                <a:close/>
                <a:moveTo>
                  <a:pt x="242797" y="776949"/>
                </a:moveTo>
                <a:cubicBezTo>
                  <a:pt x="269616" y="776949"/>
                  <a:pt x="291357" y="798690"/>
                  <a:pt x="291357" y="825509"/>
                </a:cubicBezTo>
                <a:cubicBezTo>
                  <a:pt x="291357" y="852328"/>
                  <a:pt x="269616" y="874069"/>
                  <a:pt x="242797" y="874069"/>
                </a:cubicBezTo>
                <a:cubicBezTo>
                  <a:pt x="215978" y="874069"/>
                  <a:pt x="194237" y="852328"/>
                  <a:pt x="194237" y="825509"/>
                </a:cubicBezTo>
                <a:cubicBezTo>
                  <a:pt x="194237" y="798690"/>
                  <a:pt x="215978" y="776949"/>
                  <a:pt x="242797" y="776949"/>
                </a:cubicBezTo>
                <a:close/>
                <a:moveTo>
                  <a:pt x="48560" y="776949"/>
                </a:moveTo>
                <a:cubicBezTo>
                  <a:pt x="75379" y="776949"/>
                  <a:pt x="97119" y="798690"/>
                  <a:pt x="97119" y="825509"/>
                </a:cubicBezTo>
                <a:cubicBezTo>
                  <a:pt x="97119" y="852328"/>
                  <a:pt x="75379" y="874069"/>
                  <a:pt x="48560" y="874069"/>
                </a:cubicBezTo>
                <a:cubicBezTo>
                  <a:pt x="21741" y="874069"/>
                  <a:pt x="0" y="852328"/>
                  <a:pt x="0" y="825509"/>
                </a:cubicBezTo>
                <a:cubicBezTo>
                  <a:pt x="0" y="798690"/>
                  <a:pt x="21741" y="776949"/>
                  <a:pt x="48560" y="776949"/>
                </a:cubicBezTo>
                <a:close/>
                <a:moveTo>
                  <a:pt x="1796695" y="582712"/>
                </a:moveTo>
                <a:cubicBezTo>
                  <a:pt x="1823514" y="582712"/>
                  <a:pt x="1845255" y="604453"/>
                  <a:pt x="1845255" y="631272"/>
                </a:cubicBezTo>
                <a:cubicBezTo>
                  <a:pt x="1845255" y="658091"/>
                  <a:pt x="1823514" y="679832"/>
                  <a:pt x="1796695" y="679832"/>
                </a:cubicBezTo>
                <a:cubicBezTo>
                  <a:pt x="1769876" y="679832"/>
                  <a:pt x="1748136" y="658091"/>
                  <a:pt x="1748136" y="631272"/>
                </a:cubicBezTo>
                <a:cubicBezTo>
                  <a:pt x="1748136" y="604453"/>
                  <a:pt x="1769876" y="582712"/>
                  <a:pt x="1796695" y="582712"/>
                </a:cubicBezTo>
                <a:close/>
                <a:moveTo>
                  <a:pt x="1602458" y="582712"/>
                </a:moveTo>
                <a:cubicBezTo>
                  <a:pt x="1629277" y="582712"/>
                  <a:pt x="1651018" y="604453"/>
                  <a:pt x="1651018" y="631272"/>
                </a:cubicBezTo>
                <a:cubicBezTo>
                  <a:pt x="1651018" y="658091"/>
                  <a:pt x="1629277" y="679832"/>
                  <a:pt x="1602458" y="679832"/>
                </a:cubicBezTo>
                <a:cubicBezTo>
                  <a:pt x="1575639" y="679832"/>
                  <a:pt x="1553898" y="658091"/>
                  <a:pt x="1553898" y="631272"/>
                </a:cubicBezTo>
                <a:cubicBezTo>
                  <a:pt x="1553898" y="604453"/>
                  <a:pt x="1575639" y="582712"/>
                  <a:pt x="1602458" y="582712"/>
                </a:cubicBezTo>
                <a:close/>
                <a:moveTo>
                  <a:pt x="1408221" y="582712"/>
                </a:moveTo>
                <a:cubicBezTo>
                  <a:pt x="1435040" y="582712"/>
                  <a:pt x="1456780" y="604453"/>
                  <a:pt x="1456780" y="631272"/>
                </a:cubicBezTo>
                <a:cubicBezTo>
                  <a:pt x="1456780" y="658091"/>
                  <a:pt x="1435040" y="679832"/>
                  <a:pt x="1408221" y="679832"/>
                </a:cubicBezTo>
                <a:cubicBezTo>
                  <a:pt x="1381402" y="679832"/>
                  <a:pt x="1359661" y="658091"/>
                  <a:pt x="1359661" y="631272"/>
                </a:cubicBezTo>
                <a:cubicBezTo>
                  <a:pt x="1359661" y="604453"/>
                  <a:pt x="1381402" y="582712"/>
                  <a:pt x="1408221" y="582712"/>
                </a:cubicBezTo>
                <a:close/>
                <a:moveTo>
                  <a:pt x="1213983" y="582712"/>
                </a:moveTo>
                <a:cubicBezTo>
                  <a:pt x="1240802" y="582712"/>
                  <a:pt x="1262543" y="604453"/>
                  <a:pt x="1262543" y="631272"/>
                </a:cubicBezTo>
                <a:cubicBezTo>
                  <a:pt x="1262543" y="658091"/>
                  <a:pt x="1240802" y="679832"/>
                  <a:pt x="1213983" y="679832"/>
                </a:cubicBezTo>
                <a:cubicBezTo>
                  <a:pt x="1187165" y="679832"/>
                  <a:pt x="1165424" y="658091"/>
                  <a:pt x="1165424" y="631272"/>
                </a:cubicBezTo>
                <a:cubicBezTo>
                  <a:pt x="1165424" y="604453"/>
                  <a:pt x="1187165" y="582712"/>
                  <a:pt x="1213983" y="582712"/>
                </a:cubicBezTo>
                <a:close/>
                <a:moveTo>
                  <a:pt x="1019746" y="582712"/>
                </a:moveTo>
                <a:cubicBezTo>
                  <a:pt x="1046565" y="582712"/>
                  <a:pt x="1068306" y="604453"/>
                  <a:pt x="1068306" y="631272"/>
                </a:cubicBezTo>
                <a:cubicBezTo>
                  <a:pt x="1068306" y="658091"/>
                  <a:pt x="1046565" y="679832"/>
                  <a:pt x="1019746" y="679832"/>
                </a:cubicBezTo>
                <a:cubicBezTo>
                  <a:pt x="992927" y="679832"/>
                  <a:pt x="971186" y="658091"/>
                  <a:pt x="971186" y="631272"/>
                </a:cubicBezTo>
                <a:cubicBezTo>
                  <a:pt x="971186" y="604453"/>
                  <a:pt x="992927" y="582712"/>
                  <a:pt x="1019746" y="582712"/>
                </a:cubicBezTo>
                <a:close/>
                <a:moveTo>
                  <a:pt x="825509" y="582712"/>
                </a:moveTo>
                <a:cubicBezTo>
                  <a:pt x="852328" y="582712"/>
                  <a:pt x="874069" y="604453"/>
                  <a:pt x="874069" y="631272"/>
                </a:cubicBezTo>
                <a:cubicBezTo>
                  <a:pt x="874069" y="658091"/>
                  <a:pt x="852328" y="679832"/>
                  <a:pt x="825509" y="679832"/>
                </a:cubicBezTo>
                <a:cubicBezTo>
                  <a:pt x="798690" y="679832"/>
                  <a:pt x="776949" y="658091"/>
                  <a:pt x="776949" y="631272"/>
                </a:cubicBezTo>
                <a:cubicBezTo>
                  <a:pt x="776949" y="604453"/>
                  <a:pt x="798690" y="582712"/>
                  <a:pt x="825509" y="582712"/>
                </a:cubicBezTo>
                <a:close/>
                <a:moveTo>
                  <a:pt x="631272" y="582712"/>
                </a:moveTo>
                <a:cubicBezTo>
                  <a:pt x="658091" y="582712"/>
                  <a:pt x="679831" y="604453"/>
                  <a:pt x="679831" y="631272"/>
                </a:cubicBezTo>
                <a:cubicBezTo>
                  <a:pt x="679831" y="658091"/>
                  <a:pt x="658091" y="679832"/>
                  <a:pt x="631272" y="679832"/>
                </a:cubicBezTo>
                <a:cubicBezTo>
                  <a:pt x="604453" y="679832"/>
                  <a:pt x="582712" y="658091"/>
                  <a:pt x="582712" y="631272"/>
                </a:cubicBezTo>
                <a:cubicBezTo>
                  <a:pt x="582712" y="604453"/>
                  <a:pt x="604453" y="582712"/>
                  <a:pt x="631272" y="582712"/>
                </a:cubicBezTo>
                <a:close/>
                <a:moveTo>
                  <a:pt x="437034" y="582712"/>
                </a:moveTo>
                <a:cubicBezTo>
                  <a:pt x="463853" y="582712"/>
                  <a:pt x="485594" y="604453"/>
                  <a:pt x="485594" y="631272"/>
                </a:cubicBezTo>
                <a:cubicBezTo>
                  <a:pt x="485594" y="658091"/>
                  <a:pt x="463853" y="679832"/>
                  <a:pt x="437034" y="679832"/>
                </a:cubicBezTo>
                <a:cubicBezTo>
                  <a:pt x="410215" y="679832"/>
                  <a:pt x="388475" y="658091"/>
                  <a:pt x="388475" y="631272"/>
                </a:cubicBezTo>
                <a:cubicBezTo>
                  <a:pt x="388475" y="604453"/>
                  <a:pt x="410215" y="582712"/>
                  <a:pt x="437034" y="582712"/>
                </a:cubicBezTo>
                <a:close/>
                <a:moveTo>
                  <a:pt x="242797" y="582712"/>
                </a:moveTo>
                <a:cubicBezTo>
                  <a:pt x="269616" y="582712"/>
                  <a:pt x="291357" y="604453"/>
                  <a:pt x="291357" y="631272"/>
                </a:cubicBezTo>
                <a:cubicBezTo>
                  <a:pt x="291357" y="658091"/>
                  <a:pt x="269616" y="679832"/>
                  <a:pt x="242797" y="679832"/>
                </a:cubicBezTo>
                <a:cubicBezTo>
                  <a:pt x="215978" y="679832"/>
                  <a:pt x="194237" y="658091"/>
                  <a:pt x="194237" y="631272"/>
                </a:cubicBezTo>
                <a:cubicBezTo>
                  <a:pt x="194237" y="604453"/>
                  <a:pt x="215978" y="582712"/>
                  <a:pt x="242797" y="582712"/>
                </a:cubicBezTo>
                <a:close/>
                <a:moveTo>
                  <a:pt x="48560" y="582712"/>
                </a:moveTo>
                <a:cubicBezTo>
                  <a:pt x="75379" y="582712"/>
                  <a:pt x="97119" y="604453"/>
                  <a:pt x="97119" y="631272"/>
                </a:cubicBezTo>
                <a:cubicBezTo>
                  <a:pt x="97119" y="658091"/>
                  <a:pt x="75379" y="679832"/>
                  <a:pt x="48560" y="679832"/>
                </a:cubicBezTo>
                <a:cubicBezTo>
                  <a:pt x="21741" y="679832"/>
                  <a:pt x="0" y="658091"/>
                  <a:pt x="0" y="631272"/>
                </a:cubicBezTo>
                <a:cubicBezTo>
                  <a:pt x="0" y="604453"/>
                  <a:pt x="21741" y="582712"/>
                  <a:pt x="48560" y="582712"/>
                </a:cubicBezTo>
                <a:close/>
                <a:moveTo>
                  <a:pt x="1796695" y="388475"/>
                </a:moveTo>
                <a:cubicBezTo>
                  <a:pt x="1823514" y="388475"/>
                  <a:pt x="1845255" y="410216"/>
                  <a:pt x="1845255" y="437035"/>
                </a:cubicBezTo>
                <a:cubicBezTo>
                  <a:pt x="1845255" y="463853"/>
                  <a:pt x="1823514" y="485594"/>
                  <a:pt x="1796695" y="485594"/>
                </a:cubicBezTo>
                <a:cubicBezTo>
                  <a:pt x="1769876" y="485594"/>
                  <a:pt x="1748136" y="463853"/>
                  <a:pt x="1748136" y="437035"/>
                </a:cubicBezTo>
                <a:cubicBezTo>
                  <a:pt x="1748136" y="410216"/>
                  <a:pt x="1769876" y="388475"/>
                  <a:pt x="1796695" y="388475"/>
                </a:cubicBezTo>
                <a:close/>
                <a:moveTo>
                  <a:pt x="1602458" y="388475"/>
                </a:moveTo>
                <a:cubicBezTo>
                  <a:pt x="1629277" y="388475"/>
                  <a:pt x="1651018" y="410216"/>
                  <a:pt x="1651018" y="437035"/>
                </a:cubicBezTo>
                <a:cubicBezTo>
                  <a:pt x="1651018" y="463853"/>
                  <a:pt x="1629277" y="485594"/>
                  <a:pt x="1602458" y="485594"/>
                </a:cubicBezTo>
                <a:cubicBezTo>
                  <a:pt x="1575639" y="485594"/>
                  <a:pt x="1553898" y="463853"/>
                  <a:pt x="1553898" y="437035"/>
                </a:cubicBezTo>
                <a:cubicBezTo>
                  <a:pt x="1553898" y="410216"/>
                  <a:pt x="1575639" y="388475"/>
                  <a:pt x="1602458" y="388475"/>
                </a:cubicBezTo>
                <a:close/>
                <a:moveTo>
                  <a:pt x="1408221" y="388475"/>
                </a:moveTo>
                <a:cubicBezTo>
                  <a:pt x="1435040" y="388475"/>
                  <a:pt x="1456780" y="410216"/>
                  <a:pt x="1456780" y="437035"/>
                </a:cubicBezTo>
                <a:cubicBezTo>
                  <a:pt x="1456780" y="463853"/>
                  <a:pt x="1435040" y="485594"/>
                  <a:pt x="1408221" y="485594"/>
                </a:cubicBezTo>
                <a:cubicBezTo>
                  <a:pt x="1381402" y="485594"/>
                  <a:pt x="1359661" y="463853"/>
                  <a:pt x="1359661" y="437035"/>
                </a:cubicBezTo>
                <a:cubicBezTo>
                  <a:pt x="1359661" y="410216"/>
                  <a:pt x="1381402" y="388475"/>
                  <a:pt x="1408221" y="388475"/>
                </a:cubicBezTo>
                <a:close/>
                <a:moveTo>
                  <a:pt x="1213983" y="388475"/>
                </a:moveTo>
                <a:cubicBezTo>
                  <a:pt x="1240802" y="388475"/>
                  <a:pt x="1262543" y="410216"/>
                  <a:pt x="1262543" y="437035"/>
                </a:cubicBezTo>
                <a:cubicBezTo>
                  <a:pt x="1262543" y="463853"/>
                  <a:pt x="1240802" y="485594"/>
                  <a:pt x="1213983" y="485594"/>
                </a:cubicBezTo>
                <a:cubicBezTo>
                  <a:pt x="1187165" y="485594"/>
                  <a:pt x="1165424" y="463853"/>
                  <a:pt x="1165424" y="437035"/>
                </a:cubicBezTo>
                <a:cubicBezTo>
                  <a:pt x="1165424" y="410216"/>
                  <a:pt x="1187165" y="388475"/>
                  <a:pt x="1213983" y="388475"/>
                </a:cubicBezTo>
                <a:close/>
                <a:moveTo>
                  <a:pt x="1019746" y="388475"/>
                </a:moveTo>
                <a:cubicBezTo>
                  <a:pt x="1046565" y="388475"/>
                  <a:pt x="1068306" y="410216"/>
                  <a:pt x="1068306" y="437035"/>
                </a:cubicBezTo>
                <a:cubicBezTo>
                  <a:pt x="1068306" y="463853"/>
                  <a:pt x="1046565" y="485594"/>
                  <a:pt x="1019746" y="485594"/>
                </a:cubicBezTo>
                <a:cubicBezTo>
                  <a:pt x="992927" y="485594"/>
                  <a:pt x="971186" y="463853"/>
                  <a:pt x="971186" y="437035"/>
                </a:cubicBezTo>
                <a:cubicBezTo>
                  <a:pt x="971186" y="410216"/>
                  <a:pt x="992927" y="388475"/>
                  <a:pt x="1019746" y="388475"/>
                </a:cubicBezTo>
                <a:close/>
                <a:moveTo>
                  <a:pt x="825509" y="388475"/>
                </a:moveTo>
                <a:cubicBezTo>
                  <a:pt x="852328" y="388475"/>
                  <a:pt x="874069" y="410216"/>
                  <a:pt x="874069" y="437035"/>
                </a:cubicBezTo>
                <a:cubicBezTo>
                  <a:pt x="874069" y="463853"/>
                  <a:pt x="852328" y="485594"/>
                  <a:pt x="825509" y="485594"/>
                </a:cubicBezTo>
                <a:cubicBezTo>
                  <a:pt x="798690" y="485594"/>
                  <a:pt x="776949" y="463853"/>
                  <a:pt x="776949" y="437035"/>
                </a:cubicBezTo>
                <a:cubicBezTo>
                  <a:pt x="776949" y="410216"/>
                  <a:pt x="798690" y="388475"/>
                  <a:pt x="825509" y="388475"/>
                </a:cubicBezTo>
                <a:close/>
                <a:moveTo>
                  <a:pt x="631272" y="388475"/>
                </a:moveTo>
                <a:cubicBezTo>
                  <a:pt x="658091" y="388475"/>
                  <a:pt x="679831" y="410216"/>
                  <a:pt x="679831" y="437035"/>
                </a:cubicBezTo>
                <a:cubicBezTo>
                  <a:pt x="679831" y="463853"/>
                  <a:pt x="658091" y="485594"/>
                  <a:pt x="631272" y="485594"/>
                </a:cubicBezTo>
                <a:cubicBezTo>
                  <a:pt x="604453" y="485594"/>
                  <a:pt x="582712" y="463853"/>
                  <a:pt x="582712" y="437035"/>
                </a:cubicBezTo>
                <a:cubicBezTo>
                  <a:pt x="582712" y="410216"/>
                  <a:pt x="604453" y="388475"/>
                  <a:pt x="631272" y="388475"/>
                </a:cubicBezTo>
                <a:close/>
                <a:moveTo>
                  <a:pt x="437034" y="388475"/>
                </a:moveTo>
                <a:cubicBezTo>
                  <a:pt x="463853" y="388475"/>
                  <a:pt x="485594" y="410216"/>
                  <a:pt x="485594" y="437035"/>
                </a:cubicBezTo>
                <a:cubicBezTo>
                  <a:pt x="485594" y="463853"/>
                  <a:pt x="463853" y="485594"/>
                  <a:pt x="437034" y="485594"/>
                </a:cubicBezTo>
                <a:cubicBezTo>
                  <a:pt x="410215" y="485594"/>
                  <a:pt x="388475" y="463853"/>
                  <a:pt x="388475" y="437035"/>
                </a:cubicBezTo>
                <a:cubicBezTo>
                  <a:pt x="388475" y="410216"/>
                  <a:pt x="410215" y="388475"/>
                  <a:pt x="437034" y="388475"/>
                </a:cubicBezTo>
                <a:close/>
                <a:moveTo>
                  <a:pt x="242797" y="388475"/>
                </a:moveTo>
                <a:cubicBezTo>
                  <a:pt x="269616" y="388475"/>
                  <a:pt x="291357" y="410216"/>
                  <a:pt x="291357" y="437035"/>
                </a:cubicBezTo>
                <a:cubicBezTo>
                  <a:pt x="291357" y="463853"/>
                  <a:pt x="269616" y="485594"/>
                  <a:pt x="242797" y="485594"/>
                </a:cubicBezTo>
                <a:cubicBezTo>
                  <a:pt x="215978" y="485594"/>
                  <a:pt x="194237" y="463853"/>
                  <a:pt x="194237" y="437035"/>
                </a:cubicBezTo>
                <a:cubicBezTo>
                  <a:pt x="194237" y="410216"/>
                  <a:pt x="215978" y="388475"/>
                  <a:pt x="242797" y="388475"/>
                </a:cubicBezTo>
                <a:close/>
                <a:moveTo>
                  <a:pt x="48560" y="388475"/>
                </a:moveTo>
                <a:cubicBezTo>
                  <a:pt x="75379" y="388475"/>
                  <a:pt x="97119" y="410216"/>
                  <a:pt x="97119" y="437035"/>
                </a:cubicBezTo>
                <a:cubicBezTo>
                  <a:pt x="97119" y="463853"/>
                  <a:pt x="75379" y="485594"/>
                  <a:pt x="48560" y="485594"/>
                </a:cubicBezTo>
                <a:cubicBezTo>
                  <a:pt x="21741" y="485594"/>
                  <a:pt x="0" y="463853"/>
                  <a:pt x="0" y="437035"/>
                </a:cubicBezTo>
                <a:cubicBezTo>
                  <a:pt x="0" y="410216"/>
                  <a:pt x="21741" y="388475"/>
                  <a:pt x="48560" y="388475"/>
                </a:cubicBezTo>
                <a:close/>
                <a:moveTo>
                  <a:pt x="1796695" y="194238"/>
                </a:moveTo>
                <a:cubicBezTo>
                  <a:pt x="1823514" y="194238"/>
                  <a:pt x="1845255" y="215978"/>
                  <a:pt x="1845255" y="242797"/>
                </a:cubicBezTo>
                <a:cubicBezTo>
                  <a:pt x="1845255" y="269616"/>
                  <a:pt x="1823514" y="291357"/>
                  <a:pt x="1796695" y="291357"/>
                </a:cubicBezTo>
                <a:cubicBezTo>
                  <a:pt x="1769876" y="291357"/>
                  <a:pt x="1748136" y="269616"/>
                  <a:pt x="1748136" y="242797"/>
                </a:cubicBezTo>
                <a:cubicBezTo>
                  <a:pt x="1748136" y="215978"/>
                  <a:pt x="1769876" y="194238"/>
                  <a:pt x="1796695" y="194238"/>
                </a:cubicBezTo>
                <a:close/>
                <a:moveTo>
                  <a:pt x="1602458" y="194238"/>
                </a:moveTo>
                <a:cubicBezTo>
                  <a:pt x="1629277" y="194238"/>
                  <a:pt x="1651018" y="215978"/>
                  <a:pt x="1651018" y="242797"/>
                </a:cubicBezTo>
                <a:cubicBezTo>
                  <a:pt x="1651018" y="269616"/>
                  <a:pt x="1629277" y="291357"/>
                  <a:pt x="1602458" y="291357"/>
                </a:cubicBezTo>
                <a:cubicBezTo>
                  <a:pt x="1575639" y="291357"/>
                  <a:pt x="1553898" y="269616"/>
                  <a:pt x="1553898" y="242797"/>
                </a:cubicBezTo>
                <a:cubicBezTo>
                  <a:pt x="1553898" y="215978"/>
                  <a:pt x="1575639" y="194238"/>
                  <a:pt x="1602458" y="194238"/>
                </a:cubicBezTo>
                <a:close/>
                <a:moveTo>
                  <a:pt x="1408221" y="194238"/>
                </a:moveTo>
                <a:cubicBezTo>
                  <a:pt x="1435040" y="194238"/>
                  <a:pt x="1456780" y="215978"/>
                  <a:pt x="1456780" y="242797"/>
                </a:cubicBezTo>
                <a:cubicBezTo>
                  <a:pt x="1456780" y="269616"/>
                  <a:pt x="1435040" y="291357"/>
                  <a:pt x="1408221" y="291357"/>
                </a:cubicBezTo>
                <a:cubicBezTo>
                  <a:pt x="1381402" y="291357"/>
                  <a:pt x="1359661" y="269616"/>
                  <a:pt x="1359661" y="242797"/>
                </a:cubicBezTo>
                <a:cubicBezTo>
                  <a:pt x="1359661" y="215978"/>
                  <a:pt x="1381402" y="194238"/>
                  <a:pt x="1408221" y="194238"/>
                </a:cubicBezTo>
                <a:close/>
                <a:moveTo>
                  <a:pt x="1213983" y="194238"/>
                </a:moveTo>
                <a:cubicBezTo>
                  <a:pt x="1240802" y="194238"/>
                  <a:pt x="1262543" y="215978"/>
                  <a:pt x="1262543" y="242797"/>
                </a:cubicBezTo>
                <a:cubicBezTo>
                  <a:pt x="1262543" y="269616"/>
                  <a:pt x="1240802" y="291357"/>
                  <a:pt x="1213983" y="291357"/>
                </a:cubicBezTo>
                <a:cubicBezTo>
                  <a:pt x="1187165" y="291357"/>
                  <a:pt x="1165424" y="269616"/>
                  <a:pt x="1165424" y="242797"/>
                </a:cubicBezTo>
                <a:cubicBezTo>
                  <a:pt x="1165424" y="215978"/>
                  <a:pt x="1187165" y="194238"/>
                  <a:pt x="1213983" y="194238"/>
                </a:cubicBezTo>
                <a:close/>
                <a:moveTo>
                  <a:pt x="1019746" y="194238"/>
                </a:moveTo>
                <a:cubicBezTo>
                  <a:pt x="1046565" y="194238"/>
                  <a:pt x="1068306" y="215978"/>
                  <a:pt x="1068306" y="242797"/>
                </a:cubicBezTo>
                <a:cubicBezTo>
                  <a:pt x="1068306" y="269616"/>
                  <a:pt x="1046565" y="291357"/>
                  <a:pt x="1019746" y="291357"/>
                </a:cubicBezTo>
                <a:cubicBezTo>
                  <a:pt x="992927" y="291357"/>
                  <a:pt x="971186" y="269616"/>
                  <a:pt x="971186" y="242797"/>
                </a:cubicBezTo>
                <a:cubicBezTo>
                  <a:pt x="971186" y="215978"/>
                  <a:pt x="992927" y="194238"/>
                  <a:pt x="1019746" y="194238"/>
                </a:cubicBezTo>
                <a:close/>
                <a:moveTo>
                  <a:pt x="825509" y="194238"/>
                </a:moveTo>
                <a:cubicBezTo>
                  <a:pt x="852328" y="194238"/>
                  <a:pt x="874069" y="215978"/>
                  <a:pt x="874069" y="242797"/>
                </a:cubicBezTo>
                <a:cubicBezTo>
                  <a:pt x="874069" y="269616"/>
                  <a:pt x="852328" y="291357"/>
                  <a:pt x="825509" y="291357"/>
                </a:cubicBezTo>
                <a:cubicBezTo>
                  <a:pt x="798690" y="291357"/>
                  <a:pt x="776949" y="269616"/>
                  <a:pt x="776949" y="242797"/>
                </a:cubicBezTo>
                <a:cubicBezTo>
                  <a:pt x="776949" y="215978"/>
                  <a:pt x="798690" y="194238"/>
                  <a:pt x="825509" y="194238"/>
                </a:cubicBezTo>
                <a:close/>
                <a:moveTo>
                  <a:pt x="631272" y="194238"/>
                </a:moveTo>
                <a:cubicBezTo>
                  <a:pt x="658091" y="194238"/>
                  <a:pt x="679831" y="215978"/>
                  <a:pt x="679831" y="242797"/>
                </a:cubicBezTo>
                <a:cubicBezTo>
                  <a:pt x="679831" y="269616"/>
                  <a:pt x="658091" y="291357"/>
                  <a:pt x="631272" y="291357"/>
                </a:cubicBezTo>
                <a:cubicBezTo>
                  <a:pt x="604453" y="291357"/>
                  <a:pt x="582712" y="269616"/>
                  <a:pt x="582712" y="242797"/>
                </a:cubicBezTo>
                <a:cubicBezTo>
                  <a:pt x="582712" y="215978"/>
                  <a:pt x="604453" y="194238"/>
                  <a:pt x="631272" y="194238"/>
                </a:cubicBezTo>
                <a:close/>
                <a:moveTo>
                  <a:pt x="437034" y="194238"/>
                </a:moveTo>
                <a:cubicBezTo>
                  <a:pt x="463853" y="194238"/>
                  <a:pt x="485594" y="215978"/>
                  <a:pt x="485594" y="242797"/>
                </a:cubicBezTo>
                <a:cubicBezTo>
                  <a:pt x="485594" y="269616"/>
                  <a:pt x="463853" y="291357"/>
                  <a:pt x="437034" y="291357"/>
                </a:cubicBezTo>
                <a:cubicBezTo>
                  <a:pt x="410215" y="291357"/>
                  <a:pt x="388475" y="269616"/>
                  <a:pt x="388475" y="242797"/>
                </a:cubicBezTo>
                <a:cubicBezTo>
                  <a:pt x="388475" y="215978"/>
                  <a:pt x="410215" y="194238"/>
                  <a:pt x="437034" y="194238"/>
                </a:cubicBezTo>
                <a:close/>
                <a:moveTo>
                  <a:pt x="242797" y="194238"/>
                </a:moveTo>
                <a:cubicBezTo>
                  <a:pt x="269616" y="194238"/>
                  <a:pt x="291357" y="215978"/>
                  <a:pt x="291357" y="242797"/>
                </a:cubicBezTo>
                <a:cubicBezTo>
                  <a:pt x="291357" y="269616"/>
                  <a:pt x="269616" y="291357"/>
                  <a:pt x="242797" y="291357"/>
                </a:cubicBezTo>
                <a:cubicBezTo>
                  <a:pt x="215978" y="291357"/>
                  <a:pt x="194237" y="269616"/>
                  <a:pt x="194237" y="242797"/>
                </a:cubicBezTo>
                <a:cubicBezTo>
                  <a:pt x="194237" y="215978"/>
                  <a:pt x="215978" y="194238"/>
                  <a:pt x="242797" y="194238"/>
                </a:cubicBezTo>
                <a:close/>
                <a:moveTo>
                  <a:pt x="48560" y="194238"/>
                </a:moveTo>
                <a:cubicBezTo>
                  <a:pt x="75379" y="194238"/>
                  <a:pt x="97119" y="215978"/>
                  <a:pt x="97119" y="242797"/>
                </a:cubicBezTo>
                <a:cubicBezTo>
                  <a:pt x="97119" y="269616"/>
                  <a:pt x="75379" y="291357"/>
                  <a:pt x="48560" y="291357"/>
                </a:cubicBezTo>
                <a:cubicBezTo>
                  <a:pt x="21741" y="291357"/>
                  <a:pt x="0" y="269616"/>
                  <a:pt x="0" y="242797"/>
                </a:cubicBezTo>
                <a:cubicBezTo>
                  <a:pt x="0" y="215978"/>
                  <a:pt x="21741" y="194238"/>
                  <a:pt x="48560" y="194238"/>
                </a:cubicBezTo>
                <a:close/>
                <a:moveTo>
                  <a:pt x="1796695" y="0"/>
                </a:moveTo>
                <a:cubicBezTo>
                  <a:pt x="1823514" y="0"/>
                  <a:pt x="1845255" y="21741"/>
                  <a:pt x="1845255" y="48560"/>
                </a:cubicBezTo>
                <a:cubicBezTo>
                  <a:pt x="1845255" y="75379"/>
                  <a:pt x="1823514" y="97120"/>
                  <a:pt x="1796695" y="97120"/>
                </a:cubicBezTo>
                <a:cubicBezTo>
                  <a:pt x="1769876" y="97120"/>
                  <a:pt x="1748136" y="75379"/>
                  <a:pt x="1748136" y="48560"/>
                </a:cubicBezTo>
                <a:cubicBezTo>
                  <a:pt x="1748136" y="21741"/>
                  <a:pt x="1769876" y="0"/>
                  <a:pt x="1796695" y="0"/>
                </a:cubicBezTo>
                <a:close/>
                <a:moveTo>
                  <a:pt x="1602458" y="0"/>
                </a:moveTo>
                <a:cubicBezTo>
                  <a:pt x="1629277" y="0"/>
                  <a:pt x="1651018" y="21741"/>
                  <a:pt x="1651018" y="48560"/>
                </a:cubicBezTo>
                <a:cubicBezTo>
                  <a:pt x="1651018" y="75379"/>
                  <a:pt x="1629277" y="97120"/>
                  <a:pt x="1602458" y="97120"/>
                </a:cubicBezTo>
                <a:cubicBezTo>
                  <a:pt x="1575639" y="97120"/>
                  <a:pt x="1553898" y="75379"/>
                  <a:pt x="1553898" y="48560"/>
                </a:cubicBezTo>
                <a:cubicBezTo>
                  <a:pt x="1553898" y="21741"/>
                  <a:pt x="1575639" y="0"/>
                  <a:pt x="1602458" y="0"/>
                </a:cubicBezTo>
                <a:close/>
                <a:moveTo>
                  <a:pt x="1408221" y="0"/>
                </a:moveTo>
                <a:cubicBezTo>
                  <a:pt x="1435040" y="0"/>
                  <a:pt x="1456780" y="21741"/>
                  <a:pt x="1456780" y="48560"/>
                </a:cubicBezTo>
                <a:cubicBezTo>
                  <a:pt x="1456780" y="75379"/>
                  <a:pt x="1435040" y="97120"/>
                  <a:pt x="1408221" y="97120"/>
                </a:cubicBezTo>
                <a:cubicBezTo>
                  <a:pt x="1381402" y="97120"/>
                  <a:pt x="1359661" y="75379"/>
                  <a:pt x="1359661" y="48560"/>
                </a:cubicBezTo>
                <a:cubicBezTo>
                  <a:pt x="1359661" y="21741"/>
                  <a:pt x="1381402" y="0"/>
                  <a:pt x="1408221" y="0"/>
                </a:cubicBezTo>
                <a:close/>
                <a:moveTo>
                  <a:pt x="1213983" y="0"/>
                </a:moveTo>
                <a:cubicBezTo>
                  <a:pt x="1240802" y="0"/>
                  <a:pt x="1262543" y="21741"/>
                  <a:pt x="1262543" y="48560"/>
                </a:cubicBezTo>
                <a:cubicBezTo>
                  <a:pt x="1262543" y="75379"/>
                  <a:pt x="1240802" y="97120"/>
                  <a:pt x="1213983" y="97120"/>
                </a:cubicBezTo>
                <a:cubicBezTo>
                  <a:pt x="1187165" y="97120"/>
                  <a:pt x="1165424" y="75379"/>
                  <a:pt x="1165424" y="48560"/>
                </a:cubicBezTo>
                <a:cubicBezTo>
                  <a:pt x="1165424" y="21741"/>
                  <a:pt x="1187165" y="0"/>
                  <a:pt x="1213983" y="0"/>
                </a:cubicBezTo>
                <a:close/>
                <a:moveTo>
                  <a:pt x="1019746" y="0"/>
                </a:moveTo>
                <a:cubicBezTo>
                  <a:pt x="1046565" y="0"/>
                  <a:pt x="1068306" y="21741"/>
                  <a:pt x="1068306" y="48560"/>
                </a:cubicBezTo>
                <a:cubicBezTo>
                  <a:pt x="1068306" y="75379"/>
                  <a:pt x="1046565" y="97120"/>
                  <a:pt x="1019746" y="97120"/>
                </a:cubicBezTo>
                <a:cubicBezTo>
                  <a:pt x="992927" y="97120"/>
                  <a:pt x="971186" y="75379"/>
                  <a:pt x="971186" y="48560"/>
                </a:cubicBezTo>
                <a:cubicBezTo>
                  <a:pt x="971186" y="21741"/>
                  <a:pt x="992927" y="0"/>
                  <a:pt x="1019746" y="0"/>
                </a:cubicBezTo>
                <a:close/>
                <a:moveTo>
                  <a:pt x="825509" y="0"/>
                </a:moveTo>
                <a:cubicBezTo>
                  <a:pt x="852328" y="0"/>
                  <a:pt x="874069" y="21741"/>
                  <a:pt x="874069" y="48560"/>
                </a:cubicBezTo>
                <a:cubicBezTo>
                  <a:pt x="874069" y="75379"/>
                  <a:pt x="852328" y="97120"/>
                  <a:pt x="825509" y="97120"/>
                </a:cubicBezTo>
                <a:cubicBezTo>
                  <a:pt x="798690" y="97120"/>
                  <a:pt x="776949" y="75379"/>
                  <a:pt x="776949" y="48560"/>
                </a:cubicBezTo>
                <a:cubicBezTo>
                  <a:pt x="776949" y="21741"/>
                  <a:pt x="798690" y="0"/>
                  <a:pt x="825509" y="0"/>
                </a:cubicBezTo>
                <a:close/>
                <a:moveTo>
                  <a:pt x="631272" y="0"/>
                </a:moveTo>
                <a:cubicBezTo>
                  <a:pt x="658091" y="0"/>
                  <a:pt x="679831" y="21741"/>
                  <a:pt x="679831" y="48560"/>
                </a:cubicBezTo>
                <a:cubicBezTo>
                  <a:pt x="679831" y="75379"/>
                  <a:pt x="658091" y="97120"/>
                  <a:pt x="631272" y="97120"/>
                </a:cubicBezTo>
                <a:cubicBezTo>
                  <a:pt x="604453" y="97120"/>
                  <a:pt x="582712" y="75379"/>
                  <a:pt x="582712" y="48560"/>
                </a:cubicBezTo>
                <a:cubicBezTo>
                  <a:pt x="582712" y="21741"/>
                  <a:pt x="604453" y="0"/>
                  <a:pt x="631272" y="0"/>
                </a:cubicBezTo>
                <a:close/>
                <a:moveTo>
                  <a:pt x="437034" y="0"/>
                </a:moveTo>
                <a:cubicBezTo>
                  <a:pt x="463853" y="0"/>
                  <a:pt x="485594" y="21741"/>
                  <a:pt x="485594" y="48560"/>
                </a:cubicBezTo>
                <a:cubicBezTo>
                  <a:pt x="485594" y="75379"/>
                  <a:pt x="463853" y="97120"/>
                  <a:pt x="437034" y="97120"/>
                </a:cubicBezTo>
                <a:cubicBezTo>
                  <a:pt x="410215" y="97120"/>
                  <a:pt x="388475" y="75379"/>
                  <a:pt x="388475" y="48560"/>
                </a:cubicBezTo>
                <a:cubicBezTo>
                  <a:pt x="388475" y="21741"/>
                  <a:pt x="410215" y="0"/>
                  <a:pt x="437034" y="0"/>
                </a:cubicBezTo>
                <a:close/>
                <a:moveTo>
                  <a:pt x="242797" y="0"/>
                </a:moveTo>
                <a:cubicBezTo>
                  <a:pt x="269616" y="0"/>
                  <a:pt x="291357" y="21741"/>
                  <a:pt x="291357" y="48560"/>
                </a:cubicBezTo>
                <a:cubicBezTo>
                  <a:pt x="291357" y="75379"/>
                  <a:pt x="269616" y="97120"/>
                  <a:pt x="242797" y="97120"/>
                </a:cubicBezTo>
                <a:cubicBezTo>
                  <a:pt x="215978" y="97120"/>
                  <a:pt x="194237" y="75379"/>
                  <a:pt x="194237" y="48560"/>
                </a:cubicBezTo>
                <a:cubicBezTo>
                  <a:pt x="194237" y="21741"/>
                  <a:pt x="215978" y="0"/>
                  <a:pt x="242797" y="0"/>
                </a:cubicBezTo>
                <a:close/>
                <a:moveTo>
                  <a:pt x="48560" y="0"/>
                </a:moveTo>
                <a:cubicBezTo>
                  <a:pt x="75379" y="0"/>
                  <a:pt x="97119" y="21741"/>
                  <a:pt x="97119" y="48560"/>
                </a:cubicBezTo>
                <a:cubicBezTo>
                  <a:pt x="97119" y="75379"/>
                  <a:pt x="75379" y="97120"/>
                  <a:pt x="48560" y="97120"/>
                </a:cubicBezTo>
                <a:cubicBezTo>
                  <a:pt x="21741" y="97120"/>
                  <a:pt x="0" y="75379"/>
                  <a:pt x="0" y="48560"/>
                </a:cubicBezTo>
                <a:cubicBezTo>
                  <a:pt x="0" y="21741"/>
                  <a:pt x="21741" y="0"/>
                  <a:pt x="48560" y="0"/>
                </a:cubicBezTo>
                <a:close/>
              </a:path>
            </a:pathLst>
          </a:custGeom>
          <a:gradFill flip="none" rotWithShape="1">
            <a:gsLst>
              <a:gs pos="100000">
                <a:schemeClr val="accent1">
                  <a:alpha val="0"/>
                </a:schemeClr>
              </a:gs>
              <a:gs pos="0">
                <a:schemeClr val="accent1">
                  <a:alpha val="1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3" name="文本框 22"/>
          <p:cNvSpPr txBox="1"/>
          <p:nvPr/>
        </p:nvSpPr>
        <p:spPr>
          <a:xfrm>
            <a:off x="9253407" y="2812373"/>
            <a:ext cx="1776506" cy="997196"/>
          </a:xfrm>
          <a:prstGeom prst="rect">
            <a:avLst/>
          </a:prstGeom>
        </p:spPr>
        <p:txBody>
          <a:bodyPr wrap="square" lIns="0" tIns="0" rIns="0" bIns="0" anchor="ctr">
            <a:spAutoFit/>
          </a:bodyPr>
          <a:lstStyle>
            <a:defPPr>
              <a:defRPr lang="zh-CN"/>
            </a:defPPr>
            <a:lvl1pPr>
              <a:lnSpc>
                <a:spcPct val="90000"/>
              </a:lnSpc>
              <a:spcBef>
                <a:spcPct val="0"/>
              </a:spcBef>
              <a:buNone/>
              <a:defRPr sz="7200">
                <a:solidFill>
                  <a:schemeClr val="accent1">
                    <a:alpha val="20000"/>
                  </a:schemeClr>
                </a:soli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defRPr/>
            </a:pPr>
            <a:r>
              <a:rPr kumimoji="0" lang="en-US" altLang="zh-CN" sz="7200" b="0" i="0" u="none" strike="noStrike" kern="1200" cap="none" spc="0" normalizeH="0" baseline="0" noProof="0" dirty="0">
                <a:ln>
                  <a:noFill/>
                </a:ln>
                <a:solidFill>
                  <a:srgbClr val="20466F">
                    <a:alpha val="20000"/>
                  </a:srgbClr>
                </a:solidFill>
                <a:effectLst/>
                <a:uLnTx/>
                <a:uFillTx/>
                <a:latin typeface="Arial" panose="020B0604020202020204" pitchFamily="34" charset="0"/>
                <a:ea typeface="黑体" panose="02010609060101010101" pitchFamily="49" charset="-122"/>
                <a:cs typeface="Arial" panose="020B0604020202020204" pitchFamily="34" charset="0"/>
              </a:rPr>
              <a:t>01</a:t>
            </a:r>
            <a:endParaRPr kumimoji="0" lang="en-US" altLang="zh-CN" sz="7200" b="0" i="0" u="none" strike="noStrike" kern="1200" cap="none" spc="0" normalizeH="0" baseline="0" noProof="0" dirty="0">
              <a:ln>
                <a:noFill/>
              </a:ln>
              <a:solidFill>
                <a:srgbClr val="20466F">
                  <a:alpha val="20000"/>
                </a:srgbClr>
              </a:solidFill>
              <a:effectLst/>
              <a:uLnTx/>
              <a:uFillTx/>
              <a:latin typeface="Arial" panose="020B0604020202020204" pitchFamily="34" charset="0"/>
              <a:ea typeface="黑体" panose="02010609060101010101" pitchFamily="49"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250" advClick="0">
        <p:fade/>
      </p:transition>
    </mc:Choice>
    <mc:Fallback>
      <p:transition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27"/>
          <p:cNvSpPr>
            <a:spLocks noEditPoints="1"/>
          </p:cNvSpPr>
          <p:nvPr/>
        </p:nvSpPr>
        <p:spPr bwMode="auto">
          <a:xfrm>
            <a:off x="850129" y="3132482"/>
            <a:ext cx="323372" cy="283464"/>
          </a:xfrm>
          <a:custGeom>
            <a:avLst/>
            <a:gdLst/>
            <a:ahLst/>
            <a:cxnLst>
              <a:cxn ang="0">
                <a:pos x="338" y="346"/>
              </a:cxn>
              <a:cxn ang="0">
                <a:pos x="314" y="416"/>
              </a:cxn>
              <a:cxn ang="0">
                <a:pos x="348" y="484"/>
              </a:cxn>
              <a:cxn ang="0">
                <a:pos x="436" y="504"/>
              </a:cxn>
              <a:cxn ang="0">
                <a:pos x="496" y="458"/>
              </a:cxn>
              <a:cxn ang="0">
                <a:pos x="508" y="410"/>
              </a:cxn>
              <a:cxn ang="0">
                <a:pos x="498" y="366"/>
              </a:cxn>
              <a:cxn ang="0">
                <a:pos x="424" y="314"/>
              </a:cxn>
              <a:cxn ang="0">
                <a:pos x="792" y="250"/>
              </a:cxn>
              <a:cxn ang="0">
                <a:pos x="766" y="224"/>
              </a:cxn>
              <a:cxn ang="0">
                <a:pos x="666" y="240"/>
              </a:cxn>
              <a:cxn ang="0">
                <a:pos x="680" y="128"/>
              </a:cxn>
              <a:cxn ang="0">
                <a:pos x="678" y="98"/>
              </a:cxn>
              <a:cxn ang="0">
                <a:pos x="560" y="24"/>
              </a:cxn>
              <a:cxn ang="0">
                <a:pos x="522" y="38"/>
              </a:cxn>
              <a:cxn ang="0">
                <a:pos x="432" y="104"/>
              </a:cxn>
              <a:cxn ang="0">
                <a:pos x="394" y="10"/>
              </a:cxn>
              <a:cxn ang="0">
                <a:pos x="250" y="30"/>
              </a:cxn>
              <a:cxn ang="0">
                <a:pos x="226" y="62"/>
              </a:cxn>
              <a:cxn ang="0">
                <a:pos x="240" y="152"/>
              </a:cxn>
              <a:cxn ang="0">
                <a:pos x="130" y="142"/>
              </a:cxn>
              <a:cxn ang="0">
                <a:pos x="90" y="152"/>
              </a:cxn>
              <a:cxn ang="0">
                <a:pos x="24" y="272"/>
              </a:cxn>
              <a:cxn ang="0">
                <a:pos x="38" y="300"/>
              </a:cxn>
              <a:cxn ang="0">
                <a:pos x="100" y="392"/>
              </a:cxn>
              <a:cxn ang="0">
                <a:pos x="6" y="432"/>
              </a:cxn>
              <a:cxn ang="0">
                <a:pos x="32" y="572"/>
              </a:cxn>
              <a:cxn ang="0">
                <a:pos x="58" y="596"/>
              </a:cxn>
              <a:cxn ang="0">
                <a:pos x="148" y="582"/>
              </a:cxn>
              <a:cxn ang="0">
                <a:pos x="144" y="692"/>
              </a:cxn>
              <a:cxn ang="0">
                <a:pos x="144" y="724"/>
              </a:cxn>
              <a:cxn ang="0">
                <a:pos x="262" y="796"/>
              </a:cxn>
              <a:cxn ang="0">
                <a:pos x="302" y="782"/>
              </a:cxn>
              <a:cxn ang="0">
                <a:pos x="394" y="724"/>
              </a:cxn>
              <a:cxn ang="0">
                <a:pos x="428" y="810"/>
              </a:cxn>
              <a:cxn ang="0">
                <a:pos x="572" y="790"/>
              </a:cxn>
              <a:cxn ang="0">
                <a:pos x="598" y="758"/>
              </a:cxn>
              <a:cxn ang="0">
                <a:pos x="582" y="670"/>
              </a:cxn>
              <a:cxn ang="0">
                <a:pos x="694" y="678"/>
              </a:cxn>
              <a:cxn ang="0">
                <a:pos x="734" y="670"/>
              </a:cxn>
              <a:cxn ang="0">
                <a:pos x="798" y="548"/>
              </a:cxn>
              <a:cxn ang="0">
                <a:pos x="784" y="520"/>
              </a:cxn>
              <a:cxn ang="0">
                <a:pos x="718" y="430"/>
              </a:cxn>
              <a:cxn ang="0">
                <a:pos x="816" y="388"/>
              </a:cxn>
              <a:cxn ang="0">
                <a:pos x="822" y="360"/>
              </a:cxn>
              <a:cxn ang="0">
                <a:pos x="404" y="576"/>
              </a:cxn>
              <a:cxn ang="0">
                <a:pos x="328" y="554"/>
              </a:cxn>
              <a:cxn ang="0">
                <a:pos x="272" y="498"/>
              </a:cxn>
              <a:cxn ang="0">
                <a:pos x="248" y="436"/>
              </a:cxn>
              <a:cxn ang="0">
                <a:pos x="254" y="358"/>
              </a:cxn>
              <a:cxn ang="0">
                <a:pos x="288" y="300"/>
              </a:cxn>
              <a:cxn ang="0">
                <a:pos x="352" y="256"/>
              </a:cxn>
              <a:cxn ang="0">
                <a:pos x="418" y="244"/>
              </a:cxn>
              <a:cxn ang="0">
                <a:pos x="494" y="266"/>
              </a:cxn>
              <a:cxn ang="0">
                <a:pos x="552" y="322"/>
              </a:cxn>
              <a:cxn ang="0">
                <a:pos x="574" y="384"/>
              </a:cxn>
              <a:cxn ang="0">
                <a:pos x="568" y="464"/>
              </a:cxn>
              <a:cxn ang="0">
                <a:pos x="526" y="530"/>
              </a:cxn>
              <a:cxn ang="0">
                <a:pos x="454" y="570"/>
              </a:cxn>
            </a:cxnLst>
            <a:rect l="0" t="0" r="r" b="b"/>
            <a:pathLst>
              <a:path w="822" h="822">
                <a:moveTo>
                  <a:pt x="386" y="316"/>
                </a:moveTo>
                <a:lnTo>
                  <a:pt x="386" y="316"/>
                </a:lnTo>
                <a:lnTo>
                  <a:pt x="368" y="322"/>
                </a:lnTo>
                <a:lnTo>
                  <a:pt x="352" y="332"/>
                </a:lnTo>
                <a:lnTo>
                  <a:pt x="338" y="346"/>
                </a:lnTo>
                <a:lnTo>
                  <a:pt x="326" y="362"/>
                </a:lnTo>
                <a:lnTo>
                  <a:pt x="326" y="362"/>
                </a:lnTo>
                <a:lnTo>
                  <a:pt x="320" y="380"/>
                </a:lnTo>
                <a:lnTo>
                  <a:pt x="314" y="398"/>
                </a:lnTo>
                <a:lnTo>
                  <a:pt x="314" y="416"/>
                </a:lnTo>
                <a:lnTo>
                  <a:pt x="318" y="436"/>
                </a:lnTo>
                <a:lnTo>
                  <a:pt x="318" y="436"/>
                </a:lnTo>
                <a:lnTo>
                  <a:pt x="324" y="454"/>
                </a:lnTo>
                <a:lnTo>
                  <a:pt x="334" y="470"/>
                </a:lnTo>
                <a:lnTo>
                  <a:pt x="348" y="484"/>
                </a:lnTo>
                <a:lnTo>
                  <a:pt x="362" y="494"/>
                </a:lnTo>
                <a:lnTo>
                  <a:pt x="380" y="502"/>
                </a:lnTo>
                <a:lnTo>
                  <a:pt x="398" y="506"/>
                </a:lnTo>
                <a:lnTo>
                  <a:pt x="418" y="508"/>
                </a:lnTo>
                <a:lnTo>
                  <a:pt x="436" y="504"/>
                </a:lnTo>
                <a:lnTo>
                  <a:pt x="436" y="504"/>
                </a:lnTo>
                <a:lnTo>
                  <a:pt x="454" y="498"/>
                </a:lnTo>
                <a:lnTo>
                  <a:pt x="470" y="488"/>
                </a:lnTo>
                <a:lnTo>
                  <a:pt x="484" y="474"/>
                </a:lnTo>
                <a:lnTo>
                  <a:pt x="496" y="458"/>
                </a:lnTo>
                <a:lnTo>
                  <a:pt x="496" y="458"/>
                </a:lnTo>
                <a:lnTo>
                  <a:pt x="502" y="448"/>
                </a:lnTo>
                <a:lnTo>
                  <a:pt x="506" y="436"/>
                </a:lnTo>
                <a:lnTo>
                  <a:pt x="508" y="422"/>
                </a:lnTo>
                <a:lnTo>
                  <a:pt x="508" y="410"/>
                </a:lnTo>
                <a:lnTo>
                  <a:pt x="508" y="410"/>
                </a:lnTo>
                <a:lnTo>
                  <a:pt x="508" y="398"/>
                </a:lnTo>
                <a:lnTo>
                  <a:pt x="506" y="386"/>
                </a:lnTo>
                <a:lnTo>
                  <a:pt x="506" y="386"/>
                </a:lnTo>
                <a:lnTo>
                  <a:pt x="498" y="366"/>
                </a:lnTo>
                <a:lnTo>
                  <a:pt x="488" y="350"/>
                </a:lnTo>
                <a:lnTo>
                  <a:pt x="476" y="336"/>
                </a:lnTo>
                <a:lnTo>
                  <a:pt x="460" y="326"/>
                </a:lnTo>
                <a:lnTo>
                  <a:pt x="444" y="318"/>
                </a:lnTo>
                <a:lnTo>
                  <a:pt x="424" y="314"/>
                </a:lnTo>
                <a:lnTo>
                  <a:pt x="406" y="312"/>
                </a:lnTo>
                <a:lnTo>
                  <a:pt x="386" y="316"/>
                </a:lnTo>
                <a:lnTo>
                  <a:pt x="386" y="316"/>
                </a:lnTo>
                <a:close/>
                <a:moveTo>
                  <a:pt x="822" y="360"/>
                </a:moveTo>
                <a:lnTo>
                  <a:pt x="792" y="250"/>
                </a:lnTo>
                <a:lnTo>
                  <a:pt x="792" y="250"/>
                </a:lnTo>
                <a:lnTo>
                  <a:pt x="790" y="244"/>
                </a:lnTo>
                <a:lnTo>
                  <a:pt x="786" y="238"/>
                </a:lnTo>
                <a:lnTo>
                  <a:pt x="778" y="230"/>
                </a:lnTo>
                <a:lnTo>
                  <a:pt x="766" y="224"/>
                </a:lnTo>
                <a:lnTo>
                  <a:pt x="760" y="224"/>
                </a:lnTo>
                <a:lnTo>
                  <a:pt x="752" y="224"/>
                </a:lnTo>
                <a:lnTo>
                  <a:pt x="752" y="224"/>
                </a:lnTo>
                <a:lnTo>
                  <a:pt x="666" y="240"/>
                </a:lnTo>
                <a:lnTo>
                  <a:pt x="666" y="240"/>
                </a:lnTo>
                <a:lnTo>
                  <a:pt x="654" y="224"/>
                </a:lnTo>
                <a:lnTo>
                  <a:pt x="642" y="208"/>
                </a:lnTo>
                <a:lnTo>
                  <a:pt x="642" y="208"/>
                </a:lnTo>
                <a:lnTo>
                  <a:pt x="680" y="128"/>
                </a:lnTo>
                <a:lnTo>
                  <a:pt x="680" y="128"/>
                </a:lnTo>
                <a:lnTo>
                  <a:pt x="682" y="122"/>
                </a:lnTo>
                <a:lnTo>
                  <a:pt x="682" y="114"/>
                </a:lnTo>
                <a:lnTo>
                  <a:pt x="682" y="114"/>
                </a:lnTo>
                <a:lnTo>
                  <a:pt x="682" y="106"/>
                </a:lnTo>
                <a:lnTo>
                  <a:pt x="678" y="98"/>
                </a:lnTo>
                <a:lnTo>
                  <a:pt x="672" y="90"/>
                </a:lnTo>
                <a:lnTo>
                  <a:pt x="666" y="84"/>
                </a:lnTo>
                <a:lnTo>
                  <a:pt x="566" y="28"/>
                </a:lnTo>
                <a:lnTo>
                  <a:pt x="566" y="28"/>
                </a:lnTo>
                <a:lnTo>
                  <a:pt x="560" y="24"/>
                </a:lnTo>
                <a:lnTo>
                  <a:pt x="554" y="24"/>
                </a:lnTo>
                <a:lnTo>
                  <a:pt x="542" y="24"/>
                </a:lnTo>
                <a:lnTo>
                  <a:pt x="530" y="28"/>
                </a:lnTo>
                <a:lnTo>
                  <a:pt x="526" y="32"/>
                </a:lnTo>
                <a:lnTo>
                  <a:pt x="522" y="38"/>
                </a:lnTo>
                <a:lnTo>
                  <a:pt x="522" y="38"/>
                </a:lnTo>
                <a:lnTo>
                  <a:pt x="472" y="108"/>
                </a:lnTo>
                <a:lnTo>
                  <a:pt x="472" y="108"/>
                </a:lnTo>
                <a:lnTo>
                  <a:pt x="452" y="106"/>
                </a:lnTo>
                <a:lnTo>
                  <a:pt x="432" y="104"/>
                </a:lnTo>
                <a:lnTo>
                  <a:pt x="432" y="104"/>
                </a:lnTo>
                <a:lnTo>
                  <a:pt x="402" y="22"/>
                </a:lnTo>
                <a:lnTo>
                  <a:pt x="402" y="22"/>
                </a:lnTo>
                <a:lnTo>
                  <a:pt x="398" y="16"/>
                </a:lnTo>
                <a:lnTo>
                  <a:pt x="394" y="10"/>
                </a:lnTo>
                <a:lnTo>
                  <a:pt x="386" y="4"/>
                </a:lnTo>
                <a:lnTo>
                  <a:pt x="374" y="0"/>
                </a:lnTo>
                <a:lnTo>
                  <a:pt x="366" y="0"/>
                </a:lnTo>
                <a:lnTo>
                  <a:pt x="360" y="0"/>
                </a:lnTo>
                <a:lnTo>
                  <a:pt x="250" y="30"/>
                </a:lnTo>
                <a:lnTo>
                  <a:pt x="250" y="30"/>
                </a:lnTo>
                <a:lnTo>
                  <a:pt x="240" y="34"/>
                </a:lnTo>
                <a:lnTo>
                  <a:pt x="232" y="42"/>
                </a:lnTo>
                <a:lnTo>
                  <a:pt x="228" y="52"/>
                </a:lnTo>
                <a:lnTo>
                  <a:pt x="226" y="62"/>
                </a:lnTo>
                <a:lnTo>
                  <a:pt x="226" y="62"/>
                </a:lnTo>
                <a:lnTo>
                  <a:pt x="226" y="68"/>
                </a:lnTo>
                <a:lnTo>
                  <a:pt x="226" y="68"/>
                </a:lnTo>
                <a:lnTo>
                  <a:pt x="240" y="152"/>
                </a:lnTo>
                <a:lnTo>
                  <a:pt x="240" y="152"/>
                </a:lnTo>
                <a:lnTo>
                  <a:pt x="222" y="164"/>
                </a:lnTo>
                <a:lnTo>
                  <a:pt x="206" y="178"/>
                </a:lnTo>
                <a:lnTo>
                  <a:pt x="206" y="178"/>
                </a:lnTo>
                <a:lnTo>
                  <a:pt x="130" y="142"/>
                </a:lnTo>
                <a:lnTo>
                  <a:pt x="130" y="142"/>
                </a:lnTo>
                <a:lnTo>
                  <a:pt x="124" y="140"/>
                </a:lnTo>
                <a:lnTo>
                  <a:pt x="118" y="140"/>
                </a:lnTo>
                <a:lnTo>
                  <a:pt x="104" y="140"/>
                </a:lnTo>
                <a:lnTo>
                  <a:pt x="94" y="146"/>
                </a:lnTo>
                <a:lnTo>
                  <a:pt x="90" y="152"/>
                </a:lnTo>
                <a:lnTo>
                  <a:pt x="86" y="156"/>
                </a:lnTo>
                <a:lnTo>
                  <a:pt x="28" y="256"/>
                </a:lnTo>
                <a:lnTo>
                  <a:pt x="28" y="256"/>
                </a:lnTo>
                <a:lnTo>
                  <a:pt x="26" y="264"/>
                </a:lnTo>
                <a:lnTo>
                  <a:pt x="24" y="272"/>
                </a:lnTo>
                <a:lnTo>
                  <a:pt x="24" y="272"/>
                </a:lnTo>
                <a:lnTo>
                  <a:pt x="26" y="280"/>
                </a:lnTo>
                <a:lnTo>
                  <a:pt x="28" y="288"/>
                </a:lnTo>
                <a:lnTo>
                  <a:pt x="32" y="294"/>
                </a:lnTo>
                <a:lnTo>
                  <a:pt x="38" y="300"/>
                </a:lnTo>
                <a:lnTo>
                  <a:pt x="38" y="300"/>
                </a:lnTo>
                <a:lnTo>
                  <a:pt x="106" y="346"/>
                </a:lnTo>
                <a:lnTo>
                  <a:pt x="106" y="346"/>
                </a:lnTo>
                <a:lnTo>
                  <a:pt x="102" y="370"/>
                </a:lnTo>
                <a:lnTo>
                  <a:pt x="100" y="392"/>
                </a:lnTo>
                <a:lnTo>
                  <a:pt x="100" y="392"/>
                </a:lnTo>
                <a:lnTo>
                  <a:pt x="22" y="420"/>
                </a:lnTo>
                <a:lnTo>
                  <a:pt x="22" y="420"/>
                </a:lnTo>
                <a:lnTo>
                  <a:pt x="14" y="426"/>
                </a:lnTo>
                <a:lnTo>
                  <a:pt x="6" y="432"/>
                </a:lnTo>
                <a:lnTo>
                  <a:pt x="2" y="442"/>
                </a:lnTo>
                <a:lnTo>
                  <a:pt x="0" y="452"/>
                </a:lnTo>
                <a:lnTo>
                  <a:pt x="0" y="452"/>
                </a:lnTo>
                <a:lnTo>
                  <a:pt x="2" y="462"/>
                </a:lnTo>
                <a:lnTo>
                  <a:pt x="32" y="572"/>
                </a:lnTo>
                <a:lnTo>
                  <a:pt x="32" y="572"/>
                </a:lnTo>
                <a:lnTo>
                  <a:pt x="34" y="578"/>
                </a:lnTo>
                <a:lnTo>
                  <a:pt x="36" y="582"/>
                </a:lnTo>
                <a:lnTo>
                  <a:pt x="46" y="590"/>
                </a:lnTo>
                <a:lnTo>
                  <a:pt x="58" y="596"/>
                </a:lnTo>
                <a:lnTo>
                  <a:pt x="64" y="596"/>
                </a:lnTo>
                <a:lnTo>
                  <a:pt x="70" y="596"/>
                </a:lnTo>
                <a:lnTo>
                  <a:pt x="70" y="596"/>
                </a:lnTo>
                <a:lnTo>
                  <a:pt x="148" y="582"/>
                </a:lnTo>
                <a:lnTo>
                  <a:pt x="148" y="582"/>
                </a:lnTo>
                <a:lnTo>
                  <a:pt x="162" y="602"/>
                </a:lnTo>
                <a:lnTo>
                  <a:pt x="178" y="620"/>
                </a:lnTo>
                <a:lnTo>
                  <a:pt x="178" y="620"/>
                </a:lnTo>
                <a:lnTo>
                  <a:pt x="144" y="692"/>
                </a:lnTo>
                <a:lnTo>
                  <a:pt x="144" y="692"/>
                </a:lnTo>
                <a:lnTo>
                  <a:pt x="142" y="700"/>
                </a:lnTo>
                <a:lnTo>
                  <a:pt x="140" y="706"/>
                </a:lnTo>
                <a:lnTo>
                  <a:pt x="140" y="706"/>
                </a:lnTo>
                <a:lnTo>
                  <a:pt x="142" y="716"/>
                </a:lnTo>
                <a:lnTo>
                  <a:pt x="144" y="724"/>
                </a:lnTo>
                <a:lnTo>
                  <a:pt x="150" y="730"/>
                </a:lnTo>
                <a:lnTo>
                  <a:pt x="158" y="736"/>
                </a:lnTo>
                <a:lnTo>
                  <a:pt x="256" y="792"/>
                </a:lnTo>
                <a:lnTo>
                  <a:pt x="256" y="792"/>
                </a:lnTo>
                <a:lnTo>
                  <a:pt x="262" y="796"/>
                </a:lnTo>
                <a:lnTo>
                  <a:pt x="268" y="798"/>
                </a:lnTo>
                <a:lnTo>
                  <a:pt x="280" y="796"/>
                </a:lnTo>
                <a:lnTo>
                  <a:pt x="292" y="792"/>
                </a:lnTo>
                <a:lnTo>
                  <a:pt x="296" y="788"/>
                </a:lnTo>
                <a:lnTo>
                  <a:pt x="302" y="782"/>
                </a:lnTo>
                <a:lnTo>
                  <a:pt x="302" y="782"/>
                </a:lnTo>
                <a:lnTo>
                  <a:pt x="348" y="718"/>
                </a:lnTo>
                <a:lnTo>
                  <a:pt x="348" y="718"/>
                </a:lnTo>
                <a:lnTo>
                  <a:pt x="370" y="722"/>
                </a:lnTo>
                <a:lnTo>
                  <a:pt x="394" y="724"/>
                </a:lnTo>
                <a:lnTo>
                  <a:pt x="394" y="724"/>
                </a:lnTo>
                <a:lnTo>
                  <a:pt x="422" y="798"/>
                </a:lnTo>
                <a:lnTo>
                  <a:pt x="422" y="798"/>
                </a:lnTo>
                <a:lnTo>
                  <a:pt x="424" y="804"/>
                </a:lnTo>
                <a:lnTo>
                  <a:pt x="428" y="810"/>
                </a:lnTo>
                <a:lnTo>
                  <a:pt x="438" y="818"/>
                </a:lnTo>
                <a:lnTo>
                  <a:pt x="450" y="820"/>
                </a:lnTo>
                <a:lnTo>
                  <a:pt x="456" y="822"/>
                </a:lnTo>
                <a:lnTo>
                  <a:pt x="462" y="820"/>
                </a:lnTo>
                <a:lnTo>
                  <a:pt x="572" y="790"/>
                </a:lnTo>
                <a:lnTo>
                  <a:pt x="572" y="790"/>
                </a:lnTo>
                <a:lnTo>
                  <a:pt x="582" y="786"/>
                </a:lnTo>
                <a:lnTo>
                  <a:pt x="590" y="778"/>
                </a:lnTo>
                <a:lnTo>
                  <a:pt x="596" y="768"/>
                </a:lnTo>
                <a:lnTo>
                  <a:pt x="598" y="758"/>
                </a:lnTo>
                <a:lnTo>
                  <a:pt x="598" y="758"/>
                </a:lnTo>
                <a:lnTo>
                  <a:pt x="596" y="752"/>
                </a:lnTo>
                <a:lnTo>
                  <a:pt x="596" y="752"/>
                </a:lnTo>
                <a:lnTo>
                  <a:pt x="582" y="670"/>
                </a:lnTo>
                <a:lnTo>
                  <a:pt x="582" y="670"/>
                </a:lnTo>
                <a:lnTo>
                  <a:pt x="600" y="658"/>
                </a:lnTo>
                <a:lnTo>
                  <a:pt x="618" y="642"/>
                </a:lnTo>
                <a:lnTo>
                  <a:pt x="618" y="642"/>
                </a:lnTo>
                <a:lnTo>
                  <a:pt x="694" y="678"/>
                </a:lnTo>
                <a:lnTo>
                  <a:pt x="694" y="678"/>
                </a:lnTo>
                <a:lnTo>
                  <a:pt x="700" y="680"/>
                </a:lnTo>
                <a:lnTo>
                  <a:pt x="706" y="682"/>
                </a:lnTo>
                <a:lnTo>
                  <a:pt x="718" y="680"/>
                </a:lnTo>
                <a:lnTo>
                  <a:pt x="728" y="674"/>
                </a:lnTo>
                <a:lnTo>
                  <a:pt x="734" y="670"/>
                </a:lnTo>
                <a:lnTo>
                  <a:pt x="738" y="664"/>
                </a:lnTo>
                <a:lnTo>
                  <a:pt x="794" y="566"/>
                </a:lnTo>
                <a:lnTo>
                  <a:pt x="794" y="566"/>
                </a:lnTo>
                <a:lnTo>
                  <a:pt x="798" y="558"/>
                </a:lnTo>
                <a:lnTo>
                  <a:pt x="798" y="548"/>
                </a:lnTo>
                <a:lnTo>
                  <a:pt x="798" y="548"/>
                </a:lnTo>
                <a:lnTo>
                  <a:pt x="798" y="540"/>
                </a:lnTo>
                <a:lnTo>
                  <a:pt x="794" y="532"/>
                </a:lnTo>
                <a:lnTo>
                  <a:pt x="790" y="526"/>
                </a:lnTo>
                <a:lnTo>
                  <a:pt x="784" y="520"/>
                </a:lnTo>
                <a:lnTo>
                  <a:pt x="784" y="520"/>
                </a:lnTo>
                <a:lnTo>
                  <a:pt x="712" y="470"/>
                </a:lnTo>
                <a:lnTo>
                  <a:pt x="712" y="470"/>
                </a:lnTo>
                <a:lnTo>
                  <a:pt x="716" y="450"/>
                </a:lnTo>
                <a:lnTo>
                  <a:pt x="718" y="430"/>
                </a:lnTo>
                <a:lnTo>
                  <a:pt x="718" y="430"/>
                </a:lnTo>
                <a:lnTo>
                  <a:pt x="800" y="400"/>
                </a:lnTo>
                <a:lnTo>
                  <a:pt x="800" y="400"/>
                </a:lnTo>
                <a:lnTo>
                  <a:pt x="810" y="396"/>
                </a:lnTo>
                <a:lnTo>
                  <a:pt x="816" y="388"/>
                </a:lnTo>
                <a:lnTo>
                  <a:pt x="820" y="378"/>
                </a:lnTo>
                <a:lnTo>
                  <a:pt x="822" y="368"/>
                </a:lnTo>
                <a:lnTo>
                  <a:pt x="822" y="368"/>
                </a:lnTo>
                <a:lnTo>
                  <a:pt x="822" y="360"/>
                </a:lnTo>
                <a:lnTo>
                  <a:pt x="822" y="360"/>
                </a:lnTo>
                <a:close/>
                <a:moveTo>
                  <a:pt x="454" y="570"/>
                </a:moveTo>
                <a:lnTo>
                  <a:pt x="454" y="570"/>
                </a:lnTo>
                <a:lnTo>
                  <a:pt x="438" y="574"/>
                </a:lnTo>
                <a:lnTo>
                  <a:pt x="422" y="576"/>
                </a:lnTo>
                <a:lnTo>
                  <a:pt x="404" y="576"/>
                </a:lnTo>
                <a:lnTo>
                  <a:pt x="388" y="574"/>
                </a:lnTo>
                <a:lnTo>
                  <a:pt x="372" y="572"/>
                </a:lnTo>
                <a:lnTo>
                  <a:pt x="358" y="566"/>
                </a:lnTo>
                <a:lnTo>
                  <a:pt x="342" y="560"/>
                </a:lnTo>
                <a:lnTo>
                  <a:pt x="328" y="554"/>
                </a:lnTo>
                <a:lnTo>
                  <a:pt x="316" y="544"/>
                </a:lnTo>
                <a:lnTo>
                  <a:pt x="302" y="536"/>
                </a:lnTo>
                <a:lnTo>
                  <a:pt x="292" y="524"/>
                </a:lnTo>
                <a:lnTo>
                  <a:pt x="280" y="512"/>
                </a:lnTo>
                <a:lnTo>
                  <a:pt x="272" y="498"/>
                </a:lnTo>
                <a:lnTo>
                  <a:pt x="264" y="484"/>
                </a:lnTo>
                <a:lnTo>
                  <a:pt x="256" y="470"/>
                </a:lnTo>
                <a:lnTo>
                  <a:pt x="252" y="454"/>
                </a:lnTo>
                <a:lnTo>
                  <a:pt x="252" y="454"/>
                </a:lnTo>
                <a:lnTo>
                  <a:pt x="248" y="436"/>
                </a:lnTo>
                <a:lnTo>
                  <a:pt x="246" y="420"/>
                </a:lnTo>
                <a:lnTo>
                  <a:pt x="246" y="404"/>
                </a:lnTo>
                <a:lnTo>
                  <a:pt x="248" y="388"/>
                </a:lnTo>
                <a:lnTo>
                  <a:pt x="250" y="372"/>
                </a:lnTo>
                <a:lnTo>
                  <a:pt x="254" y="358"/>
                </a:lnTo>
                <a:lnTo>
                  <a:pt x="260" y="342"/>
                </a:lnTo>
                <a:lnTo>
                  <a:pt x="268" y="328"/>
                </a:lnTo>
                <a:lnTo>
                  <a:pt x="268" y="328"/>
                </a:lnTo>
                <a:lnTo>
                  <a:pt x="276" y="314"/>
                </a:lnTo>
                <a:lnTo>
                  <a:pt x="288" y="300"/>
                </a:lnTo>
                <a:lnTo>
                  <a:pt x="298" y="290"/>
                </a:lnTo>
                <a:lnTo>
                  <a:pt x="310" y="278"/>
                </a:lnTo>
                <a:lnTo>
                  <a:pt x="324" y="270"/>
                </a:lnTo>
                <a:lnTo>
                  <a:pt x="338" y="262"/>
                </a:lnTo>
                <a:lnTo>
                  <a:pt x="352" y="256"/>
                </a:lnTo>
                <a:lnTo>
                  <a:pt x="368" y="250"/>
                </a:lnTo>
                <a:lnTo>
                  <a:pt x="368" y="250"/>
                </a:lnTo>
                <a:lnTo>
                  <a:pt x="386" y="246"/>
                </a:lnTo>
                <a:lnTo>
                  <a:pt x="402" y="246"/>
                </a:lnTo>
                <a:lnTo>
                  <a:pt x="418" y="244"/>
                </a:lnTo>
                <a:lnTo>
                  <a:pt x="434" y="246"/>
                </a:lnTo>
                <a:lnTo>
                  <a:pt x="450" y="250"/>
                </a:lnTo>
                <a:lnTo>
                  <a:pt x="466" y="254"/>
                </a:lnTo>
                <a:lnTo>
                  <a:pt x="480" y="260"/>
                </a:lnTo>
                <a:lnTo>
                  <a:pt x="494" y="266"/>
                </a:lnTo>
                <a:lnTo>
                  <a:pt x="508" y="276"/>
                </a:lnTo>
                <a:lnTo>
                  <a:pt x="520" y="286"/>
                </a:lnTo>
                <a:lnTo>
                  <a:pt x="532" y="296"/>
                </a:lnTo>
                <a:lnTo>
                  <a:pt x="542" y="308"/>
                </a:lnTo>
                <a:lnTo>
                  <a:pt x="552" y="322"/>
                </a:lnTo>
                <a:lnTo>
                  <a:pt x="560" y="336"/>
                </a:lnTo>
                <a:lnTo>
                  <a:pt x="566" y="352"/>
                </a:lnTo>
                <a:lnTo>
                  <a:pt x="572" y="368"/>
                </a:lnTo>
                <a:lnTo>
                  <a:pt x="572" y="368"/>
                </a:lnTo>
                <a:lnTo>
                  <a:pt x="574" y="384"/>
                </a:lnTo>
                <a:lnTo>
                  <a:pt x="576" y="400"/>
                </a:lnTo>
                <a:lnTo>
                  <a:pt x="576" y="416"/>
                </a:lnTo>
                <a:lnTo>
                  <a:pt x="576" y="432"/>
                </a:lnTo>
                <a:lnTo>
                  <a:pt x="572" y="448"/>
                </a:lnTo>
                <a:lnTo>
                  <a:pt x="568" y="464"/>
                </a:lnTo>
                <a:lnTo>
                  <a:pt x="562" y="478"/>
                </a:lnTo>
                <a:lnTo>
                  <a:pt x="554" y="492"/>
                </a:lnTo>
                <a:lnTo>
                  <a:pt x="546" y="506"/>
                </a:lnTo>
                <a:lnTo>
                  <a:pt x="536" y="518"/>
                </a:lnTo>
                <a:lnTo>
                  <a:pt x="526" y="530"/>
                </a:lnTo>
                <a:lnTo>
                  <a:pt x="512" y="540"/>
                </a:lnTo>
                <a:lnTo>
                  <a:pt x="500" y="550"/>
                </a:lnTo>
                <a:lnTo>
                  <a:pt x="486" y="558"/>
                </a:lnTo>
                <a:lnTo>
                  <a:pt x="470" y="564"/>
                </a:lnTo>
                <a:lnTo>
                  <a:pt x="454" y="570"/>
                </a:lnTo>
                <a:lnTo>
                  <a:pt x="454" y="570"/>
                </a:lnTo>
                <a:close/>
              </a:path>
            </a:pathLst>
          </a:custGeom>
          <a:solidFill>
            <a:schemeClr val="bg1"/>
          </a:solidFill>
          <a:ln w="9525">
            <a:noFill/>
            <a:round/>
          </a:ln>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dirty="0">
              <a:latin typeface="等线" panose="02010600030101010101" pitchFamily="2" charset="-122"/>
              <a:ea typeface="等线" panose="02010600030101010101" pitchFamily="2" charset="-122"/>
            </a:endParaRPr>
          </a:p>
        </p:txBody>
      </p:sp>
      <p:sp>
        <p:nvSpPr>
          <p:cNvPr id="8" name="文本框 7"/>
          <p:cNvSpPr txBox="1"/>
          <p:nvPr/>
        </p:nvSpPr>
        <p:spPr>
          <a:xfrm>
            <a:off x="1161451" y="3977984"/>
            <a:ext cx="519670" cy="369332"/>
          </a:xfrm>
          <a:prstGeom prst="rect">
            <a:avLst/>
          </a:prstGeom>
          <a:noFill/>
        </p:spPr>
        <p:txBody>
          <a:bodyPr wrap="square" rtlCol="0">
            <a:spAutoFit/>
          </a:bodyPr>
          <a:lstStyle/>
          <a:p>
            <a:endParaRPr lang="zh-CN" altLang="en-US" dirty="0">
              <a:latin typeface="等线" panose="02010600030101010101" pitchFamily="2" charset="-122"/>
              <a:ea typeface="等线" panose="02010600030101010101" pitchFamily="2" charset="-122"/>
            </a:endParaRPr>
          </a:p>
        </p:txBody>
      </p:sp>
      <p:sp>
        <p:nvSpPr>
          <p:cNvPr id="9" name="Text Box 11"/>
          <p:cNvSpPr txBox="1">
            <a:spLocks noChangeArrowheads="1"/>
          </p:cNvSpPr>
          <p:nvPr/>
        </p:nvSpPr>
        <p:spPr bwMode="auto">
          <a:xfrm rot="10800000" flipV="1">
            <a:off x="1154224" y="3009671"/>
            <a:ext cx="799898" cy="660133"/>
          </a:xfrm>
          <a:prstGeom prst="rect">
            <a:avLst/>
          </a:prstGeom>
          <a:noFill/>
          <a:ln w="9525">
            <a:noFill/>
            <a:miter lim="800000"/>
          </a:ln>
        </p:spPr>
        <p:txBody>
          <a:bodyPr wrap="none" lIns="0" tIns="0" rIns="0" bIns="0" anchor="ctr">
            <a:noAutofit/>
          </a:bodyPr>
          <a:lstStyle/>
          <a:p>
            <a:pPr algn="ctr">
              <a:lnSpc>
                <a:spcPct val="60000"/>
              </a:lnSpc>
              <a:spcBef>
                <a:spcPct val="50000"/>
              </a:spcBef>
            </a:pPr>
            <a:r>
              <a:rPr lang="zh-CN" altLang="en-US" sz="2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指标</a:t>
            </a:r>
            <a:endParaRPr lang="en-US" altLang="zh-CN" sz="2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28" name="图片 27"/>
          <p:cNvPicPr>
            <a:picLocks noChangeAspect="1"/>
          </p:cNvPicPr>
          <p:nvPr/>
        </p:nvPicPr>
        <p:blipFill>
          <a:blip r:embed="rId1" cstate="email"/>
          <a:stretch>
            <a:fillRect/>
          </a:stretch>
        </p:blipFill>
        <p:spPr>
          <a:xfrm>
            <a:off x="668031" y="3139528"/>
            <a:ext cx="2597235" cy="2264653"/>
          </a:xfrm>
          <a:prstGeom prst="rect">
            <a:avLst/>
          </a:prstGeom>
          <a:ln>
            <a:noFill/>
          </a:ln>
          <a:effectLst/>
        </p:spPr>
      </p:pic>
      <p:pic>
        <p:nvPicPr>
          <p:cNvPr id="3" name="图片 2"/>
          <p:cNvPicPr>
            <a:picLocks noChangeAspect="1"/>
          </p:cNvPicPr>
          <p:nvPr/>
        </p:nvPicPr>
        <p:blipFill rotWithShape="1">
          <a:blip r:embed="rId2" cstate="email"/>
          <a:srcRect/>
          <a:stretch>
            <a:fillRect/>
          </a:stretch>
        </p:blipFill>
        <p:spPr>
          <a:xfrm>
            <a:off x="4189635" y="3182715"/>
            <a:ext cx="897800" cy="2221466"/>
          </a:xfrm>
          <a:prstGeom prst="rect">
            <a:avLst/>
          </a:prstGeom>
        </p:spPr>
      </p:pic>
      <p:sp>
        <p:nvSpPr>
          <p:cNvPr id="10" name="文本框 9"/>
          <p:cNvSpPr txBox="1"/>
          <p:nvPr/>
        </p:nvSpPr>
        <p:spPr>
          <a:xfrm>
            <a:off x="3999607" y="940975"/>
            <a:ext cx="3359180" cy="2161426"/>
          </a:xfrm>
          <a:prstGeom prst="rect">
            <a:avLst/>
          </a:prstGeom>
          <a:noFill/>
        </p:spPr>
        <p:txBody>
          <a:bodyPr wrap="square" rtlCol="0">
            <a:spAutoFit/>
          </a:bodyPr>
          <a:lstStyle/>
          <a:p>
            <a:pPr algn="l">
              <a:lnSpc>
                <a:spcPct val="110000"/>
              </a:lnSpc>
            </a:pPr>
            <a:r>
              <a:rPr lang="zh-CN" altLang="en-US" b="1" dirty="0">
                <a:solidFill>
                  <a:srgbClr val="0070C0"/>
                </a:solidFill>
                <a:latin typeface="等线" panose="02010600030101010101" pitchFamily="2" charset="-122"/>
                <a:ea typeface="等线" panose="02010600030101010101" pitchFamily="2" charset="-122"/>
                <a:cs typeface="Arial" panose="020B0604020202020204" pitchFamily="34" charset="0"/>
                <a:sym typeface="+mn-ea"/>
              </a:rPr>
              <a:t>项目难点：</a:t>
            </a:r>
            <a:endParaRPr lang="en-US" altLang="zh-CN" b="1" dirty="0">
              <a:solidFill>
                <a:srgbClr val="0070C0"/>
              </a:solidFill>
              <a:latin typeface="等线" panose="02010600030101010101" pitchFamily="2" charset="-122"/>
              <a:ea typeface="等线" panose="02010600030101010101" pitchFamily="2" charset="-122"/>
              <a:cs typeface="Arial" panose="020B0604020202020204" pitchFamily="34" charset="0"/>
            </a:endParaRPr>
          </a:p>
          <a:p>
            <a:pPr marL="228600" indent="-228600">
              <a:lnSpc>
                <a:spcPct val="110000"/>
              </a:lnSpc>
              <a:spcBef>
                <a:spcPts val="600"/>
              </a:spcBef>
              <a:buFont typeface="Arial" panose="020B0604020202020204" pitchFamily="34" charset="0"/>
              <a:buChar char="•"/>
            </a:pPr>
            <a:r>
              <a:rPr lang="zh-CN" altLang="en-US" sz="1300" kern="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rPr>
              <a:t>缺陷类型繁多，包含焊盘间隙、少锡、漏锡、起球、烧伤、焊盘断裂，其中烧伤、少锡只在细微的部位和良品有区别，对检测及分类算法有较大的挑战性</a:t>
            </a:r>
            <a:endParaRPr lang="en-US" altLang="zh-CN" sz="1300" kern="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endParaRPr>
          </a:p>
          <a:p>
            <a:pPr marL="228600" indent="-228600">
              <a:lnSpc>
                <a:spcPct val="110000"/>
              </a:lnSpc>
              <a:spcBef>
                <a:spcPts val="600"/>
              </a:spcBef>
              <a:buFont typeface="Arial" panose="020B0604020202020204" pitchFamily="34" charset="0"/>
              <a:buChar char="•"/>
            </a:pPr>
            <a:r>
              <a:rPr lang="zh-CN" altLang="en-US" sz="1300" kern="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rPr>
              <a:t>由于每个焊锡的形态不尽相同，传统</a:t>
            </a:r>
            <a:r>
              <a:rPr lang="en-US" altLang="zh-CN" sz="1300" kern="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rPr>
              <a:t>2D</a:t>
            </a:r>
            <a:r>
              <a:rPr lang="zh-CN" altLang="en-US" sz="1300" kern="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rPr>
              <a:t>检测算法无法适配，只能用人工检测</a:t>
            </a:r>
            <a:endParaRPr lang="en-US" altLang="zh-CN" sz="1300" kern="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endParaRPr>
          </a:p>
          <a:p>
            <a:pPr>
              <a:lnSpc>
                <a:spcPct val="110000"/>
              </a:lnSpc>
            </a:pPr>
            <a:endParaRPr lang="zh-CN" altLang="en-US" dirty="0">
              <a:latin typeface="等线" panose="02010600030101010101" pitchFamily="2" charset="-122"/>
              <a:ea typeface="等线" panose="02010600030101010101" pitchFamily="2" charset="-122"/>
            </a:endParaRPr>
          </a:p>
        </p:txBody>
      </p:sp>
      <p:sp>
        <p:nvSpPr>
          <p:cNvPr id="29" name="文本框 28"/>
          <p:cNvSpPr txBox="1"/>
          <p:nvPr/>
        </p:nvSpPr>
        <p:spPr>
          <a:xfrm>
            <a:off x="663838" y="940975"/>
            <a:ext cx="2580567" cy="1640706"/>
          </a:xfrm>
          <a:prstGeom prst="rect">
            <a:avLst/>
          </a:prstGeom>
          <a:noFill/>
        </p:spPr>
        <p:txBody>
          <a:bodyPr wrap="square">
            <a:spAutoFit/>
          </a:bodyPr>
          <a:lstStyle/>
          <a:p>
            <a:pPr algn="l">
              <a:lnSpc>
                <a:spcPct val="110000"/>
              </a:lnSpc>
              <a:spcBef>
                <a:spcPts val="600"/>
              </a:spcBef>
            </a:pPr>
            <a:r>
              <a:rPr lang="zh-CN" altLang="en-US" b="1" dirty="0">
                <a:solidFill>
                  <a:srgbClr val="0070C0"/>
                </a:solidFill>
                <a:latin typeface="等线" panose="02010600030101010101" pitchFamily="2" charset="-122"/>
                <a:ea typeface="等线" panose="02010600030101010101" pitchFamily="2" charset="-122"/>
                <a:cs typeface="Arial" panose="020B0604020202020204" pitchFamily="34" charset="0"/>
                <a:sym typeface="+mn-ea"/>
              </a:rPr>
              <a:t>项目需求：</a:t>
            </a:r>
            <a:endParaRPr lang="en-US" altLang="zh-CN" b="1" dirty="0">
              <a:solidFill>
                <a:srgbClr val="0070C0"/>
              </a:solidFill>
              <a:latin typeface="等线" panose="02010600030101010101" pitchFamily="2" charset="-122"/>
              <a:ea typeface="等线" panose="02010600030101010101" pitchFamily="2" charset="-122"/>
              <a:cs typeface="Arial" panose="020B0604020202020204" pitchFamily="34" charset="0"/>
            </a:endParaRPr>
          </a:p>
          <a:p>
            <a:pPr marL="285750" indent="-285750">
              <a:lnSpc>
                <a:spcPct val="110000"/>
              </a:lnSpc>
              <a:spcBef>
                <a:spcPts val="600"/>
              </a:spcBef>
              <a:buFont typeface="Arial" panose="020B0604020202020204" pitchFamily="34" charset="0"/>
              <a:buChar char="•"/>
            </a:pPr>
            <a:r>
              <a:rPr lang="zh-CN" altLang="en-US" sz="1300" kern="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rPr>
              <a:t>检测耳机四个焊点是否存在漏锡、少锡、起球、焊缝间隙等缺陷</a:t>
            </a:r>
            <a:endParaRPr lang="zh-CN" altLang="en-US" sz="1300" kern="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endParaRPr>
          </a:p>
          <a:p>
            <a:pPr marL="285750" indent="-285750">
              <a:lnSpc>
                <a:spcPct val="110000"/>
              </a:lnSpc>
              <a:spcBef>
                <a:spcPts val="600"/>
              </a:spcBef>
              <a:buFont typeface="Arial" panose="020B0604020202020204" pitchFamily="34" charset="0"/>
              <a:buChar char="•"/>
            </a:pPr>
            <a:r>
              <a:rPr lang="zh-CN" altLang="en-US" sz="1300" kern="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rPr>
              <a:t>实现</a:t>
            </a:r>
            <a:r>
              <a:rPr lang="en-US" altLang="zh-CN" sz="1300" kern="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rPr>
              <a:t>OK/NG</a:t>
            </a:r>
            <a:r>
              <a:rPr lang="zh-CN" altLang="en-US" sz="1300" kern="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rPr>
              <a:t>二分类，并定位是哪个焊点</a:t>
            </a:r>
            <a:r>
              <a:rPr lang="en-US" altLang="zh-CN" sz="1300" kern="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rPr>
              <a:t>NG</a:t>
            </a:r>
            <a:r>
              <a:rPr lang="zh-CN" altLang="en-US" sz="13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rPr>
              <a:t>。</a:t>
            </a:r>
            <a:endParaRPr lang="zh-CN" altLang="en-US" sz="13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endParaRPr>
          </a:p>
        </p:txBody>
      </p:sp>
      <p:sp>
        <p:nvSpPr>
          <p:cNvPr id="30" name="文本框 29"/>
          <p:cNvSpPr txBox="1"/>
          <p:nvPr/>
        </p:nvSpPr>
        <p:spPr>
          <a:xfrm>
            <a:off x="8067941" y="940975"/>
            <a:ext cx="3534156" cy="2157770"/>
          </a:xfrm>
          <a:prstGeom prst="rect">
            <a:avLst/>
          </a:prstGeom>
          <a:noFill/>
        </p:spPr>
        <p:txBody>
          <a:bodyPr wrap="square">
            <a:spAutoFit/>
          </a:bodyPr>
          <a:lstStyle/>
          <a:p>
            <a:pPr algn="l">
              <a:lnSpc>
                <a:spcPct val="110000"/>
              </a:lnSpc>
            </a:pPr>
            <a:r>
              <a:rPr lang="zh-CN" altLang="en-US" b="1" dirty="0">
                <a:solidFill>
                  <a:srgbClr val="0070C0"/>
                </a:solidFill>
                <a:latin typeface="等线" panose="02010600030101010101" pitchFamily="2" charset="-122"/>
                <a:ea typeface="等线" panose="02010600030101010101" pitchFamily="2" charset="-122"/>
                <a:cs typeface="Arial" panose="020B0604020202020204" pitchFamily="34" charset="0"/>
                <a:sym typeface="+mn-ea"/>
              </a:rPr>
              <a:t>主要收益：</a:t>
            </a:r>
            <a:endParaRPr lang="zh-CN" altLang="en-US" b="1" dirty="0">
              <a:solidFill>
                <a:srgbClr val="0070C0"/>
              </a:solidFill>
              <a:latin typeface="等线" panose="02010600030101010101" pitchFamily="2" charset="-122"/>
              <a:ea typeface="等线" panose="02010600030101010101" pitchFamily="2" charset="-122"/>
              <a:cs typeface="Arial" panose="020B0604020202020204" pitchFamily="34" charset="0"/>
            </a:endParaRPr>
          </a:p>
          <a:p>
            <a:pPr marL="228600" indent="-228600">
              <a:lnSpc>
                <a:spcPct val="110000"/>
              </a:lnSpc>
              <a:spcBef>
                <a:spcPts val="600"/>
              </a:spcBef>
              <a:buFont typeface="Arial" panose="020B0604020202020204" pitchFamily="34" charset="0"/>
              <a:buChar char="•"/>
            </a:pPr>
            <a:r>
              <a:rPr lang="zh-CN" altLang="en-US" sz="1300" kern="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sym typeface="+mn-ea"/>
              </a:rPr>
              <a:t>由于机台的高检测效率及准确率能为涉及该工艺的产线节省近</a:t>
            </a:r>
            <a:r>
              <a:rPr lang="en-US" altLang="zh-CN" sz="1300" kern="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sym typeface="+mn-ea"/>
              </a:rPr>
              <a:t>300W</a:t>
            </a:r>
            <a:r>
              <a:rPr lang="zh-CN" altLang="en-US" sz="1300" kern="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sym typeface="+mn-ea"/>
              </a:rPr>
              <a:t>的成本。</a:t>
            </a:r>
            <a:endParaRPr lang="en-US" altLang="zh-CN" sz="1300" kern="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sym typeface="+mn-ea"/>
            </a:endParaRPr>
          </a:p>
          <a:p>
            <a:pPr marL="228600" indent="-228600">
              <a:lnSpc>
                <a:spcPct val="110000"/>
              </a:lnSpc>
              <a:spcBef>
                <a:spcPts val="600"/>
              </a:spcBef>
              <a:buFont typeface="Arial" panose="020B0604020202020204" pitchFamily="34" charset="0"/>
              <a:buChar char="•"/>
            </a:pPr>
            <a:r>
              <a:rPr lang="zh-CN" altLang="en-US" sz="1300" kern="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sym typeface="+mn-ea"/>
              </a:rPr>
              <a:t>替换了客户人工抽检的方式，并且实现产品检测全覆盖避免了不良品组装到成品中造成的经济损失。</a:t>
            </a:r>
            <a:endParaRPr lang="en-US" altLang="zh-CN" sz="1300" kern="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sym typeface="+mn-ea"/>
            </a:endParaRPr>
          </a:p>
          <a:p>
            <a:pPr marL="228600" indent="-228600">
              <a:lnSpc>
                <a:spcPct val="110000"/>
              </a:lnSpc>
              <a:spcBef>
                <a:spcPts val="600"/>
              </a:spcBef>
              <a:buFont typeface="Arial" panose="020B0604020202020204" pitchFamily="34" charset="0"/>
              <a:buChar char="•"/>
            </a:pPr>
            <a:r>
              <a:rPr lang="zh-CN" altLang="en-US" sz="1300" kern="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sym typeface="+mn-ea"/>
              </a:rPr>
              <a:t>根据统计不良品的数量可以提升生产工艺及车间操作工的作业规范及效率。</a:t>
            </a:r>
            <a:endParaRPr lang="zh-CN" altLang="en-US" sz="1300" kern="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sym typeface="+mn-ea"/>
            </a:endParaRPr>
          </a:p>
        </p:txBody>
      </p:sp>
      <p:sp>
        <p:nvSpPr>
          <p:cNvPr id="14" name="文本框 13"/>
          <p:cNvSpPr txBox="1"/>
          <p:nvPr/>
        </p:nvSpPr>
        <p:spPr>
          <a:xfrm>
            <a:off x="575955" y="5632255"/>
            <a:ext cx="5832086" cy="338554"/>
          </a:xfrm>
          <a:prstGeom prst="rect">
            <a:avLst/>
          </a:prstGeom>
          <a:noFill/>
        </p:spPr>
        <p:txBody>
          <a:bodyPr wrap="square">
            <a:spAutoFit/>
          </a:bodyPr>
          <a:lstStyle/>
          <a:p>
            <a:pPr algn="just"/>
            <a:r>
              <a:rPr lang="zh-CN" altLang="en-US" sz="1600" b="1" dirty="0">
                <a:solidFill>
                  <a:srgbClr val="0070C0"/>
                </a:solidFill>
                <a:latin typeface="等线" panose="02010600030101010101" pitchFamily="2" charset="-122"/>
                <a:ea typeface="等线" panose="02010600030101010101" pitchFamily="2" charset="-122"/>
                <a:cs typeface="Arial" panose="020B0604020202020204" pitchFamily="34" charset="0"/>
              </a:rPr>
              <a:t>算法</a:t>
            </a:r>
            <a:r>
              <a:rPr lang="zh-CN" altLang="en-US" sz="1600" b="1" dirty="0">
                <a:solidFill>
                  <a:srgbClr val="0070C0"/>
                </a:solidFill>
                <a:latin typeface="等线" panose="02010600030101010101" pitchFamily="2" charset="-122"/>
                <a:ea typeface="等线" panose="02010600030101010101" pitchFamily="2" charset="-122"/>
                <a:cs typeface="Arial" panose="020B0604020202020204" pitchFamily="34" charset="0"/>
                <a:sym typeface="+mn-ea"/>
              </a:rPr>
              <a:t>：</a:t>
            </a:r>
            <a:r>
              <a:rPr lang="zh-CN" altLang="en-US" sz="1400" kern="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sym typeface="+mn-ea"/>
              </a:rPr>
              <a:t>基于深度学习的分类算法实现了对缺陷和良品的分类</a:t>
            </a:r>
            <a:endParaRPr lang="zh-CN" altLang="en-US" sz="1400" kern="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sym typeface="+mn-ea"/>
            </a:endParaRPr>
          </a:p>
        </p:txBody>
      </p:sp>
      <p:sp>
        <p:nvSpPr>
          <p:cNvPr id="6" name="标题 5"/>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rPr>
              <a:t>立讯</a:t>
            </a:r>
            <a:r>
              <a:rPr lang="en-US" altLang="zh-CN" sz="2400" b="1" spc="100" dirty="0">
                <a:solidFill>
                  <a:srgbClr val="043E6F"/>
                </a:solidFill>
                <a:cs typeface="Arial" panose="020B0604020202020204" pitchFamily="34" charset="0"/>
              </a:rPr>
              <a:t>:</a:t>
            </a:r>
            <a:r>
              <a:rPr lang="en-GB" altLang="zh-CN" sz="2400" b="1" spc="100" dirty="0">
                <a:solidFill>
                  <a:srgbClr val="043E6F"/>
                </a:solidFill>
                <a:cs typeface="Arial" panose="020B0604020202020204" pitchFamily="34" charset="0"/>
              </a:rPr>
              <a:t>AirPodsPro</a:t>
            </a:r>
            <a:r>
              <a:rPr lang="zh-CN" altLang="en-US" sz="2400" b="1" spc="100" dirty="0">
                <a:solidFill>
                  <a:srgbClr val="043E6F"/>
                </a:solidFill>
                <a:cs typeface="Arial" panose="020B0604020202020204" pitchFamily="34" charset="0"/>
              </a:rPr>
              <a:t>焊点检测</a:t>
            </a:r>
            <a:endParaRPr lang="zh-CN" altLang="en-US" sz="2400" b="1" spc="100" dirty="0">
              <a:solidFill>
                <a:srgbClr val="043E6F"/>
              </a:solidFill>
              <a:cs typeface="Arial" panose="020B0604020202020204" pitchFamily="34" charset="0"/>
            </a:endParaRPr>
          </a:p>
        </p:txBody>
      </p:sp>
      <p:pic>
        <p:nvPicPr>
          <p:cNvPr id="21" name="图片 20"/>
          <p:cNvPicPr>
            <a:picLocks noChangeAspect="1"/>
          </p:cNvPicPr>
          <p:nvPr/>
        </p:nvPicPr>
        <p:blipFill rotWithShape="1">
          <a:blip r:embed="rId3" cstate="email"/>
          <a:srcRect/>
          <a:stretch>
            <a:fillRect/>
          </a:stretch>
        </p:blipFill>
        <p:spPr>
          <a:xfrm>
            <a:off x="5177154" y="3182715"/>
            <a:ext cx="947904" cy="2221466"/>
          </a:xfrm>
          <a:prstGeom prst="rect">
            <a:avLst/>
          </a:prstGeom>
        </p:spPr>
      </p:pic>
      <p:pic>
        <p:nvPicPr>
          <p:cNvPr id="22" name="图片 21"/>
          <p:cNvPicPr>
            <a:picLocks noChangeAspect="1"/>
          </p:cNvPicPr>
          <p:nvPr/>
        </p:nvPicPr>
        <p:blipFill rotWithShape="1">
          <a:blip r:embed="rId4" cstate="email"/>
          <a:srcRect/>
          <a:stretch>
            <a:fillRect/>
          </a:stretch>
        </p:blipFill>
        <p:spPr>
          <a:xfrm>
            <a:off x="6204189" y="3182715"/>
            <a:ext cx="947904" cy="2221466"/>
          </a:xfrm>
          <a:prstGeom prst="rect">
            <a:avLst/>
          </a:prstGeom>
        </p:spPr>
      </p:pic>
      <p:sp>
        <p:nvSpPr>
          <p:cNvPr id="16" name="矩形 15"/>
          <p:cNvSpPr/>
          <p:nvPr/>
        </p:nvSpPr>
        <p:spPr>
          <a:xfrm>
            <a:off x="8205850" y="3312993"/>
            <a:ext cx="3161074" cy="1000663"/>
          </a:xfrm>
          <a:prstGeom prst="rect">
            <a:avLst/>
          </a:prstGeom>
          <a:solidFill>
            <a:srgbClr val="0070C0">
              <a:alpha val="15000"/>
            </a:srgbClr>
          </a:solidFill>
        </p:spPr>
        <p:txBody>
          <a:bodyPr wrap="square" anchor="ctr">
            <a:noAutofit/>
          </a:bodyPr>
          <a:lstStyle/>
          <a:p>
            <a:pPr algn="ctr">
              <a:lnSpc>
                <a:spcPct val="120000"/>
              </a:lnSpc>
              <a:spcBef>
                <a:spcPts val="600"/>
              </a:spcBef>
              <a:buClr>
                <a:srgbClr val="0092D1"/>
              </a:buClr>
              <a:buSzPct val="80000"/>
            </a:pPr>
            <a:r>
              <a:rPr lang="en-US" altLang="zh-CN" sz="2800" b="1" dirty="0">
                <a:solidFill>
                  <a:srgbClr val="1E6CBE"/>
                </a:solidFill>
                <a:latin typeface="等线" panose="02010600030101010101" pitchFamily="2" charset="-122"/>
                <a:ea typeface="黑体" panose="02010609060101010101" pitchFamily="49" charset="-122"/>
                <a:cs typeface="Arial" panose="020B0604020202020204" pitchFamily="34" charset="0"/>
              </a:rPr>
              <a:t>99+%</a:t>
            </a:r>
            <a:br>
              <a:rPr lang="en-US" altLang="zh-CN" sz="2800" dirty="0">
                <a:solidFill>
                  <a:srgbClr val="1E6CBE"/>
                </a:solidFill>
                <a:latin typeface="等线" panose="02010600030101010101" pitchFamily="2" charset="-122"/>
                <a:ea typeface="黑体" panose="02010609060101010101" pitchFamily="49" charset="-122"/>
                <a:cs typeface="Arial" panose="020B0604020202020204" pitchFamily="34" charset="0"/>
              </a:rPr>
            </a:br>
            <a:r>
              <a:rPr lang="zh-CN" altLang="en-US" sz="1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rPr>
              <a:t>高检出率</a:t>
            </a:r>
            <a:endParaRPr lang="zh-CN" altLang="en-US" sz="1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endParaRPr>
          </a:p>
        </p:txBody>
      </p:sp>
      <p:sp>
        <p:nvSpPr>
          <p:cNvPr id="17" name="矩形 16"/>
          <p:cNvSpPr/>
          <p:nvPr/>
        </p:nvSpPr>
        <p:spPr>
          <a:xfrm>
            <a:off x="8202324" y="4441411"/>
            <a:ext cx="3164599" cy="962770"/>
          </a:xfrm>
          <a:prstGeom prst="rect">
            <a:avLst/>
          </a:prstGeom>
          <a:solidFill>
            <a:srgbClr val="0070C0">
              <a:alpha val="15000"/>
            </a:srgbClr>
          </a:solidFill>
        </p:spPr>
        <p:txBody>
          <a:bodyPr wrap="square" anchor="ctr">
            <a:noAutofit/>
          </a:bodyPr>
          <a:lstStyle/>
          <a:p>
            <a:pPr algn="ctr">
              <a:lnSpc>
                <a:spcPct val="120000"/>
              </a:lnSpc>
              <a:spcBef>
                <a:spcPts val="600"/>
              </a:spcBef>
              <a:buClr>
                <a:srgbClr val="0092D1"/>
              </a:buClr>
              <a:buSzPct val="80000"/>
            </a:pPr>
            <a:r>
              <a:rPr lang="en-US" altLang="zh-CN" sz="2600" b="1" dirty="0">
                <a:solidFill>
                  <a:schemeClr val="accent1"/>
                </a:solidFill>
                <a:latin typeface="等线" panose="02010600030101010101" pitchFamily="2" charset="-122"/>
                <a:ea typeface="黑体" panose="02010609060101010101" pitchFamily="49" charset="-122"/>
                <a:cs typeface="Arial" panose="020B0604020202020204" pitchFamily="34" charset="0"/>
                <a:sym typeface="+mn-ea"/>
              </a:rPr>
              <a:t>30%</a:t>
            </a:r>
            <a:br>
              <a:rPr lang="en-US" altLang="zh-CN" sz="1600" dirty="0">
                <a:solidFill>
                  <a:schemeClr val="bg1"/>
                </a:solidFill>
                <a:latin typeface="等线" panose="02010600030101010101" pitchFamily="2" charset="-122"/>
                <a:ea typeface="黑体" panose="02010609060101010101" pitchFamily="49" charset="-122"/>
                <a:cs typeface="Arial" panose="020B0604020202020204" pitchFamily="34" charset="0"/>
              </a:rPr>
            </a:br>
            <a:r>
              <a:rPr lang="zh-CN" altLang="en-US" sz="1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sym typeface="+mn-ea"/>
              </a:rPr>
              <a:t>算法进行优化加速，硬件配置低</a:t>
            </a:r>
            <a:endParaRPr lang="zh-CN" altLang="en-US" sz="1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479505" y="213149"/>
            <a:ext cx="9058943" cy="332399"/>
          </a:xfrm>
        </p:spPr>
        <p:txBody>
          <a:bodyPr/>
          <a:lstStyle/>
          <a:p>
            <a:r>
              <a:rPr lang="zh-CN" altLang="en-US" sz="2400" b="1" spc="100" dirty="0">
                <a:solidFill>
                  <a:srgbClr val="043E6F"/>
                </a:solidFill>
                <a:cs typeface="Arial" panose="020B0604020202020204" pitchFamily="34" charset="0"/>
              </a:rPr>
              <a:t>立讯精密</a:t>
            </a:r>
            <a:r>
              <a:rPr lang="en-US" altLang="zh-CN" sz="2400" b="1" spc="100" dirty="0">
                <a:solidFill>
                  <a:srgbClr val="043E6F"/>
                </a:solidFill>
                <a:cs typeface="Arial" panose="020B0604020202020204" pitchFamily="34" charset="0"/>
              </a:rPr>
              <a:t>:Apple</a:t>
            </a:r>
            <a:r>
              <a:rPr lang="zh-CN" altLang="en-US" sz="2400" b="1" spc="100" dirty="0">
                <a:solidFill>
                  <a:srgbClr val="043E6F"/>
                </a:solidFill>
                <a:cs typeface="Arial" panose="020B0604020202020204" pitchFamily="34" charset="0"/>
              </a:rPr>
              <a:t> </a:t>
            </a:r>
            <a:r>
              <a:rPr lang="en-US" altLang="zh-CN" sz="2400" b="1" spc="100" dirty="0" err="1">
                <a:solidFill>
                  <a:srgbClr val="043E6F"/>
                </a:solidFill>
                <a:cs typeface="Arial" panose="020B0604020202020204" pitchFamily="34" charset="0"/>
              </a:rPr>
              <a:t>AirPods</a:t>
            </a:r>
            <a:r>
              <a:rPr lang="zh-CN" altLang="en-US" sz="2400" b="1" spc="100" dirty="0">
                <a:solidFill>
                  <a:srgbClr val="043E6F"/>
                </a:solidFill>
                <a:cs typeface="Arial" panose="020B0604020202020204" pitchFamily="34" charset="0"/>
              </a:rPr>
              <a:t>充电线圈外观缺陷检测</a:t>
            </a:r>
            <a:endParaRPr lang="zh-CN" altLang="en-US" sz="2400" b="1" spc="100" dirty="0">
              <a:solidFill>
                <a:srgbClr val="043E6F"/>
              </a:solidFill>
              <a:cs typeface="Arial" panose="020B0604020202020204" pitchFamily="34" charset="0"/>
            </a:endParaRPr>
          </a:p>
        </p:txBody>
      </p:sp>
      <p:pic>
        <p:nvPicPr>
          <p:cNvPr id="6" name="图片 5"/>
          <p:cNvPicPr>
            <a:picLocks noChangeAspect="1"/>
          </p:cNvPicPr>
          <p:nvPr/>
        </p:nvPicPr>
        <p:blipFill rotWithShape="1">
          <a:blip r:embed="rId1" cstate="email"/>
          <a:srcRect/>
          <a:stretch>
            <a:fillRect/>
          </a:stretch>
        </p:blipFill>
        <p:spPr>
          <a:xfrm>
            <a:off x="8625320" y="905411"/>
            <a:ext cx="3566679" cy="5315091"/>
          </a:xfrm>
          <a:prstGeom prst="rect">
            <a:avLst/>
          </a:prstGeom>
        </p:spPr>
      </p:pic>
      <p:sp>
        <p:nvSpPr>
          <p:cNvPr id="27" name="矩形 26"/>
          <p:cNvSpPr/>
          <p:nvPr/>
        </p:nvSpPr>
        <p:spPr>
          <a:xfrm>
            <a:off x="8625320" y="905413"/>
            <a:ext cx="3566680" cy="5315091"/>
          </a:xfrm>
          <a:prstGeom prst="rect">
            <a:avLst/>
          </a:prstGeom>
          <a:solidFill>
            <a:schemeClr val="bg2">
              <a:lumMod val="10000"/>
              <a:alpha val="40000"/>
            </a:schemeClr>
          </a:solidFill>
          <a:ln>
            <a:noFill/>
          </a:ln>
        </p:spPr>
        <p:txBody>
          <a:bodyPr wrap="square" rtlCol="0" anchor="ctr">
            <a:noAutofit/>
          </a:bodyPr>
          <a:lstStyle/>
          <a:p>
            <a:pPr algn="l"/>
            <a:endParaRPr lang="zh-CN" altLang="en-US" sz="20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sp>
        <p:nvSpPr>
          <p:cNvPr id="28" name="矩形 27"/>
          <p:cNvSpPr/>
          <p:nvPr/>
        </p:nvSpPr>
        <p:spPr>
          <a:xfrm>
            <a:off x="8961260" y="1332542"/>
            <a:ext cx="2880000" cy="1296000"/>
          </a:xfrm>
          <a:prstGeom prst="rect">
            <a:avLst/>
          </a:prstGeom>
          <a:solidFill>
            <a:schemeClr val="tx1">
              <a:lumMod val="85000"/>
              <a:lumOff val="15000"/>
              <a:alpha val="80000"/>
            </a:schemeClr>
          </a:solidFill>
        </p:spPr>
        <p:txBody>
          <a:bodyPr wrap="square" rtlCol="0" anchor="ctr">
            <a:noAutofit/>
          </a:bodyPr>
          <a:lstStyle/>
          <a:p>
            <a:pPr algn="ctr"/>
            <a:r>
              <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99%+</a:t>
            </a:r>
            <a:endPar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endParaRPr>
          </a:p>
          <a:p>
            <a:pPr algn="just"/>
            <a:r>
              <a:rPr lang="en-US" altLang="zh-CN" sz="1600" dirty="0">
                <a:solidFill>
                  <a:schemeClr val="bg1"/>
                </a:solidFill>
                <a:latin typeface="等线" panose="02010600030101010101" pitchFamily="2" charset="-122"/>
                <a:ea typeface="等线" panose="02010600030101010101" pitchFamily="2" charset="-122"/>
                <a:sym typeface="Arial" panose="020B0604020202020204" pitchFamily="34" charset="0"/>
              </a:rPr>
              <a:t>NG</a:t>
            </a:r>
            <a:r>
              <a:rPr lang="zh-CN" altLang="en-US" sz="1600" dirty="0">
                <a:solidFill>
                  <a:schemeClr val="bg1"/>
                </a:solidFill>
                <a:latin typeface="等线" panose="02010600030101010101" pitchFamily="2" charset="-122"/>
                <a:ea typeface="等线" panose="02010600030101010101" pitchFamily="2" charset="-122"/>
                <a:sym typeface="Arial" panose="020B0604020202020204" pitchFamily="34" charset="0"/>
              </a:rPr>
              <a:t>缺陷有效检出率，超过绝大部分普通</a:t>
            </a:r>
            <a:r>
              <a:rPr lang="en-US" altLang="zh-CN" sz="1600" dirty="0">
                <a:solidFill>
                  <a:schemeClr val="bg1"/>
                </a:solidFill>
                <a:latin typeface="等线" panose="02010600030101010101" pitchFamily="2" charset="-122"/>
                <a:ea typeface="等线" panose="02010600030101010101" pitchFamily="2" charset="-122"/>
                <a:sym typeface="Arial" panose="020B0604020202020204" pitchFamily="34" charset="0"/>
              </a:rPr>
              <a:t>QC</a:t>
            </a:r>
            <a:r>
              <a:rPr lang="zh-CN" altLang="en-US" sz="1600" dirty="0">
                <a:solidFill>
                  <a:schemeClr val="bg1"/>
                </a:solidFill>
                <a:latin typeface="等线" panose="02010600030101010101" pitchFamily="2" charset="-122"/>
                <a:ea typeface="等线" panose="02010600030101010101" pitchFamily="2" charset="-122"/>
                <a:sym typeface="Arial" panose="020B0604020202020204" pitchFamily="34" charset="0"/>
              </a:rPr>
              <a:t>人员</a:t>
            </a:r>
            <a:endParaRPr lang="zh-CN" altLang="en-US" sz="1600" dirty="0">
              <a:solidFill>
                <a:schemeClr val="bg1"/>
              </a:solidFill>
              <a:latin typeface="等线" panose="02010600030101010101" pitchFamily="2" charset="-122"/>
              <a:ea typeface="等线" panose="02010600030101010101" pitchFamily="2" charset="-122"/>
              <a:sym typeface="Arial" panose="020B0604020202020204" pitchFamily="34" charset="0"/>
            </a:endParaRPr>
          </a:p>
        </p:txBody>
      </p:sp>
      <p:sp>
        <p:nvSpPr>
          <p:cNvPr id="29" name="矩形 28"/>
          <p:cNvSpPr/>
          <p:nvPr/>
        </p:nvSpPr>
        <p:spPr>
          <a:xfrm>
            <a:off x="8961260" y="2909377"/>
            <a:ext cx="2880000" cy="1296000"/>
          </a:xfrm>
          <a:prstGeom prst="rect">
            <a:avLst/>
          </a:prstGeom>
          <a:solidFill>
            <a:schemeClr val="tx1">
              <a:lumMod val="85000"/>
              <a:lumOff val="15000"/>
              <a:alpha val="80000"/>
            </a:schemeClr>
          </a:solidFill>
        </p:spPr>
        <p:txBody>
          <a:bodyPr wrap="square" rtlCol="0" anchor="ctr">
            <a:noAutofit/>
          </a:bodyPr>
          <a:lstStyle/>
          <a:p>
            <a:pPr algn="ctr"/>
            <a:r>
              <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80%</a:t>
            </a:r>
            <a:endPar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endParaRPr>
          </a:p>
          <a:p>
            <a:pPr algn="just"/>
            <a:r>
              <a:rPr lang="zh-CN" altLang="en-US" sz="1600" dirty="0">
                <a:solidFill>
                  <a:schemeClr val="bg1"/>
                </a:solidFill>
                <a:latin typeface="等线" panose="02010600030101010101" pitchFamily="2" charset="-122"/>
                <a:ea typeface="等线" panose="02010600030101010101" pitchFamily="2" charset="-122"/>
                <a:sym typeface="Arial" panose="020B0604020202020204" pitchFamily="34" charset="0"/>
              </a:rPr>
              <a:t>质检人员取代，极大地减少线上工人的数量</a:t>
            </a:r>
            <a:endParaRPr lang="zh-CN" altLang="en-US" sz="1600" dirty="0">
              <a:solidFill>
                <a:schemeClr val="bg1"/>
              </a:solidFill>
              <a:latin typeface="等线" panose="02010600030101010101" pitchFamily="2" charset="-122"/>
              <a:ea typeface="等线" panose="02010600030101010101" pitchFamily="2" charset="-122"/>
              <a:sym typeface="Arial" panose="020B0604020202020204" pitchFamily="34" charset="0"/>
            </a:endParaRPr>
          </a:p>
        </p:txBody>
      </p:sp>
      <p:sp>
        <p:nvSpPr>
          <p:cNvPr id="39" name="矩形 38"/>
          <p:cNvSpPr/>
          <p:nvPr/>
        </p:nvSpPr>
        <p:spPr>
          <a:xfrm>
            <a:off x="8961260" y="4486213"/>
            <a:ext cx="2880000" cy="1296000"/>
          </a:xfrm>
          <a:prstGeom prst="rect">
            <a:avLst/>
          </a:prstGeom>
          <a:solidFill>
            <a:schemeClr val="tx1">
              <a:lumMod val="85000"/>
              <a:lumOff val="15000"/>
              <a:alpha val="80000"/>
            </a:schemeClr>
          </a:solidFill>
        </p:spPr>
        <p:txBody>
          <a:bodyPr wrap="square" rtlCol="0" anchor="ctr">
            <a:noAutofit/>
          </a:bodyPr>
          <a:lstStyle/>
          <a:p>
            <a:pPr algn="ctr" fontAlgn="base">
              <a:spcBef>
                <a:spcPts val="1200"/>
              </a:spcBef>
              <a:spcAft>
                <a:spcPct val="0"/>
              </a:spcAft>
              <a:buClr>
                <a:srgbClr val="F0AB00"/>
              </a:buClr>
              <a:buSzPct val="80000"/>
            </a:pPr>
            <a:r>
              <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rPr>
              <a:t>200W+</a:t>
            </a:r>
            <a:endPar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endParaRPr>
          </a:p>
          <a:p>
            <a:pPr algn="just"/>
            <a:r>
              <a:rPr lang="zh-CN" altLang="en-US" sz="1600" dirty="0">
                <a:solidFill>
                  <a:schemeClr val="bg1"/>
                </a:solidFill>
                <a:latin typeface="等线" panose="02010600030101010101" pitchFamily="2" charset="-122"/>
                <a:ea typeface="等线" panose="02010600030101010101" pitchFamily="2" charset="-122"/>
                <a:sym typeface="Arial" panose="020B0604020202020204" pitchFamily="34" charset="0"/>
              </a:rPr>
              <a:t>经济效益，节约人力成本，提升产线产量</a:t>
            </a:r>
            <a:endParaRPr lang="zh-CN" altLang="en-US" sz="1600" dirty="0">
              <a:solidFill>
                <a:schemeClr val="bg1"/>
              </a:solidFill>
              <a:latin typeface="等线" panose="02010600030101010101" pitchFamily="2" charset="-122"/>
              <a:ea typeface="等线" panose="02010600030101010101" pitchFamily="2" charset="-122"/>
              <a:sym typeface="Arial" panose="020B0604020202020204" pitchFamily="34" charset="0"/>
            </a:endParaRPr>
          </a:p>
        </p:txBody>
      </p:sp>
      <p:sp>
        <p:nvSpPr>
          <p:cNvPr id="43" name="文本框 42"/>
          <p:cNvSpPr txBox="1"/>
          <p:nvPr/>
        </p:nvSpPr>
        <p:spPr>
          <a:xfrm>
            <a:off x="249140" y="2028598"/>
            <a:ext cx="4155860" cy="959686"/>
          </a:xfrm>
          <a:prstGeom prst="rect">
            <a:avLst/>
          </a:prstGeom>
          <a:noFill/>
        </p:spPr>
        <p:txBody>
          <a:bodyPr wrap="square" rtlCol="0">
            <a:spAutoFit/>
          </a:bodyPr>
          <a:lstStyle/>
          <a:p>
            <a:pPr marL="0" marR="0" lvl="0" indent="0" defTabSz="825500" rtl="0" eaLnBrk="1" fontAlgn="auto" latinLnBrk="0" hangingPunct="0">
              <a:lnSpc>
                <a:spcPct val="120000"/>
              </a:lnSpc>
              <a:spcBef>
                <a:spcPts val="0"/>
              </a:spcBef>
              <a:spcAft>
                <a:spcPts val="0"/>
              </a:spcAft>
              <a:buClrTx/>
              <a:buSzTx/>
              <a:buFontTx/>
              <a:buNone/>
              <a:defRPr/>
            </a:pPr>
            <a:r>
              <a:rPr kumimoji="0" lang="zh-CN" altLang="en-US" sz="1600" b="1" i="0" u="none" strike="noStrike" kern="0" cap="none" spc="0" normalizeH="0" baseline="0" noProof="0" dirty="0">
                <a:ln>
                  <a:noFill/>
                </a:ln>
                <a:solidFill>
                  <a:schemeClr val="tx1">
                    <a:lumMod val="85000"/>
                    <a:lumOff val="15000"/>
                  </a:schemeClr>
                </a:solidFill>
                <a:effectLst/>
                <a:uLnTx/>
                <a:uFillTx/>
                <a:latin typeface="等线" panose="02010600030101010101" pitchFamily="2" charset="-122"/>
                <a:ea typeface="等线" panose="02010600030101010101" pitchFamily="2" charset="-122"/>
                <a:sym typeface="Helvetica Neue Medium"/>
              </a:rPr>
              <a:t>项目内容</a:t>
            </a:r>
            <a:r>
              <a:rPr kumimoji="0" lang="zh-CN" altLang="en-US" sz="1600" b="0" i="0" u="none" strike="noStrike" kern="0" cap="none" spc="0" normalizeH="0" baseline="0" noProof="0" dirty="0">
                <a:ln>
                  <a:noFill/>
                </a:ln>
                <a:solidFill>
                  <a:schemeClr val="tx1">
                    <a:lumMod val="85000"/>
                    <a:lumOff val="15000"/>
                  </a:schemeClr>
                </a:solidFill>
                <a:effectLst/>
                <a:uLnTx/>
                <a:uFillTx/>
                <a:latin typeface="等线" panose="02010600030101010101" pitchFamily="2" charset="-122"/>
                <a:ea typeface="等线" panose="02010600030101010101" pitchFamily="2" charset="-122"/>
                <a:sym typeface="Helvetica Neue Medium"/>
              </a:rPr>
              <a:t>：</a:t>
            </a:r>
            <a:r>
              <a:rPr lang="zh-CN" altLang="en-US" sz="1600" kern="0" dirty="0">
                <a:solidFill>
                  <a:schemeClr val="tx1">
                    <a:lumMod val="75000"/>
                    <a:lumOff val="25000"/>
                  </a:schemeClr>
                </a:solidFill>
                <a:latin typeface="等线" panose="02010600030101010101" pitchFamily="2" charset="-122"/>
                <a:ea typeface="等线" panose="02010600030101010101" pitchFamily="2" charset="-122"/>
                <a:sym typeface="Helvetica Neue Medium"/>
              </a:rPr>
              <a:t>无线充电线圈的</a:t>
            </a:r>
            <a:r>
              <a:rPr lang="zh-CN" altLang="en-US" sz="1600" b="1" kern="0" dirty="0">
                <a:solidFill>
                  <a:srgbClr val="0070C0"/>
                </a:solidFill>
                <a:latin typeface="等线" panose="02010600030101010101" pitchFamily="2" charset="-122"/>
                <a:ea typeface="等线" panose="02010600030101010101" pitchFamily="2" charset="-122"/>
                <a:sym typeface="Helvetica Neue Medium"/>
              </a:rPr>
              <a:t>表面缺陷检测</a:t>
            </a:r>
            <a:endParaRPr lang="en-US" altLang="zh-CN" sz="1600" b="1" kern="0" dirty="0">
              <a:solidFill>
                <a:srgbClr val="0070C0"/>
              </a:solidFill>
              <a:latin typeface="等线" panose="02010600030101010101" pitchFamily="2" charset="-122"/>
              <a:ea typeface="等线" panose="02010600030101010101" pitchFamily="2" charset="-122"/>
              <a:sym typeface="Helvetica Neue Medium"/>
            </a:endParaRPr>
          </a:p>
          <a:p>
            <a:pPr marL="0" marR="0" lvl="0" indent="0" defTabSz="825500" rtl="0" eaLnBrk="1" fontAlgn="auto" latinLnBrk="0" hangingPunct="0">
              <a:lnSpc>
                <a:spcPct val="120000"/>
              </a:lnSpc>
              <a:spcBef>
                <a:spcPts val="0"/>
              </a:spcBef>
              <a:spcAft>
                <a:spcPts val="0"/>
              </a:spcAft>
              <a:buClrTx/>
              <a:buSzTx/>
              <a:buFontTx/>
              <a:buNone/>
              <a:defRPr/>
            </a:pPr>
            <a:r>
              <a:rPr lang="zh-CN" altLang="en-US" sz="1600" b="1"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线圈组成</a:t>
            </a:r>
            <a:r>
              <a:rPr lang="zh-CN" altLang="en-US" sz="1600"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a:t>
            </a:r>
            <a:r>
              <a:rPr lang="en-US" altLang="zh-CN" sz="1600" kern="0" dirty="0">
                <a:solidFill>
                  <a:schemeClr val="tx1">
                    <a:lumMod val="75000"/>
                    <a:lumOff val="25000"/>
                  </a:schemeClr>
                </a:solidFill>
                <a:latin typeface="等线" panose="02010600030101010101" pitchFamily="2" charset="-122"/>
                <a:ea typeface="等线" panose="02010600030101010101" pitchFamily="2" charset="-122"/>
                <a:sym typeface="Helvetica Neue Medium"/>
              </a:rPr>
              <a:t>Coil, HSG,Lead</a:t>
            </a:r>
            <a:r>
              <a:rPr lang="zh-CN" altLang="en-US" sz="1600" kern="0" dirty="0">
                <a:solidFill>
                  <a:schemeClr val="tx1">
                    <a:lumMod val="75000"/>
                    <a:lumOff val="25000"/>
                  </a:schemeClr>
                </a:solidFill>
                <a:latin typeface="等线" panose="02010600030101010101" pitchFamily="2" charset="-122"/>
                <a:ea typeface="等线" panose="02010600030101010101" pitchFamily="2" charset="-122"/>
                <a:sym typeface="Helvetica Neue Medium"/>
              </a:rPr>
              <a:t>等</a:t>
            </a:r>
            <a:endParaRPr lang="en-US" altLang="zh-CN" sz="1600" kern="0" dirty="0">
              <a:solidFill>
                <a:schemeClr val="tx1">
                  <a:lumMod val="75000"/>
                  <a:lumOff val="25000"/>
                </a:schemeClr>
              </a:solidFill>
              <a:latin typeface="等线" panose="02010600030101010101" pitchFamily="2" charset="-122"/>
              <a:ea typeface="等线" panose="02010600030101010101" pitchFamily="2" charset="-122"/>
              <a:sym typeface="Helvetica Neue Medium"/>
            </a:endParaRPr>
          </a:p>
          <a:p>
            <a:pPr marL="0" marR="0" lvl="0" indent="0" defTabSz="825500" rtl="0" eaLnBrk="1" fontAlgn="auto" latinLnBrk="0" hangingPunct="0">
              <a:lnSpc>
                <a:spcPct val="120000"/>
              </a:lnSpc>
              <a:spcBef>
                <a:spcPts val="0"/>
              </a:spcBef>
              <a:spcAft>
                <a:spcPts val="0"/>
              </a:spcAft>
              <a:buClrTx/>
              <a:buSzTx/>
              <a:buFontTx/>
              <a:buNone/>
              <a:defRPr/>
            </a:pPr>
            <a:r>
              <a:rPr lang="zh-CN" altLang="en-US" sz="1600" b="1"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缺陷类型</a:t>
            </a:r>
            <a:r>
              <a:rPr lang="zh-CN" altLang="en-US" sz="1600"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a:t>
            </a:r>
            <a:r>
              <a:rPr lang="zh-CN" altLang="en-US" sz="1600" kern="0" dirty="0">
                <a:solidFill>
                  <a:schemeClr val="tx1">
                    <a:lumMod val="75000"/>
                    <a:lumOff val="25000"/>
                  </a:schemeClr>
                </a:solidFill>
                <a:latin typeface="等线" panose="02010600030101010101" pitchFamily="2" charset="-122"/>
                <a:ea typeface="等线" panose="02010600030101010101" pitchFamily="2" charset="-122"/>
                <a:sym typeface="Helvetica Neue Medium"/>
              </a:rPr>
              <a:t>裂纹，露底材，脏污等</a:t>
            </a:r>
            <a:r>
              <a:rPr lang="en-US" altLang="zh-CN" sz="1600" b="1" kern="0" dirty="0">
                <a:solidFill>
                  <a:srgbClr val="0070C0"/>
                </a:solidFill>
                <a:latin typeface="等线" panose="02010600030101010101" pitchFamily="2" charset="-122"/>
                <a:ea typeface="等线" panose="02010600030101010101" pitchFamily="2" charset="-122"/>
                <a:sym typeface="Helvetica Neue Medium"/>
              </a:rPr>
              <a:t>22</a:t>
            </a:r>
            <a:r>
              <a:rPr lang="zh-CN" altLang="en-US" sz="1600" b="1" kern="0" dirty="0">
                <a:solidFill>
                  <a:srgbClr val="0070C0"/>
                </a:solidFill>
                <a:latin typeface="等线" panose="02010600030101010101" pitchFamily="2" charset="-122"/>
                <a:ea typeface="等线" panose="02010600030101010101" pitchFamily="2" charset="-122"/>
                <a:sym typeface="Helvetica Neue Medium"/>
              </a:rPr>
              <a:t>种缺陷</a:t>
            </a:r>
            <a:endParaRPr lang="en-US" altLang="zh-CN" sz="1600" b="1" kern="0" dirty="0">
              <a:solidFill>
                <a:srgbClr val="0070C0"/>
              </a:solidFill>
              <a:latin typeface="等线" panose="02010600030101010101" pitchFamily="2" charset="-122"/>
              <a:ea typeface="等线" panose="02010600030101010101" pitchFamily="2" charset="-122"/>
            </a:endParaRPr>
          </a:p>
        </p:txBody>
      </p:sp>
      <p:sp>
        <p:nvSpPr>
          <p:cNvPr id="44" name="箭头: 五边形 43"/>
          <p:cNvSpPr/>
          <p:nvPr/>
        </p:nvSpPr>
        <p:spPr>
          <a:xfrm>
            <a:off x="350740" y="3898305"/>
            <a:ext cx="1455938" cy="307073"/>
          </a:xfrm>
          <a:prstGeom prst="homePlate">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项目难点</a:t>
            </a:r>
            <a:endParaRPr lang="zh-CN" altLang="en-US" dirty="0">
              <a:latin typeface="等线" panose="02010600030101010101" pitchFamily="2" charset="-122"/>
              <a:ea typeface="等线" panose="02010600030101010101" pitchFamily="2" charset="-122"/>
            </a:endParaRPr>
          </a:p>
        </p:txBody>
      </p:sp>
      <p:sp>
        <p:nvSpPr>
          <p:cNvPr id="45" name="箭头: 五边形 44"/>
          <p:cNvSpPr/>
          <p:nvPr/>
        </p:nvSpPr>
        <p:spPr>
          <a:xfrm>
            <a:off x="4571999" y="1548172"/>
            <a:ext cx="1455938" cy="307073"/>
          </a:xfrm>
          <a:prstGeom prst="homePlate">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物料说明</a:t>
            </a:r>
            <a:endParaRPr lang="zh-CN" altLang="en-US" dirty="0">
              <a:latin typeface="等线" panose="02010600030101010101" pitchFamily="2" charset="-122"/>
              <a:ea typeface="等线" panose="02010600030101010101" pitchFamily="2" charset="-122"/>
            </a:endParaRPr>
          </a:p>
        </p:txBody>
      </p:sp>
      <p:sp>
        <p:nvSpPr>
          <p:cNvPr id="46" name="文本框 45"/>
          <p:cNvSpPr txBox="1"/>
          <p:nvPr/>
        </p:nvSpPr>
        <p:spPr>
          <a:xfrm>
            <a:off x="224788" y="4420748"/>
            <a:ext cx="3959862" cy="1255152"/>
          </a:xfrm>
          <a:prstGeom prst="rect">
            <a:avLst/>
          </a:prstGeom>
          <a:noFill/>
        </p:spPr>
        <p:txBody>
          <a:bodyPr wrap="square" rtlCol="0">
            <a:spAutoFit/>
          </a:bodyPr>
          <a:lstStyle/>
          <a:p>
            <a:pPr marL="0" marR="0" lvl="0" indent="0" algn="just" defTabSz="825500" rtl="0" eaLnBrk="1" fontAlgn="auto" latinLnBrk="0" hangingPunct="0">
              <a:lnSpc>
                <a:spcPct val="12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tx1">
                    <a:lumMod val="85000"/>
                    <a:lumOff val="15000"/>
                  </a:schemeClr>
                </a:solidFill>
                <a:effectLst/>
                <a:uLnTx/>
                <a:uFillTx/>
                <a:latin typeface="等线" panose="02010600030101010101" pitchFamily="2" charset="-122"/>
                <a:ea typeface="等线" panose="02010600030101010101" pitchFamily="2" charset="-122"/>
                <a:cs typeface="+mn-cs"/>
              </a:rPr>
              <a:t>缺陷小</a:t>
            </a:r>
            <a:r>
              <a:rPr kumimoji="0" lang="zh-CN" altLang="en-US" sz="1600" i="0" u="none" strike="noStrike" kern="1200" cap="none" spc="0" normalizeH="0" baseline="0" noProof="0" dirty="0">
                <a:ln>
                  <a:noFill/>
                </a:ln>
                <a:solidFill>
                  <a:schemeClr val="tx1">
                    <a:lumMod val="85000"/>
                    <a:lumOff val="15000"/>
                  </a:schemeClr>
                </a:solidFill>
                <a:effectLst/>
                <a:uLnTx/>
                <a:uFillTx/>
                <a:latin typeface="等线" panose="02010600030101010101" pitchFamily="2" charset="-122"/>
                <a:ea typeface="等线" panose="02010600030101010101" pitchFamily="2" charset="-122"/>
                <a:cs typeface="+mn-cs"/>
              </a:rPr>
              <a:t>：</a:t>
            </a:r>
            <a:r>
              <a:rPr kumimoji="0" lang="zh-CN" altLang="en-US" sz="1600" i="0" u="none" strike="noStrike" kern="1200" cap="none" spc="0" normalizeH="0" baseline="0" noProof="0" dirty="0">
                <a:ln>
                  <a:noFill/>
                </a:ln>
                <a:solidFill>
                  <a:schemeClr val="tx1">
                    <a:lumMod val="75000"/>
                    <a:lumOff val="25000"/>
                  </a:schemeClr>
                </a:solidFill>
                <a:effectLst/>
                <a:uLnTx/>
                <a:uFillTx/>
                <a:latin typeface="等线" panose="02010600030101010101" pitchFamily="2" charset="-122"/>
                <a:ea typeface="等线" panose="02010600030101010101" pitchFamily="2" charset="-122"/>
                <a:cs typeface="+mn-cs"/>
              </a:rPr>
              <a:t>最小缺陷尺寸达到</a:t>
            </a:r>
            <a:r>
              <a:rPr kumimoji="0" lang="en-US" altLang="zh-CN" sz="1600" b="1" i="0" u="none" strike="noStrike" kern="1200" cap="none" spc="0" normalizeH="0" baseline="0" noProof="0" dirty="0">
                <a:ln>
                  <a:noFill/>
                </a:ln>
                <a:solidFill>
                  <a:srgbClr val="0070C0"/>
                </a:solidFill>
                <a:effectLst/>
                <a:uLnTx/>
                <a:uFillTx/>
                <a:latin typeface="等线" panose="02010600030101010101" pitchFamily="2" charset="-122"/>
                <a:ea typeface="等线" panose="02010600030101010101" pitchFamily="2" charset="-122"/>
                <a:cs typeface="+mn-cs"/>
              </a:rPr>
              <a:t>0.1mm</a:t>
            </a:r>
            <a:r>
              <a:rPr kumimoji="0" lang="en-US" altLang="zh-CN" sz="1600" b="1" i="0" u="none" strike="noStrike" kern="1200" cap="none" spc="0" normalizeH="0" baseline="30000" noProof="0" dirty="0">
                <a:ln>
                  <a:noFill/>
                </a:ln>
                <a:solidFill>
                  <a:srgbClr val="0070C0"/>
                </a:solidFill>
                <a:effectLst/>
                <a:uLnTx/>
                <a:uFillTx/>
                <a:latin typeface="等线" panose="02010600030101010101" pitchFamily="2" charset="-122"/>
                <a:ea typeface="等线" panose="02010600030101010101" pitchFamily="2" charset="-122"/>
                <a:cs typeface="+mn-cs"/>
              </a:rPr>
              <a:t>2</a:t>
            </a:r>
            <a:endParaRPr kumimoji="0" lang="en-US" altLang="zh-CN" sz="1600" b="1" i="0" u="none" strike="noStrike" kern="1200" cap="none" spc="0" normalizeH="0" baseline="30000" noProof="0" dirty="0">
              <a:ln>
                <a:noFill/>
              </a:ln>
              <a:solidFill>
                <a:srgbClr val="0070C0"/>
              </a:solidFill>
              <a:effectLst/>
              <a:uLnTx/>
              <a:uFillTx/>
              <a:latin typeface="等线" panose="02010600030101010101" pitchFamily="2" charset="-122"/>
              <a:ea typeface="等线" panose="02010600030101010101" pitchFamily="2" charset="-122"/>
              <a:cs typeface="+mn-cs"/>
            </a:endParaRPr>
          </a:p>
          <a:p>
            <a:pPr marL="0" marR="0" lvl="0" indent="0" algn="just" defTabSz="825500" rtl="0" eaLnBrk="1" fontAlgn="auto" latinLnBrk="0" hangingPunct="0">
              <a:lnSpc>
                <a:spcPct val="120000"/>
              </a:lnSpc>
              <a:spcBef>
                <a:spcPts val="0"/>
              </a:spcBef>
              <a:spcAft>
                <a:spcPts val="0"/>
              </a:spcAft>
              <a:buClrTx/>
              <a:buSzTx/>
              <a:buFontTx/>
              <a:buNone/>
              <a:defRPr/>
            </a:pPr>
            <a:r>
              <a:rPr kumimoji="0" lang="zh-CN" altLang="en-US" sz="1600" b="1" i="0" u="none" strike="noStrike" kern="1200" cap="none" spc="0" normalizeH="0" noProof="0" dirty="0">
                <a:ln>
                  <a:noFill/>
                </a:ln>
                <a:solidFill>
                  <a:schemeClr val="tx1">
                    <a:lumMod val="85000"/>
                    <a:lumOff val="15000"/>
                  </a:schemeClr>
                </a:solidFill>
                <a:effectLst/>
                <a:uLnTx/>
                <a:uFillTx/>
                <a:latin typeface="等线" panose="02010600030101010101" pitchFamily="2" charset="-122"/>
                <a:ea typeface="等线" panose="02010600030101010101" pitchFamily="2" charset="-122"/>
                <a:cs typeface="+mn-cs"/>
              </a:rPr>
              <a:t>缺陷多</a:t>
            </a:r>
            <a:r>
              <a:rPr kumimoji="0" lang="zh-CN" altLang="en-US" sz="1600" i="0" u="none" strike="noStrike" kern="1200" cap="none" spc="0" normalizeH="0" noProof="0" dirty="0">
                <a:ln>
                  <a:noFill/>
                </a:ln>
                <a:solidFill>
                  <a:schemeClr val="tx1">
                    <a:lumMod val="85000"/>
                    <a:lumOff val="15000"/>
                  </a:schemeClr>
                </a:solidFill>
                <a:effectLst/>
                <a:uLnTx/>
                <a:uFillTx/>
                <a:latin typeface="等线" panose="02010600030101010101" pitchFamily="2" charset="-122"/>
                <a:ea typeface="等线" panose="02010600030101010101" pitchFamily="2" charset="-122"/>
                <a:cs typeface="+mn-cs"/>
              </a:rPr>
              <a:t>：</a:t>
            </a:r>
            <a:r>
              <a:rPr kumimoji="0" lang="zh-CN" altLang="en-US" sz="1600" i="0" u="none" strike="noStrike" kern="1200" cap="none" spc="0" normalizeH="0" noProof="0" dirty="0">
                <a:ln>
                  <a:noFill/>
                </a:ln>
                <a:solidFill>
                  <a:schemeClr val="tx1">
                    <a:lumMod val="75000"/>
                    <a:lumOff val="25000"/>
                  </a:schemeClr>
                </a:solidFill>
                <a:effectLst/>
                <a:uLnTx/>
                <a:uFillTx/>
                <a:latin typeface="等线" panose="02010600030101010101" pitchFamily="2" charset="-122"/>
                <a:ea typeface="等线" panose="02010600030101010101" pitchFamily="2" charset="-122"/>
                <a:cs typeface="+mn-cs"/>
              </a:rPr>
              <a:t>总体检测缺陷多达</a:t>
            </a:r>
            <a:r>
              <a:rPr kumimoji="0" lang="en-US" altLang="zh-CN" sz="1600" b="1" i="0" u="none" strike="noStrike" kern="1200" cap="none" spc="0" normalizeH="0" noProof="0" dirty="0">
                <a:ln>
                  <a:noFill/>
                </a:ln>
                <a:solidFill>
                  <a:srgbClr val="0070C0"/>
                </a:solidFill>
                <a:effectLst/>
                <a:uLnTx/>
                <a:uFillTx/>
                <a:latin typeface="等线" panose="02010600030101010101" pitchFamily="2" charset="-122"/>
                <a:ea typeface="等线" panose="02010600030101010101" pitchFamily="2" charset="-122"/>
                <a:cs typeface="+mn-cs"/>
              </a:rPr>
              <a:t>22</a:t>
            </a:r>
            <a:r>
              <a:rPr kumimoji="0" lang="zh-CN" altLang="en-US" sz="1600" b="1" i="0" u="none" strike="noStrike" kern="1200" cap="none" spc="0" normalizeH="0" noProof="0" dirty="0">
                <a:ln>
                  <a:noFill/>
                </a:ln>
                <a:solidFill>
                  <a:srgbClr val="0070C0"/>
                </a:solidFill>
                <a:effectLst/>
                <a:uLnTx/>
                <a:uFillTx/>
                <a:latin typeface="等线" panose="02010600030101010101" pitchFamily="2" charset="-122"/>
                <a:ea typeface="等线" panose="02010600030101010101" pitchFamily="2" charset="-122"/>
                <a:cs typeface="+mn-cs"/>
              </a:rPr>
              <a:t>种</a:t>
            </a:r>
            <a:endParaRPr kumimoji="0" lang="en-US" altLang="zh-CN" sz="1600" b="1" i="0" u="none" strike="noStrike" kern="1200" cap="none" spc="0" normalizeH="0" noProof="0" dirty="0">
              <a:ln>
                <a:noFill/>
              </a:ln>
              <a:solidFill>
                <a:srgbClr val="0070C0"/>
              </a:solidFill>
              <a:effectLst/>
              <a:uLnTx/>
              <a:uFillTx/>
              <a:latin typeface="等线" panose="02010600030101010101" pitchFamily="2" charset="-122"/>
              <a:ea typeface="等线" panose="02010600030101010101" pitchFamily="2" charset="-122"/>
              <a:cs typeface="+mn-cs"/>
            </a:endParaRPr>
          </a:p>
          <a:p>
            <a:pPr marL="0" marR="0" lvl="0" indent="0" algn="just" defTabSz="825500" rtl="0" eaLnBrk="1" fontAlgn="auto" latinLnBrk="0" hangingPunct="0">
              <a:lnSpc>
                <a:spcPct val="120000"/>
              </a:lnSpc>
              <a:spcBef>
                <a:spcPts val="0"/>
              </a:spcBef>
              <a:spcAft>
                <a:spcPts val="0"/>
              </a:spcAft>
              <a:buClrTx/>
              <a:buSzTx/>
              <a:buFontTx/>
              <a:buNone/>
              <a:defRPr/>
            </a:pPr>
            <a:r>
              <a:rPr lang="zh-CN" altLang="en-US" sz="1600" b="1" dirty="0">
                <a:solidFill>
                  <a:schemeClr val="tx1">
                    <a:lumMod val="85000"/>
                    <a:lumOff val="15000"/>
                  </a:schemeClr>
                </a:solidFill>
                <a:latin typeface="等线" panose="02010600030101010101" pitchFamily="2" charset="-122"/>
                <a:ea typeface="等线" panose="02010600030101010101" pitchFamily="2" charset="-122"/>
              </a:rPr>
              <a:t>要求高</a:t>
            </a:r>
            <a:r>
              <a:rPr lang="zh-CN" altLang="en-US" sz="1600" dirty="0">
                <a:solidFill>
                  <a:schemeClr val="tx1">
                    <a:lumMod val="85000"/>
                    <a:lumOff val="15000"/>
                  </a:schemeClr>
                </a:solidFill>
                <a:latin typeface="等线" panose="02010600030101010101" pitchFamily="2" charset="-122"/>
                <a:ea typeface="等线" panose="02010600030101010101" pitchFamily="2" charset="-122"/>
              </a:rPr>
              <a:t>：</a:t>
            </a:r>
            <a:r>
              <a:rPr lang="en-US" altLang="zh-CN" sz="1600" dirty="0">
                <a:solidFill>
                  <a:schemeClr val="tx1">
                    <a:lumMod val="75000"/>
                    <a:lumOff val="25000"/>
                  </a:schemeClr>
                </a:solidFill>
                <a:latin typeface="等线" panose="02010600030101010101" pitchFamily="2" charset="-122"/>
                <a:ea typeface="等线" panose="02010600030101010101" pitchFamily="2" charset="-122"/>
              </a:rPr>
              <a:t>A</a:t>
            </a:r>
            <a:r>
              <a:rPr lang="zh-CN" altLang="en-US" sz="1600" dirty="0">
                <a:solidFill>
                  <a:schemeClr val="tx1">
                    <a:lumMod val="75000"/>
                    <a:lumOff val="25000"/>
                  </a:schemeClr>
                </a:solidFill>
                <a:latin typeface="等线" panose="02010600030101010101" pitchFamily="2" charset="-122"/>
                <a:ea typeface="等线" panose="02010600030101010101" pitchFamily="2" charset="-122"/>
              </a:rPr>
              <a:t>公司的验收标准，同时考虑</a:t>
            </a:r>
            <a:r>
              <a:rPr lang="zh-CN" altLang="en-US" sz="1600" b="1" dirty="0">
                <a:solidFill>
                  <a:srgbClr val="0070C0"/>
                </a:solidFill>
                <a:latin typeface="等线" panose="02010600030101010101" pitchFamily="2" charset="-122"/>
                <a:ea typeface="等线" panose="02010600030101010101" pitchFamily="2" charset="-122"/>
              </a:rPr>
              <a:t>位置和大小</a:t>
            </a:r>
            <a:endParaRPr lang="en-US" altLang="zh-CN" sz="1600" b="1" dirty="0">
              <a:solidFill>
                <a:srgbClr val="0070C0"/>
              </a:solidFill>
              <a:latin typeface="等线" panose="02010600030101010101" pitchFamily="2" charset="-122"/>
              <a:ea typeface="等线" panose="02010600030101010101" pitchFamily="2" charset="-122"/>
            </a:endParaRPr>
          </a:p>
        </p:txBody>
      </p:sp>
      <p:sp>
        <p:nvSpPr>
          <p:cNvPr id="70" name="箭头: 五边形 69"/>
          <p:cNvSpPr/>
          <p:nvPr/>
        </p:nvSpPr>
        <p:spPr>
          <a:xfrm>
            <a:off x="4571999" y="3898304"/>
            <a:ext cx="1455938" cy="307073"/>
          </a:xfrm>
          <a:prstGeom prst="homePlate">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解决方案</a:t>
            </a:r>
            <a:endParaRPr lang="zh-CN" altLang="en-US" dirty="0">
              <a:latin typeface="等线" panose="02010600030101010101" pitchFamily="2" charset="-122"/>
              <a:ea typeface="等线" panose="02010600030101010101" pitchFamily="2" charset="-122"/>
            </a:endParaRPr>
          </a:p>
        </p:txBody>
      </p:sp>
      <p:sp>
        <p:nvSpPr>
          <p:cNvPr id="72" name="文本框 71"/>
          <p:cNvSpPr txBox="1"/>
          <p:nvPr/>
        </p:nvSpPr>
        <p:spPr>
          <a:xfrm>
            <a:off x="4480635" y="4418125"/>
            <a:ext cx="3749135" cy="959686"/>
          </a:xfrm>
          <a:prstGeom prst="rect">
            <a:avLst/>
          </a:prstGeom>
          <a:noFill/>
        </p:spPr>
        <p:txBody>
          <a:bodyPr wrap="square" rtlCol="0">
            <a:spAutoFit/>
          </a:bodyPr>
          <a:lstStyle/>
          <a:p>
            <a:pPr marR="0" lvl="0" defTabSz="825500" rtl="0" eaLnBrk="1" fontAlgn="auto" latinLnBrk="0" hangingPunct="0">
              <a:lnSpc>
                <a:spcPct val="120000"/>
              </a:lnSpc>
              <a:spcBef>
                <a:spcPts val="0"/>
              </a:spcBef>
              <a:spcAft>
                <a:spcPts val="0"/>
              </a:spcAft>
              <a:buClrTx/>
              <a:buSzTx/>
              <a:defRPr/>
            </a:pPr>
            <a:r>
              <a:rPr kumimoji="0" lang="zh-CN" altLang="en-US" sz="1600" i="0" u="none" strike="noStrike" kern="1200" cap="none" spc="0" normalizeH="0" noProof="0" dirty="0">
                <a:ln>
                  <a:noFill/>
                </a:ln>
                <a:solidFill>
                  <a:schemeClr val="tx1">
                    <a:lumMod val="75000"/>
                    <a:lumOff val="25000"/>
                  </a:schemeClr>
                </a:solidFill>
                <a:effectLst/>
                <a:uLnTx/>
                <a:uFillTx/>
                <a:latin typeface="等线" panose="02010600030101010101" pitchFamily="2" charset="-122"/>
                <a:ea typeface="等线" panose="02010600030101010101" pitchFamily="2" charset="-122"/>
                <a:cs typeface="+mn-cs"/>
              </a:rPr>
              <a:t>基于</a:t>
            </a:r>
            <a:r>
              <a:rPr kumimoji="0" lang="zh-CN" altLang="en-US" sz="1600" i="0" u="none" strike="noStrike" kern="1200" cap="none" spc="0" normalizeH="0" noProof="0" dirty="0">
                <a:ln>
                  <a:noFill/>
                </a:ln>
                <a:solidFill>
                  <a:schemeClr val="tx1">
                    <a:lumMod val="85000"/>
                    <a:lumOff val="15000"/>
                  </a:schemeClr>
                </a:solidFill>
                <a:effectLst/>
                <a:uLnTx/>
                <a:uFillTx/>
                <a:latin typeface="等线" panose="02010600030101010101" pitchFamily="2" charset="-122"/>
                <a:ea typeface="等线" panose="02010600030101010101" pitchFamily="2" charset="-122"/>
                <a:cs typeface="+mn-cs"/>
              </a:rPr>
              <a:t> </a:t>
            </a:r>
            <a:r>
              <a:rPr kumimoji="0" lang="en-US" altLang="zh-CN" sz="1600" b="1" i="0" u="none" strike="noStrike" kern="1200" cap="none" spc="0" normalizeH="0" noProof="0" dirty="0">
                <a:ln>
                  <a:noFill/>
                </a:ln>
                <a:solidFill>
                  <a:srgbClr val="0070C0"/>
                </a:solidFill>
                <a:effectLst/>
                <a:uLnTx/>
                <a:uFillTx/>
                <a:latin typeface="等线" panose="02010600030101010101" pitchFamily="2" charset="-122"/>
                <a:ea typeface="等线" panose="02010600030101010101" pitchFamily="2" charset="-122"/>
                <a:cs typeface="+mn-cs"/>
              </a:rPr>
              <a:t>SMore Vimo</a:t>
            </a:r>
            <a:r>
              <a:rPr kumimoji="0" lang="zh-CN" altLang="en-US" sz="1600" b="1" i="0" u="none" strike="noStrike" kern="1200" cap="none" spc="0" normalizeH="0" noProof="0" dirty="0">
                <a:ln>
                  <a:noFill/>
                </a:ln>
                <a:solidFill>
                  <a:srgbClr val="0070C0"/>
                </a:solidFill>
                <a:effectLst/>
                <a:uLnTx/>
                <a:uFillTx/>
                <a:latin typeface="等线" panose="02010600030101010101" pitchFamily="2" charset="-122"/>
                <a:ea typeface="等线" panose="02010600030101010101" pitchFamily="2" charset="-122"/>
                <a:cs typeface="+mn-cs"/>
              </a:rPr>
              <a:t> 工业</a:t>
            </a:r>
            <a:r>
              <a:rPr kumimoji="0" lang="en-US" altLang="zh-CN" sz="1600" b="1" i="0" u="none" strike="noStrike" kern="1200" cap="none" spc="0" normalizeH="0" noProof="0" dirty="0">
                <a:ln>
                  <a:noFill/>
                </a:ln>
                <a:solidFill>
                  <a:srgbClr val="0070C0"/>
                </a:solidFill>
                <a:effectLst/>
                <a:uLnTx/>
                <a:uFillTx/>
                <a:latin typeface="等线" panose="02010600030101010101" pitchFamily="2" charset="-122"/>
                <a:ea typeface="等线" panose="02010600030101010101" pitchFamily="2" charset="-122"/>
                <a:cs typeface="+mn-cs"/>
              </a:rPr>
              <a:t>AI</a:t>
            </a:r>
            <a:r>
              <a:rPr kumimoji="0" lang="zh-CN" altLang="en-US" sz="1600" b="1" i="0" u="none" strike="noStrike" kern="1200" cap="none" spc="0" normalizeH="0" noProof="0" dirty="0">
                <a:ln>
                  <a:noFill/>
                </a:ln>
                <a:solidFill>
                  <a:srgbClr val="0070C0"/>
                </a:solidFill>
                <a:effectLst/>
                <a:uLnTx/>
                <a:uFillTx/>
                <a:latin typeface="等线" panose="02010600030101010101" pitchFamily="2" charset="-122"/>
                <a:ea typeface="等线" panose="02010600030101010101" pitchFamily="2" charset="-122"/>
                <a:cs typeface="+mn-cs"/>
              </a:rPr>
              <a:t>多分类 </a:t>
            </a:r>
            <a:r>
              <a:rPr kumimoji="0" lang="zh-CN" altLang="en-US" sz="1600" i="0" u="none" strike="noStrike" kern="1200" cap="none" spc="0" normalizeH="0" noProof="0" dirty="0">
                <a:ln>
                  <a:noFill/>
                </a:ln>
                <a:solidFill>
                  <a:schemeClr val="tx1">
                    <a:lumMod val="75000"/>
                    <a:lumOff val="25000"/>
                  </a:schemeClr>
                </a:solidFill>
                <a:effectLst/>
                <a:uLnTx/>
                <a:uFillTx/>
                <a:latin typeface="等线" panose="02010600030101010101" pitchFamily="2" charset="-122"/>
                <a:ea typeface="等线" panose="02010600030101010101" pitchFamily="2" charset="-122"/>
                <a:cs typeface="+mn-cs"/>
              </a:rPr>
              <a:t>检测算法</a:t>
            </a:r>
            <a:r>
              <a:rPr lang="zh-CN" altLang="en-US" sz="1600" dirty="0">
                <a:solidFill>
                  <a:schemeClr val="tx1">
                    <a:lumMod val="75000"/>
                    <a:lumOff val="25000"/>
                  </a:schemeClr>
                </a:solidFill>
                <a:latin typeface="等线" panose="02010600030101010101" pitchFamily="2" charset="-122"/>
                <a:ea typeface="等线" panose="02010600030101010101" pitchFamily="2" charset="-122"/>
              </a:rPr>
              <a:t>利用 </a:t>
            </a:r>
            <a:r>
              <a:rPr lang="zh-CN" altLang="en-US" sz="1600" b="1" dirty="0">
                <a:solidFill>
                  <a:srgbClr val="0070C0"/>
                </a:solidFill>
                <a:latin typeface="等线" panose="02010600030101010101" pitchFamily="2" charset="-122"/>
                <a:ea typeface="等线" panose="02010600030101010101" pitchFamily="2" charset="-122"/>
              </a:rPr>
              <a:t>算法融合技术</a:t>
            </a:r>
            <a:r>
              <a:rPr lang="zh-CN" altLang="en-US" sz="1600" dirty="0">
                <a:solidFill>
                  <a:schemeClr val="tx1">
                    <a:lumMod val="85000"/>
                    <a:lumOff val="15000"/>
                  </a:schemeClr>
                </a:solidFill>
                <a:latin typeface="等线" panose="02010600030101010101" pitchFamily="2" charset="-122"/>
                <a:ea typeface="等线" panose="02010600030101010101" pitchFamily="2" charset="-122"/>
              </a:rPr>
              <a:t>，</a:t>
            </a:r>
            <a:r>
              <a:rPr lang="zh-CN" altLang="en-US" sz="1600" dirty="0">
                <a:solidFill>
                  <a:schemeClr val="tx1">
                    <a:lumMod val="75000"/>
                    <a:lumOff val="25000"/>
                  </a:schemeClr>
                </a:solidFill>
                <a:latin typeface="等线" panose="02010600030101010101" pitchFamily="2" charset="-122"/>
                <a:ea typeface="等线" panose="02010600030101010101" pitchFamily="2" charset="-122"/>
              </a:rPr>
              <a:t>优化整体效果</a:t>
            </a:r>
            <a:r>
              <a:rPr lang="zh-CN" altLang="en-US" sz="1600" b="1" dirty="0">
                <a:solidFill>
                  <a:srgbClr val="0070C0"/>
                </a:solidFill>
                <a:latin typeface="等线" panose="02010600030101010101" pitchFamily="2" charset="-122"/>
                <a:ea typeface="等线" panose="02010600030101010101" pitchFamily="2" charset="-122"/>
              </a:rPr>
              <a:t>像素级后处理</a:t>
            </a:r>
            <a:r>
              <a:rPr lang="zh-CN" altLang="en-US" sz="1600" dirty="0">
                <a:solidFill>
                  <a:schemeClr val="tx1">
                    <a:lumMod val="75000"/>
                    <a:lumOff val="25000"/>
                  </a:schemeClr>
                </a:solidFill>
                <a:latin typeface="等线" panose="02010600030101010101" pitchFamily="2" charset="-122"/>
                <a:ea typeface="等线" panose="02010600030101010101" pitchFamily="2" charset="-122"/>
              </a:rPr>
              <a:t>，精细到每个像素</a:t>
            </a:r>
            <a:endParaRPr lang="en-US" altLang="zh-CN" sz="1600" dirty="0">
              <a:solidFill>
                <a:schemeClr val="tx1">
                  <a:lumMod val="75000"/>
                  <a:lumOff val="25000"/>
                </a:schemeClr>
              </a:solidFill>
              <a:latin typeface="等线" panose="02010600030101010101" pitchFamily="2" charset="-122"/>
              <a:ea typeface="等线" panose="02010600030101010101" pitchFamily="2" charset="-122"/>
            </a:endParaRPr>
          </a:p>
        </p:txBody>
      </p:sp>
      <p:sp>
        <p:nvSpPr>
          <p:cNvPr id="25" name="箭头: 五边形 24"/>
          <p:cNvSpPr/>
          <p:nvPr/>
        </p:nvSpPr>
        <p:spPr>
          <a:xfrm>
            <a:off x="350740" y="1548173"/>
            <a:ext cx="1455938" cy="307073"/>
          </a:xfrm>
          <a:prstGeom prst="homePlate">
            <a:avLst/>
          </a:prstGeom>
          <a:solidFill>
            <a:srgbClr val="0070C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项目内容</a:t>
            </a:r>
            <a:endParaRPr lang="zh-CN" altLang="en-US" dirty="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2" cstate="email"/>
          <a:stretch>
            <a:fillRect/>
          </a:stretch>
        </p:blipFill>
        <p:spPr>
          <a:xfrm>
            <a:off x="6171635" y="2093231"/>
            <a:ext cx="2058135" cy="1462160"/>
          </a:xfrm>
          <a:prstGeom prst="rect">
            <a:avLst/>
          </a:prstGeom>
        </p:spPr>
      </p:pic>
      <p:sp>
        <p:nvSpPr>
          <p:cNvPr id="4" name="矩形 3"/>
          <p:cNvSpPr/>
          <p:nvPr/>
        </p:nvSpPr>
        <p:spPr>
          <a:xfrm rot="19364430">
            <a:off x="6371861" y="2570858"/>
            <a:ext cx="286599" cy="506907"/>
          </a:xfrm>
          <a:prstGeom prst="rect">
            <a:avLst/>
          </a:prstGeom>
          <a:noFill/>
          <a:ln w="19050">
            <a:solidFill>
              <a:srgbClr val="FF0000"/>
            </a:solidFill>
          </a:ln>
        </p:spPr>
        <p:txBody>
          <a:bodyPr wrap="square" rtlCol="0" anchor="ctr">
            <a:noAutofit/>
          </a:bodyPr>
          <a:lstStyle/>
          <a:p>
            <a:pPr algn="l"/>
            <a:endParaRPr lang="zh-CN" altLang="en-US" sz="20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pic>
        <p:nvPicPr>
          <p:cNvPr id="10" name="图片 9"/>
          <p:cNvPicPr>
            <a:picLocks noChangeAspect="1"/>
          </p:cNvPicPr>
          <p:nvPr/>
        </p:nvPicPr>
        <p:blipFill rotWithShape="1">
          <a:blip r:embed="rId3" cstate="email"/>
          <a:srcRect/>
          <a:stretch>
            <a:fillRect/>
          </a:stretch>
        </p:blipFill>
        <p:spPr>
          <a:xfrm>
            <a:off x="4571999" y="2099839"/>
            <a:ext cx="1524001" cy="1462160"/>
          </a:xfrm>
          <a:prstGeom prst="rect">
            <a:avLst/>
          </a:prstGeom>
        </p:spPr>
      </p:pic>
      <p:sp>
        <p:nvSpPr>
          <p:cNvPr id="18" name="文本框 17"/>
          <p:cNvSpPr txBox="1"/>
          <p:nvPr/>
        </p:nvSpPr>
        <p:spPr>
          <a:xfrm>
            <a:off x="350740" y="899999"/>
            <a:ext cx="78790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0070C0"/>
                </a:solidFill>
                <a:effectLst/>
                <a:uLnTx/>
                <a:uFillTx/>
                <a:latin typeface="等线" panose="02010600030101010101" pitchFamily="2" charset="-122"/>
                <a:ea typeface="等线" panose="02010600030101010101" pitchFamily="2" charset="-122"/>
                <a:cs typeface="+mn-cs"/>
              </a:rPr>
              <a:t>项目概述：</a:t>
            </a:r>
            <a:r>
              <a:rPr kumimoji="0" lang="zh-CN" altLang="en-US" sz="1400" i="0" u="none" strike="noStrike" kern="1200" cap="none" spc="0" normalizeH="0" baseline="0" noProof="0" dirty="0">
                <a:ln>
                  <a:noFill/>
                </a:ln>
                <a:solidFill>
                  <a:srgbClr val="0070C0"/>
                </a:solidFill>
                <a:effectLst/>
                <a:uLnTx/>
                <a:uFillTx/>
                <a:latin typeface="等线" panose="02010600030101010101" pitchFamily="2" charset="-122"/>
                <a:ea typeface="等线" panose="02010600030101010101" pitchFamily="2" charset="-122"/>
                <a:cs typeface="+mn-cs"/>
              </a:rPr>
              <a:t>为</a:t>
            </a:r>
            <a:r>
              <a:rPr kumimoji="0" lang="en-US" altLang="zh-CN" sz="1400" i="0" u="none" strike="noStrike" kern="1200" cap="none" spc="0" normalizeH="0" baseline="0" noProof="0" dirty="0">
                <a:ln>
                  <a:noFill/>
                </a:ln>
                <a:solidFill>
                  <a:srgbClr val="0070C0"/>
                </a:solidFill>
                <a:effectLst/>
                <a:uLnTx/>
                <a:uFillTx/>
                <a:latin typeface="等线" panose="02010600030101010101" pitchFamily="2" charset="-122"/>
                <a:ea typeface="等线" panose="02010600030101010101" pitchFamily="2" charset="-122"/>
                <a:cs typeface="+mn-cs"/>
              </a:rPr>
              <a:t>A</a:t>
            </a:r>
            <a:r>
              <a:rPr kumimoji="0" lang="zh-CN" altLang="en-US" sz="1400" i="0" u="none" strike="noStrike" kern="1200" cap="none" spc="0" normalizeH="0" baseline="0" noProof="0" dirty="0">
                <a:ln>
                  <a:noFill/>
                </a:ln>
                <a:solidFill>
                  <a:srgbClr val="0070C0"/>
                </a:solidFill>
                <a:effectLst/>
                <a:uLnTx/>
                <a:uFillTx/>
                <a:latin typeface="等线" panose="02010600030101010101" pitchFamily="2" charset="-122"/>
                <a:ea typeface="等线" panose="02010600030101010101" pitchFamily="2" charset="-122"/>
                <a:cs typeface="+mn-cs"/>
              </a:rPr>
              <a:t>公司的</a:t>
            </a:r>
            <a:r>
              <a:rPr lang="zh-CN" altLang="en-US" sz="1400" dirty="0">
                <a:solidFill>
                  <a:srgbClr val="0070C0"/>
                </a:solidFill>
                <a:latin typeface="等线" panose="02010600030101010101" pitchFamily="2" charset="-122"/>
                <a:ea typeface="等线" panose="02010600030101010101" pitchFamily="2" charset="-122"/>
              </a:rPr>
              <a:t>耳机</a:t>
            </a:r>
            <a:r>
              <a:rPr kumimoji="0" lang="zh-CN" altLang="en-US" sz="1400" i="0" u="none" strike="noStrike" kern="1200" cap="none" spc="0" normalizeH="0" baseline="0" noProof="0" dirty="0">
                <a:ln>
                  <a:noFill/>
                </a:ln>
                <a:solidFill>
                  <a:srgbClr val="0070C0"/>
                </a:solidFill>
                <a:effectLst/>
                <a:uLnTx/>
                <a:uFillTx/>
                <a:latin typeface="等线" panose="02010600030101010101" pitchFamily="2" charset="-122"/>
                <a:ea typeface="等线" panose="02010600030101010101" pitchFamily="2" charset="-122"/>
                <a:cs typeface="+mn-cs"/>
              </a:rPr>
              <a:t>无线充电线圈，提供多标签缺陷检测解决方案</a:t>
            </a:r>
            <a:endParaRPr kumimoji="0" lang="en-US" altLang="zh-CN" sz="1400" i="0" u="none" strike="noStrike" kern="1200" cap="none" spc="0" normalizeH="0" baseline="0" noProof="0" dirty="0">
              <a:ln>
                <a:noFill/>
              </a:ln>
              <a:solidFill>
                <a:srgbClr val="0070C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479505" y="213149"/>
            <a:ext cx="9058943" cy="332399"/>
          </a:xfrm>
        </p:spPr>
        <p:txBody>
          <a:bodyPr/>
          <a:lstStyle/>
          <a:p>
            <a:r>
              <a:rPr lang="zh-CN" altLang="en-US" sz="2400" b="1" spc="100" dirty="0">
                <a:solidFill>
                  <a:srgbClr val="043E6F"/>
                </a:solidFill>
                <a:cs typeface="Arial" panose="020B0604020202020204" pitchFamily="34" charset="0"/>
              </a:rPr>
              <a:t>立讯精密</a:t>
            </a:r>
            <a:r>
              <a:rPr lang="en-US" altLang="zh-CN" sz="2400" b="1" spc="100" dirty="0">
                <a:solidFill>
                  <a:srgbClr val="043E6F"/>
                </a:solidFill>
                <a:cs typeface="Arial" panose="020B0604020202020204" pitchFamily="34" charset="0"/>
              </a:rPr>
              <a:t>:Apple</a:t>
            </a:r>
            <a:r>
              <a:rPr lang="zh-CN" altLang="en-US" sz="2400" b="1" spc="100" dirty="0">
                <a:solidFill>
                  <a:srgbClr val="043E6F"/>
                </a:solidFill>
                <a:cs typeface="Arial" panose="020B0604020202020204" pitchFamily="34" charset="0"/>
              </a:rPr>
              <a:t> </a:t>
            </a:r>
            <a:r>
              <a:rPr lang="en-US" altLang="zh-CN" sz="2400" b="1" spc="100" dirty="0">
                <a:solidFill>
                  <a:srgbClr val="043E6F"/>
                </a:solidFill>
                <a:cs typeface="Arial" panose="020B0604020202020204" pitchFamily="34" charset="0"/>
              </a:rPr>
              <a:t>iWatch</a:t>
            </a:r>
            <a:r>
              <a:rPr lang="zh-CN" altLang="en-US" sz="2400" b="1" spc="100" dirty="0">
                <a:solidFill>
                  <a:srgbClr val="043E6F"/>
                </a:solidFill>
                <a:cs typeface="Arial" panose="020B0604020202020204" pitchFamily="34" charset="0"/>
              </a:rPr>
              <a:t>充电线圈外观缺陷检测充电</a:t>
            </a:r>
            <a:endParaRPr lang="zh-CN" altLang="en-US" sz="2400" b="1" spc="100" dirty="0">
              <a:solidFill>
                <a:srgbClr val="043E6F"/>
              </a:solidFill>
              <a:cs typeface="Arial" panose="020B0604020202020204" pitchFamily="34" charset="0"/>
            </a:endParaRPr>
          </a:p>
        </p:txBody>
      </p:sp>
      <p:pic>
        <p:nvPicPr>
          <p:cNvPr id="30" name="图片 29"/>
          <p:cNvPicPr>
            <a:picLocks noChangeAspect="1"/>
          </p:cNvPicPr>
          <p:nvPr/>
        </p:nvPicPr>
        <p:blipFill rotWithShape="1">
          <a:blip r:embed="rId1" cstate="email"/>
          <a:srcRect/>
          <a:stretch>
            <a:fillRect/>
          </a:stretch>
        </p:blipFill>
        <p:spPr>
          <a:xfrm>
            <a:off x="8625319" y="912222"/>
            <a:ext cx="3566681" cy="5315089"/>
          </a:xfrm>
          <a:prstGeom prst="rect">
            <a:avLst/>
          </a:prstGeom>
        </p:spPr>
      </p:pic>
      <p:sp>
        <p:nvSpPr>
          <p:cNvPr id="28" name="矩形 27"/>
          <p:cNvSpPr/>
          <p:nvPr/>
        </p:nvSpPr>
        <p:spPr>
          <a:xfrm>
            <a:off x="8961260" y="1339351"/>
            <a:ext cx="2880000" cy="1296000"/>
          </a:xfrm>
          <a:prstGeom prst="rect">
            <a:avLst/>
          </a:prstGeom>
          <a:solidFill>
            <a:schemeClr val="tx1">
              <a:lumMod val="85000"/>
              <a:lumOff val="15000"/>
              <a:alpha val="80000"/>
            </a:schemeClr>
          </a:solidFill>
        </p:spPr>
        <p:txBody>
          <a:bodyPr wrap="square" rtlCol="0" anchor="ctr">
            <a:noAutofit/>
          </a:bodyPr>
          <a:lstStyle/>
          <a:p>
            <a:pPr algn="ctr"/>
            <a:r>
              <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99%+</a:t>
            </a:r>
            <a:endPar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endParaRPr>
          </a:p>
          <a:p>
            <a:pPr algn="just"/>
            <a:r>
              <a:rPr lang="en-US" altLang="zh-CN" sz="1600" dirty="0">
                <a:solidFill>
                  <a:schemeClr val="bg1"/>
                </a:solidFill>
                <a:latin typeface="等线" panose="02010600030101010101" pitchFamily="2" charset="-122"/>
                <a:ea typeface="等线" panose="02010600030101010101" pitchFamily="2" charset="-122"/>
                <a:sym typeface="Arial" panose="020B0604020202020204" pitchFamily="34" charset="0"/>
              </a:rPr>
              <a:t>NG</a:t>
            </a:r>
            <a:r>
              <a:rPr lang="zh-CN" altLang="en-US" sz="1600" dirty="0">
                <a:solidFill>
                  <a:schemeClr val="bg1"/>
                </a:solidFill>
                <a:latin typeface="等线" panose="02010600030101010101" pitchFamily="2" charset="-122"/>
                <a:ea typeface="等线" panose="02010600030101010101" pitchFamily="2" charset="-122"/>
                <a:sym typeface="Arial" panose="020B0604020202020204" pitchFamily="34" charset="0"/>
              </a:rPr>
              <a:t>缺陷有效检出率，超过绝大部分普通</a:t>
            </a:r>
            <a:r>
              <a:rPr lang="en-US" altLang="zh-CN" sz="1600" dirty="0">
                <a:solidFill>
                  <a:schemeClr val="bg1"/>
                </a:solidFill>
                <a:latin typeface="等线" panose="02010600030101010101" pitchFamily="2" charset="-122"/>
                <a:ea typeface="等线" panose="02010600030101010101" pitchFamily="2" charset="-122"/>
                <a:sym typeface="Arial" panose="020B0604020202020204" pitchFamily="34" charset="0"/>
              </a:rPr>
              <a:t>QC</a:t>
            </a:r>
            <a:r>
              <a:rPr lang="zh-CN" altLang="en-US" sz="1600" dirty="0">
                <a:solidFill>
                  <a:schemeClr val="bg1"/>
                </a:solidFill>
                <a:latin typeface="等线" panose="02010600030101010101" pitchFamily="2" charset="-122"/>
                <a:ea typeface="等线" panose="02010600030101010101" pitchFamily="2" charset="-122"/>
                <a:sym typeface="Arial" panose="020B0604020202020204" pitchFamily="34" charset="0"/>
              </a:rPr>
              <a:t>人员</a:t>
            </a:r>
            <a:endParaRPr lang="zh-CN" altLang="en-US" sz="1600" dirty="0">
              <a:solidFill>
                <a:schemeClr val="bg1"/>
              </a:solidFill>
              <a:latin typeface="等线" panose="02010600030101010101" pitchFamily="2" charset="-122"/>
              <a:ea typeface="等线" panose="02010600030101010101" pitchFamily="2" charset="-122"/>
              <a:sym typeface="Arial" panose="020B0604020202020204" pitchFamily="34" charset="0"/>
            </a:endParaRPr>
          </a:p>
        </p:txBody>
      </p:sp>
      <p:sp>
        <p:nvSpPr>
          <p:cNvPr id="29" name="矩形 28"/>
          <p:cNvSpPr/>
          <p:nvPr/>
        </p:nvSpPr>
        <p:spPr>
          <a:xfrm>
            <a:off x="8961260" y="2916186"/>
            <a:ext cx="2880000" cy="1296000"/>
          </a:xfrm>
          <a:prstGeom prst="rect">
            <a:avLst/>
          </a:prstGeom>
          <a:solidFill>
            <a:schemeClr val="tx1">
              <a:lumMod val="85000"/>
              <a:lumOff val="15000"/>
              <a:alpha val="80000"/>
            </a:schemeClr>
          </a:solidFill>
        </p:spPr>
        <p:txBody>
          <a:bodyPr wrap="square" rtlCol="0" anchor="ctr">
            <a:noAutofit/>
          </a:bodyPr>
          <a:lstStyle/>
          <a:p>
            <a:pPr algn="ctr"/>
            <a:r>
              <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100%</a:t>
            </a:r>
            <a:endPar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endParaRPr>
          </a:p>
          <a:p>
            <a:pPr algn="just"/>
            <a:r>
              <a:rPr lang="zh-CN" altLang="en-US" sz="1600" dirty="0">
                <a:solidFill>
                  <a:schemeClr val="bg1"/>
                </a:solidFill>
                <a:latin typeface="等线" panose="02010600030101010101" pitchFamily="2" charset="-122"/>
                <a:ea typeface="等线" panose="02010600030101010101" pitchFamily="2" charset="-122"/>
                <a:sym typeface="Arial" panose="020B0604020202020204" pitchFamily="34" charset="0"/>
              </a:rPr>
              <a:t>检测重复一致性，极大提升质量水平</a:t>
            </a:r>
            <a:endParaRPr lang="zh-CN" altLang="en-US" sz="1600" dirty="0">
              <a:solidFill>
                <a:schemeClr val="bg1"/>
              </a:solidFill>
              <a:latin typeface="等线" panose="02010600030101010101" pitchFamily="2" charset="-122"/>
              <a:ea typeface="等线" panose="02010600030101010101" pitchFamily="2" charset="-122"/>
              <a:sym typeface="Arial" panose="020B0604020202020204" pitchFamily="34" charset="0"/>
            </a:endParaRPr>
          </a:p>
        </p:txBody>
      </p:sp>
      <p:sp>
        <p:nvSpPr>
          <p:cNvPr id="39" name="矩形 38"/>
          <p:cNvSpPr/>
          <p:nvPr/>
        </p:nvSpPr>
        <p:spPr>
          <a:xfrm>
            <a:off x="8961260" y="4493022"/>
            <a:ext cx="2880000" cy="1296000"/>
          </a:xfrm>
          <a:prstGeom prst="rect">
            <a:avLst/>
          </a:prstGeom>
          <a:solidFill>
            <a:schemeClr val="tx1">
              <a:lumMod val="85000"/>
              <a:lumOff val="15000"/>
              <a:alpha val="80000"/>
            </a:schemeClr>
          </a:solidFill>
        </p:spPr>
        <p:txBody>
          <a:bodyPr wrap="square" rtlCol="0" anchor="ctr">
            <a:noAutofit/>
          </a:bodyPr>
          <a:lstStyle/>
          <a:p>
            <a:pPr algn="ctr" fontAlgn="base">
              <a:spcBef>
                <a:spcPts val="1200"/>
              </a:spcBef>
              <a:spcAft>
                <a:spcPct val="0"/>
              </a:spcAft>
              <a:buClr>
                <a:srgbClr val="F0AB00"/>
              </a:buClr>
              <a:buSzPct val="80000"/>
            </a:pPr>
            <a:r>
              <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rPr>
              <a:t>1200/h</a:t>
            </a:r>
            <a:endPar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endParaRPr>
          </a:p>
          <a:p>
            <a:pPr algn="just"/>
            <a:r>
              <a:rPr lang="en-GB" altLang="zh-CN" sz="1600" dirty="0">
                <a:solidFill>
                  <a:schemeClr val="bg1"/>
                </a:solidFill>
                <a:latin typeface="等线" panose="02010600030101010101" pitchFamily="2" charset="-122"/>
                <a:ea typeface="等线" panose="02010600030101010101" pitchFamily="2" charset="-122"/>
                <a:sym typeface="Arial" panose="020B0604020202020204" pitchFamily="34" charset="0"/>
              </a:rPr>
              <a:t>Uph</a:t>
            </a:r>
            <a:r>
              <a:rPr lang="zh-CN" altLang="en-US" sz="1600" dirty="0">
                <a:solidFill>
                  <a:schemeClr val="bg1"/>
                </a:solidFill>
                <a:latin typeface="等线" panose="02010600030101010101" pitchFamily="2" charset="-122"/>
                <a:ea typeface="等线" panose="02010600030101010101" pitchFamily="2" charset="-122"/>
                <a:sym typeface="Arial" panose="020B0604020202020204" pitchFamily="34" charset="0"/>
              </a:rPr>
              <a:t>检出速率，远超人工水平</a:t>
            </a:r>
            <a:endParaRPr lang="zh-CN" altLang="en-US" sz="1600" dirty="0">
              <a:solidFill>
                <a:schemeClr val="bg1"/>
              </a:solidFill>
              <a:latin typeface="等线" panose="02010600030101010101" pitchFamily="2" charset="-122"/>
              <a:ea typeface="等线" panose="02010600030101010101" pitchFamily="2" charset="-122"/>
              <a:sym typeface="Arial" panose="020B0604020202020204" pitchFamily="34" charset="0"/>
            </a:endParaRPr>
          </a:p>
        </p:txBody>
      </p:sp>
      <p:sp>
        <p:nvSpPr>
          <p:cNvPr id="43" name="文本框 42"/>
          <p:cNvSpPr txBox="1"/>
          <p:nvPr/>
        </p:nvSpPr>
        <p:spPr>
          <a:xfrm>
            <a:off x="249140" y="2035407"/>
            <a:ext cx="4155860" cy="1253035"/>
          </a:xfrm>
          <a:prstGeom prst="rect">
            <a:avLst/>
          </a:prstGeom>
          <a:noFill/>
        </p:spPr>
        <p:txBody>
          <a:bodyPr wrap="square" rtlCol="0">
            <a:spAutoFit/>
          </a:bodyPr>
          <a:lstStyle/>
          <a:p>
            <a:pPr lvl="0" defTabSz="825500" hangingPunct="0">
              <a:lnSpc>
                <a:spcPct val="120000"/>
              </a:lnSpc>
              <a:defRPr/>
            </a:pPr>
            <a:r>
              <a:rPr lang="zh-CN" altLang="en-US" sz="1600" b="1"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项目内容</a:t>
            </a:r>
            <a:r>
              <a:rPr lang="zh-CN" altLang="en-US" sz="1600"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a:t>
            </a:r>
            <a:r>
              <a:rPr lang="zh-CN" altLang="en-US" sz="1600" kern="0" dirty="0">
                <a:solidFill>
                  <a:schemeClr val="tx1">
                    <a:lumMod val="75000"/>
                    <a:lumOff val="25000"/>
                  </a:schemeClr>
                </a:solidFill>
                <a:latin typeface="等线" panose="02010600030101010101" pitchFamily="2" charset="-122"/>
                <a:ea typeface="等线" panose="02010600030101010101" pitchFamily="2" charset="-122"/>
                <a:sym typeface="Helvetica Neue Medium"/>
              </a:rPr>
              <a:t>无线充电线圈的</a:t>
            </a:r>
            <a:r>
              <a:rPr lang="zh-CN" altLang="en-US" sz="1600" b="1" kern="0" dirty="0">
                <a:solidFill>
                  <a:srgbClr val="0070C0"/>
                </a:solidFill>
                <a:latin typeface="等线" panose="02010600030101010101" pitchFamily="2" charset="-122"/>
                <a:ea typeface="等线" panose="02010600030101010101" pitchFamily="2" charset="-122"/>
                <a:sym typeface="Helvetica Neue Medium"/>
              </a:rPr>
              <a:t>表面缺陷检测</a:t>
            </a:r>
            <a:endParaRPr lang="en-US" altLang="zh-CN" sz="1600" b="1" kern="0" dirty="0">
              <a:solidFill>
                <a:srgbClr val="0070C0"/>
              </a:solidFill>
              <a:latin typeface="等线" panose="02010600030101010101" pitchFamily="2" charset="-122"/>
              <a:ea typeface="等线" panose="02010600030101010101" pitchFamily="2" charset="-122"/>
              <a:sym typeface="Helvetica Neue Medium"/>
            </a:endParaRPr>
          </a:p>
          <a:p>
            <a:pPr lvl="0" defTabSz="825500" hangingPunct="0">
              <a:lnSpc>
                <a:spcPct val="120000"/>
              </a:lnSpc>
              <a:defRPr/>
            </a:pPr>
            <a:r>
              <a:rPr lang="zh-CN" altLang="en-US" sz="1600" b="1"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线圈组成</a:t>
            </a:r>
            <a:r>
              <a:rPr lang="zh-CN" altLang="en-US" sz="1600"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a:t>
            </a:r>
            <a:r>
              <a:rPr lang="en-US" altLang="zh-CN" sz="1600" b="1" kern="0" dirty="0">
                <a:solidFill>
                  <a:schemeClr val="tx1">
                    <a:lumMod val="75000"/>
                    <a:lumOff val="25000"/>
                  </a:schemeClr>
                </a:solidFill>
                <a:latin typeface="等线" panose="02010600030101010101" pitchFamily="2" charset="-122"/>
                <a:ea typeface="等线" panose="02010600030101010101" pitchFamily="2" charset="-122"/>
                <a:sym typeface="Helvetica Neue Medium"/>
              </a:rPr>
              <a:t>Ferrit</a:t>
            </a:r>
            <a:r>
              <a:rPr lang="en-US" altLang="zh-CN" sz="1600" kern="0" dirty="0">
                <a:solidFill>
                  <a:schemeClr val="tx1">
                    <a:lumMod val="75000"/>
                    <a:lumOff val="25000"/>
                  </a:schemeClr>
                </a:solidFill>
                <a:latin typeface="等线" panose="02010600030101010101" pitchFamily="2" charset="-122"/>
                <a:ea typeface="等线" panose="02010600030101010101" pitchFamily="2" charset="-122"/>
                <a:sym typeface="Helvetica Neue Medium"/>
              </a:rPr>
              <a:t>, </a:t>
            </a:r>
            <a:r>
              <a:rPr lang="en-US" altLang="zh-CN" sz="1600" b="1" kern="0" dirty="0">
                <a:solidFill>
                  <a:schemeClr val="tx1">
                    <a:lumMod val="75000"/>
                    <a:lumOff val="25000"/>
                  </a:schemeClr>
                </a:solidFill>
                <a:latin typeface="等线" panose="02010600030101010101" pitchFamily="2" charset="-122"/>
                <a:ea typeface="等线" panose="02010600030101010101" pitchFamily="2" charset="-122"/>
                <a:sym typeface="Helvetica Neue Medium"/>
              </a:rPr>
              <a:t>coil</a:t>
            </a:r>
            <a:r>
              <a:rPr lang="zh-CN" altLang="en-US" sz="1600" b="1" kern="0" dirty="0">
                <a:solidFill>
                  <a:schemeClr val="tx1">
                    <a:lumMod val="75000"/>
                    <a:lumOff val="25000"/>
                  </a:schemeClr>
                </a:solidFill>
                <a:latin typeface="等线" panose="02010600030101010101" pitchFamily="2" charset="-122"/>
                <a:ea typeface="等线" panose="02010600030101010101" pitchFamily="2" charset="-122"/>
                <a:sym typeface="Helvetica Neue Medium"/>
              </a:rPr>
              <a:t> </a:t>
            </a:r>
            <a:r>
              <a:rPr lang="zh-CN" altLang="en-US" sz="1600" kern="0" dirty="0">
                <a:solidFill>
                  <a:schemeClr val="tx1">
                    <a:lumMod val="75000"/>
                    <a:lumOff val="25000"/>
                  </a:schemeClr>
                </a:solidFill>
                <a:latin typeface="等线" panose="02010600030101010101" pitchFamily="2" charset="-122"/>
                <a:ea typeface="等线" panose="02010600030101010101" pitchFamily="2" charset="-122"/>
                <a:sym typeface="Helvetica Neue Medium"/>
              </a:rPr>
              <a:t>和 </a:t>
            </a:r>
            <a:r>
              <a:rPr lang="en-US" altLang="zh-CN" sz="1600" b="1" kern="0" dirty="0">
                <a:solidFill>
                  <a:schemeClr val="tx1">
                    <a:lumMod val="75000"/>
                    <a:lumOff val="25000"/>
                  </a:schemeClr>
                </a:solidFill>
                <a:latin typeface="等线" panose="02010600030101010101" pitchFamily="2" charset="-122"/>
                <a:ea typeface="等线" panose="02010600030101010101" pitchFamily="2" charset="-122"/>
                <a:sym typeface="Helvetica Neue Medium"/>
              </a:rPr>
              <a:t>lead</a:t>
            </a:r>
            <a:endParaRPr lang="en-US" altLang="zh-CN" sz="1600" b="1" kern="0" dirty="0">
              <a:solidFill>
                <a:schemeClr val="tx1">
                  <a:lumMod val="75000"/>
                  <a:lumOff val="25000"/>
                </a:schemeClr>
              </a:solidFill>
              <a:latin typeface="等线" panose="02010600030101010101" pitchFamily="2" charset="-122"/>
              <a:ea typeface="等线" panose="02010600030101010101" pitchFamily="2" charset="-122"/>
              <a:sym typeface="Helvetica Neue Medium"/>
            </a:endParaRPr>
          </a:p>
          <a:p>
            <a:pPr lvl="0" defTabSz="825500" hangingPunct="0">
              <a:lnSpc>
                <a:spcPct val="120000"/>
              </a:lnSpc>
              <a:defRPr/>
            </a:pPr>
            <a:r>
              <a:rPr lang="zh-CN" altLang="en-US" sz="1600" b="1"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物料形态</a:t>
            </a:r>
            <a:r>
              <a:rPr lang="zh-CN" altLang="en-US" sz="1600"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a:t>
            </a:r>
            <a:r>
              <a:rPr lang="zh-CN" altLang="en-US" sz="1600" kern="0" dirty="0">
                <a:solidFill>
                  <a:schemeClr val="tx1">
                    <a:lumMod val="75000"/>
                    <a:lumOff val="25000"/>
                  </a:schemeClr>
                </a:solidFill>
                <a:latin typeface="等线" panose="02010600030101010101" pitchFamily="2" charset="-122"/>
                <a:ea typeface="等线" panose="02010600030101010101" pitchFamily="2" charset="-122"/>
                <a:sym typeface="Helvetica Neue Medium"/>
              </a:rPr>
              <a:t>圆形</a:t>
            </a:r>
            <a:r>
              <a:rPr lang="en-US" altLang="zh-CN" sz="1600" kern="0" dirty="0">
                <a:solidFill>
                  <a:schemeClr val="tx1">
                    <a:lumMod val="75000"/>
                    <a:lumOff val="25000"/>
                  </a:schemeClr>
                </a:solidFill>
                <a:latin typeface="等线" panose="02010600030101010101" pitchFamily="2" charset="-122"/>
                <a:ea typeface="等线" panose="02010600030101010101" pitchFamily="2" charset="-122"/>
                <a:sym typeface="Helvetica Neue Medium"/>
              </a:rPr>
              <a:t>/</a:t>
            </a:r>
            <a:r>
              <a:rPr lang="zh-CN" altLang="en-US" sz="1600" kern="0" dirty="0">
                <a:solidFill>
                  <a:schemeClr val="tx1">
                    <a:lumMod val="75000"/>
                    <a:lumOff val="25000"/>
                  </a:schemeClr>
                </a:solidFill>
                <a:latin typeface="等线" panose="02010600030101010101" pitchFamily="2" charset="-122"/>
                <a:ea typeface="等线" panose="02010600030101010101" pitchFamily="2" charset="-122"/>
                <a:sym typeface="Helvetica Neue Medium"/>
              </a:rPr>
              <a:t>方型</a:t>
            </a:r>
            <a:endParaRPr lang="en-US" altLang="zh-CN" sz="1600" kern="0" dirty="0">
              <a:solidFill>
                <a:schemeClr val="tx1">
                  <a:lumMod val="75000"/>
                  <a:lumOff val="25000"/>
                </a:schemeClr>
              </a:solidFill>
              <a:latin typeface="等线" panose="02010600030101010101" pitchFamily="2" charset="-122"/>
              <a:ea typeface="等线" panose="02010600030101010101" pitchFamily="2" charset="-122"/>
              <a:sym typeface="Helvetica Neue Medium"/>
            </a:endParaRPr>
          </a:p>
          <a:p>
            <a:pPr lvl="0" defTabSz="825500" hangingPunct="0">
              <a:lnSpc>
                <a:spcPct val="120000"/>
              </a:lnSpc>
              <a:defRPr/>
            </a:pPr>
            <a:r>
              <a:rPr lang="zh-CN" altLang="en-US" sz="1600" b="1"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缺陷类型</a:t>
            </a:r>
            <a:r>
              <a:rPr lang="zh-CN" altLang="en-US" sz="1600"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a:t>
            </a:r>
            <a:r>
              <a:rPr lang="zh-CN" altLang="en-US" sz="1600" kern="0" dirty="0">
                <a:solidFill>
                  <a:schemeClr val="tx1">
                    <a:lumMod val="75000"/>
                    <a:lumOff val="25000"/>
                  </a:schemeClr>
                </a:solidFill>
                <a:latin typeface="等线" panose="02010600030101010101" pitchFamily="2" charset="-122"/>
                <a:ea typeface="等线" panose="02010600030101010101" pitchFamily="2" charset="-122"/>
                <a:sym typeface="Helvetica Neue Medium"/>
              </a:rPr>
              <a:t>裂纹，露底材，开胶等</a:t>
            </a:r>
            <a:r>
              <a:rPr lang="en-US" altLang="zh-CN" sz="1600" b="1" kern="0" dirty="0">
                <a:solidFill>
                  <a:schemeClr val="tx1">
                    <a:lumMod val="75000"/>
                    <a:lumOff val="25000"/>
                  </a:schemeClr>
                </a:solidFill>
                <a:latin typeface="等线" panose="02010600030101010101" pitchFamily="2" charset="-122"/>
                <a:ea typeface="等线" panose="02010600030101010101" pitchFamily="2" charset="-122"/>
                <a:sym typeface="Helvetica Neue Medium"/>
              </a:rPr>
              <a:t>8</a:t>
            </a:r>
            <a:r>
              <a:rPr lang="zh-CN" altLang="en-US" sz="1600" kern="0" dirty="0">
                <a:solidFill>
                  <a:schemeClr val="tx1">
                    <a:lumMod val="75000"/>
                    <a:lumOff val="25000"/>
                  </a:schemeClr>
                </a:solidFill>
                <a:latin typeface="等线" panose="02010600030101010101" pitchFamily="2" charset="-122"/>
                <a:ea typeface="等线" panose="02010600030101010101" pitchFamily="2" charset="-122"/>
                <a:sym typeface="Helvetica Neue Medium"/>
              </a:rPr>
              <a:t>种缺陷</a:t>
            </a:r>
            <a:endParaRPr lang="en-US" altLang="zh-CN" sz="1600" dirty="0">
              <a:solidFill>
                <a:schemeClr val="tx1">
                  <a:lumMod val="75000"/>
                  <a:lumOff val="25000"/>
                </a:schemeClr>
              </a:solidFill>
              <a:latin typeface="等线" panose="02010600030101010101" pitchFamily="2" charset="-122"/>
              <a:ea typeface="等线" panose="02010600030101010101" pitchFamily="2" charset="-122"/>
            </a:endParaRPr>
          </a:p>
        </p:txBody>
      </p:sp>
      <p:sp>
        <p:nvSpPr>
          <p:cNvPr id="25" name="箭头: 五边形 24"/>
          <p:cNvSpPr/>
          <p:nvPr/>
        </p:nvSpPr>
        <p:spPr>
          <a:xfrm>
            <a:off x="350740" y="1554982"/>
            <a:ext cx="1455938" cy="307073"/>
          </a:xfrm>
          <a:prstGeom prst="homePlate">
            <a:avLst/>
          </a:prstGeom>
          <a:solidFill>
            <a:srgbClr val="0070C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项目内容</a:t>
            </a:r>
            <a:endParaRPr lang="zh-CN" altLang="en-US" dirty="0">
              <a:latin typeface="等线" panose="02010600030101010101" pitchFamily="2" charset="-122"/>
              <a:ea typeface="等线" panose="02010600030101010101" pitchFamily="2" charset="-122"/>
            </a:endParaRPr>
          </a:p>
        </p:txBody>
      </p:sp>
      <p:sp>
        <p:nvSpPr>
          <p:cNvPr id="18" name="文本框 17"/>
          <p:cNvSpPr txBox="1"/>
          <p:nvPr/>
        </p:nvSpPr>
        <p:spPr>
          <a:xfrm>
            <a:off x="350740" y="906808"/>
            <a:ext cx="7879030" cy="307777"/>
          </a:xfrm>
          <a:prstGeom prst="rect">
            <a:avLst/>
          </a:prstGeom>
          <a:noFill/>
        </p:spPr>
        <p:txBody>
          <a:bodyPr wrap="square" rtlCol="0">
            <a:spAutoFit/>
          </a:bodyPr>
          <a:lstStyle/>
          <a:p>
            <a:pPr lvl="0">
              <a:defRPr/>
            </a:pPr>
            <a:r>
              <a:rPr lang="zh-CN" altLang="en-US" sz="1400" b="1" dirty="0">
                <a:solidFill>
                  <a:srgbClr val="0070C0"/>
                </a:solidFill>
                <a:latin typeface="等线" panose="02010600030101010101" pitchFamily="2" charset="-122"/>
                <a:ea typeface="等线" panose="02010600030101010101" pitchFamily="2" charset="-122"/>
              </a:rPr>
              <a:t>项目概述：</a:t>
            </a:r>
            <a:r>
              <a:rPr lang="zh-CN" altLang="en-US" sz="1400" dirty="0">
                <a:solidFill>
                  <a:srgbClr val="0070C0"/>
                </a:solidFill>
                <a:latin typeface="等线" panose="02010600030101010101" pitchFamily="2" charset="-122"/>
                <a:ea typeface="等线" panose="02010600030101010101" pitchFamily="2" charset="-122"/>
              </a:rPr>
              <a:t>为</a:t>
            </a:r>
            <a:r>
              <a:rPr lang="en-GB" altLang="zh-CN" sz="1400" dirty="0">
                <a:solidFill>
                  <a:srgbClr val="0070C0"/>
                </a:solidFill>
                <a:latin typeface="等线" panose="02010600030101010101" pitchFamily="2" charset="-122"/>
                <a:ea typeface="等线" panose="02010600030101010101" pitchFamily="2" charset="-122"/>
              </a:rPr>
              <a:t>A</a:t>
            </a:r>
            <a:r>
              <a:rPr lang="zh-CN" altLang="en-US" sz="1400" dirty="0">
                <a:solidFill>
                  <a:srgbClr val="0070C0"/>
                </a:solidFill>
                <a:latin typeface="等线" panose="02010600030101010101" pitchFamily="2" charset="-122"/>
                <a:ea typeface="等线" panose="02010600030101010101" pitchFamily="2" charset="-122"/>
              </a:rPr>
              <a:t>公司的手表无线充电线圈，提供多标签缺陷检测解决方案</a:t>
            </a:r>
            <a:endParaRPr lang="zh-CN" altLang="en-US" sz="1400" dirty="0">
              <a:solidFill>
                <a:srgbClr val="0070C0"/>
              </a:solidFill>
              <a:latin typeface="等线" panose="02010600030101010101" pitchFamily="2" charset="-122"/>
              <a:ea typeface="等线" panose="02010600030101010101" pitchFamily="2" charset="-122"/>
            </a:endParaRPr>
          </a:p>
        </p:txBody>
      </p:sp>
      <p:sp>
        <p:nvSpPr>
          <p:cNvPr id="19" name="箭头: 五边形 43"/>
          <p:cNvSpPr/>
          <p:nvPr/>
        </p:nvSpPr>
        <p:spPr>
          <a:xfrm>
            <a:off x="350740" y="4037564"/>
            <a:ext cx="1455938" cy="307073"/>
          </a:xfrm>
          <a:prstGeom prst="homePlate">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项目难点</a:t>
            </a:r>
            <a:endParaRPr lang="zh-CN" altLang="en-US" dirty="0">
              <a:latin typeface="等线" panose="02010600030101010101" pitchFamily="2" charset="-122"/>
              <a:ea typeface="等线" panose="02010600030101010101" pitchFamily="2" charset="-122"/>
            </a:endParaRPr>
          </a:p>
        </p:txBody>
      </p:sp>
      <p:sp>
        <p:nvSpPr>
          <p:cNvPr id="20" name="箭头: 五边形 44"/>
          <p:cNvSpPr/>
          <p:nvPr/>
        </p:nvSpPr>
        <p:spPr>
          <a:xfrm>
            <a:off x="4571999" y="1554982"/>
            <a:ext cx="1455938" cy="307073"/>
          </a:xfrm>
          <a:prstGeom prst="homePlate">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物料说明</a:t>
            </a:r>
            <a:endParaRPr lang="zh-CN" altLang="en-US" dirty="0">
              <a:latin typeface="等线" panose="02010600030101010101" pitchFamily="2" charset="-122"/>
              <a:ea typeface="等线" panose="02010600030101010101" pitchFamily="2" charset="-122"/>
            </a:endParaRPr>
          </a:p>
        </p:txBody>
      </p:sp>
      <p:sp>
        <p:nvSpPr>
          <p:cNvPr id="21" name="文本框 20"/>
          <p:cNvSpPr txBox="1"/>
          <p:nvPr/>
        </p:nvSpPr>
        <p:spPr>
          <a:xfrm>
            <a:off x="224788" y="4560007"/>
            <a:ext cx="3851912" cy="1175706"/>
          </a:xfrm>
          <a:prstGeom prst="rect">
            <a:avLst/>
          </a:prstGeom>
          <a:noFill/>
        </p:spPr>
        <p:txBody>
          <a:bodyPr wrap="square" rtlCol="0">
            <a:spAutoFit/>
          </a:bodyPr>
          <a:lstStyle/>
          <a:p>
            <a:pPr lvl="0" defTabSz="825500" hangingPunct="0">
              <a:lnSpc>
                <a:spcPct val="120000"/>
              </a:lnSpc>
              <a:defRPr/>
            </a:pPr>
            <a:r>
              <a:rPr lang="zh-CN" altLang="en-US" sz="1600" b="1" dirty="0">
                <a:solidFill>
                  <a:schemeClr val="tx1">
                    <a:lumMod val="85000"/>
                    <a:lumOff val="15000"/>
                  </a:schemeClr>
                </a:solidFill>
                <a:latin typeface="等线" panose="02010600030101010101" pitchFamily="2" charset="-122"/>
                <a:ea typeface="等线" panose="02010600030101010101" pitchFamily="2" charset="-122"/>
              </a:rPr>
              <a:t>缺陷小</a:t>
            </a:r>
            <a:r>
              <a:rPr lang="zh-CN" altLang="en-US" sz="1600" dirty="0">
                <a:solidFill>
                  <a:schemeClr val="tx1">
                    <a:lumMod val="85000"/>
                    <a:lumOff val="15000"/>
                  </a:schemeClr>
                </a:solidFill>
                <a:latin typeface="等线" panose="02010600030101010101" pitchFamily="2" charset="-122"/>
                <a:ea typeface="等线" panose="02010600030101010101" pitchFamily="2" charset="-122"/>
              </a:rPr>
              <a:t>：</a:t>
            </a:r>
            <a:r>
              <a:rPr lang="zh-CN" altLang="en-US" sz="1600" dirty="0">
                <a:solidFill>
                  <a:schemeClr val="tx1">
                    <a:lumMod val="75000"/>
                    <a:lumOff val="25000"/>
                  </a:schemeClr>
                </a:solidFill>
                <a:latin typeface="等线" panose="02010600030101010101" pitchFamily="2" charset="-122"/>
                <a:ea typeface="等线" panose="02010600030101010101" pitchFamily="2" charset="-122"/>
              </a:rPr>
              <a:t>最小缺陷尺寸达到 </a:t>
            </a:r>
            <a:r>
              <a:rPr lang="en-US" altLang="zh-CN" sz="1600" b="1" dirty="0">
                <a:solidFill>
                  <a:srgbClr val="0070C0"/>
                </a:solidFill>
                <a:latin typeface="等线" panose="02010600030101010101" pitchFamily="2" charset="-122"/>
                <a:ea typeface="等线" panose="02010600030101010101" pitchFamily="2" charset="-122"/>
              </a:rPr>
              <a:t>0.1mm</a:t>
            </a:r>
            <a:r>
              <a:rPr lang="en-US" altLang="zh-CN" sz="1600" b="1" baseline="30000" dirty="0">
                <a:solidFill>
                  <a:srgbClr val="0070C0"/>
                </a:solidFill>
                <a:latin typeface="等线" panose="02010600030101010101" pitchFamily="2" charset="-122"/>
                <a:ea typeface="等线" panose="02010600030101010101" pitchFamily="2" charset="-122"/>
              </a:rPr>
              <a:t>2</a:t>
            </a:r>
            <a:endParaRPr lang="en-US" altLang="zh-CN" sz="1600" b="1" baseline="30000" dirty="0">
              <a:solidFill>
                <a:srgbClr val="0070C0"/>
              </a:solidFill>
              <a:latin typeface="等线" panose="02010600030101010101" pitchFamily="2" charset="-122"/>
              <a:ea typeface="等线" panose="02010600030101010101" pitchFamily="2" charset="-122"/>
            </a:endParaRPr>
          </a:p>
          <a:p>
            <a:pPr lvl="0" defTabSz="825500" hangingPunct="0">
              <a:defRPr/>
            </a:pPr>
            <a:r>
              <a:rPr lang="zh-CN" altLang="en-US" sz="1600" b="1" dirty="0">
                <a:solidFill>
                  <a:schemeClr val="tx1">
                    <a:lumMod val="85000"/>
                    <a:lumOff val="15000"/>
                  </a:schemeClr>
                </a:solidFill>
                <a:latin typeface="等线" panose="02010600030101010101" pitchFamily="2" charset="-122"/>
                <a:ea typeface="等线" panose="02010600030101010101" pitchFamily="2" charset="-122"/>
              </a:rPr>
              <a:t>缺陷多</a:t>
            </a:r>
            <a:r>
              <a:rPr lang="zh-CN" altLang="en-US" sz="1600" dirty="0">
                <a:solidFill>
                  <a:schemeClr val="tx1">
                    <a:lumMod val="85000"/>
                    <a:lumOff val="15000"/>
                  </a:schemeClr>
                </a:solidFill>
                <a:latin typeface="等线" panose="02010600030101010101" pitchFamily="2" charset="-122"/>
                <a:ea typeface="等线" panose="02010600030101010101" pitchFamily="2" charset="-122"/>
              </a:rPr>
              <a:t>：</a:t>
            </a:r>
            <a:r>
              <a:rPr lang="zh-CN" altLang="en-US" sz="1600" dirty="0">
                <a:solidFill>
                  <a:schemeClr val="tx1">
                    <a:lumMod val="75000"/>
                    <a:lumOff val="25000"/>
                  </a:schemeClr>
                </a:solidFill>
                <a:latin typeface="等线" panose="02010600030101010101" pitchFamily="2" charset="-122"/>
                <a:ea typeface="等线" panose="02010600030101010101" pitchFamily="2" charset="-122"/>
              </a:rPr>
              <a:t>总体检测缺陷多达 </a:t>
            </a:r>
            <a:r>
              <a:rPr lang="en-US" altLang="zh-CN" sz="1600" b="1" dirty="0">
                <a:solidFill>
                  <a:srgbClr val="0070C0"/>
                </a:solidFill>
                <a:latin typeface="等线" panose="02010600030101010101" pitchFamily="2" charset="-122"/>
                <a:ea typeface="等线" panose="02010600030101010101" pitchFamily="2" charset="-122"/>
              </a:rPr>
              <a:t>8</a:t>
            </a:r>
            <a:r>
              <a:rPr lang="zh-CN" altLang="en-US" sz="1600" b="1" dirty="0">
                <a:solidFill>
                  <a:srgbClr val="0070C0"/>
                </a:solidFill>
                <a:latin typeface="等线" panose="02010600030101010101" pitchFamily="2" charset="-122"/>
                <a:ea typeface="等线" panose="02010600030101010101" pitchFamily="2" charset="-122"/>
              </a:rPr>
              <a:t>种</a:t>
            </a:r>
            <a:endParaRPr lang="en-US" altLang="zh-CN" sz="1600" b="1" dirty="0">
              <a:solidFill>
                <a:srgbClr val="0070C0"/>
              </a:solidFill>
              <a:latin typeface="等线" panose="02010600030101010101" pitchFamily="2" charset="-122"/>
              <a:ea typeface="等线" panose="02010600030101010101" pitchFamily="2" charset="-122"/>
            </a:endParaRPr>
          </a:p>
          <a:p>
            <a:pPr lvl="0" defTabSz="825500" hangingPunct="0">
              <a:lnSpc>
                <a:spcPct val="120000"/>
              </a:lnSpc>
              <a:defRPr/>
            </a:pPr>
            <a:r>
              <a:rPr lang="zh-CN" altLang="en-US" sz="1600" b="1" dirty="0">
                <a:solidFill>
                  <a:schemeClr val="tx1">
                    <a:lumMod val="85000"/>
                    <a:lumOff val="15000"/>
                  </a:schemeClr>
                </a:solidFill>
                <a:latin typeface="等线" panose="02010600030101010101" pitchFamily="2" charset="-122"/>
                <a:ea typeface="等线" panose="02010600030101010101" pitchFamily="2" charset="-122"/>
              </a:rPr>
              <a:t>要求高</a:t>
            </a:r>
            <a:r>
              <a:rPr lang="zh-CN" altLang="en-US" sz="1600" dirty="0">
                <a:solidFill>
                  <a:schemeClr val="tx1">
                    <a:lumMod val="85000"/>
                    <a:lumOff val="15000"/>
                  </a:schemeClr>
                </a:solidFill>
                <a:latin typeface="等线" panose="02010600030101010101" pitchFamily="2" charset="-122"/>
                <a:ea typeface="等线" panose="02010600030101010101" pitchFamily="2" charset="-122"/>
              </a:rPr>
              <a:t>：</a:t>
            </a:r>
            <a:r>
              <a:rPr lang="en-US" altLang="zh-CN" sz="1600" dirty="0">
                <a:solidFill>
                  <a:schemeClr val="tx1">
                    <a:lumMod val="75000"/>
                    <a:lumOff val="25000"/>
                  </a:schemeClr>
                </a:solidFill>
                <a:latin typeface="等线" panose="02010600030101010101" pitchFamily="2" charset="-122"/>
                <a:ea typeface="等线" panose="02010600030101010101" pitchFamily="2" charset="-122"/>
              </a:rPr>
              <a:t>A</a:t>
            </a:r>
            <a:r>
              <a:rPr lang="zh-CN" altLang="en-US" sz="1600" dirty="0">
                <a:solidFill>
                  <a:schemeClr val="tx1">
                    <a:lumMod val="75000"/>
                    <a:lumOff val="25000"/>
                  </a:schemeClr>
                </a:solidFill>
                <a:latin typeface="等线" panose="02010600030101010101" pitchFamily="2" charset="-122"/>
                <a:ea typeface="等线" panose="02010600030101010101" pitchFamily="2" charset="-122"/>
              </a:rPr>
              <a:t>公司的验收标准</a:t>
            </a:r>
            <a:endParaRPr lang="en-US" altLang="zh-CN" sz="1600" dirty="0">
              <a:solidFill>
                <a:schemeClr val="tx1">
                  <a:lumMod val="75000"/>
                  <a:lumOff val="25000"/>
                </a:schemeClr>
              </a:solidFill>
              <a:latin typeface="等线" panose="02010600030101010101" pitchFamily="2" charset="-122"/>
              <a:ea typeface="等线" panose="02010600030101010101" pitchFamily="2" charset="-122"/>
            </a:endParaRPr>
          </a:p>
          <a:p>
            <a:pPr lvl="0" defTabSz="825500" hangingPunct="0">
              <a:defRPr/>
            </a:pPr>
            <a:r>
              <a:rPr lang="zh-CN" altLang="en-US" sz="1600" b="1" dirty="0">
                <a:solidFill>
                  <a:schemeClr val="tx1">
                    <a:lumMod val="85000"/>
                    <a:lumOff val="15000"/>
                  </a:schemeClr>
                </a:solidFill>
                <a:latin typeface="等线" panose="02010600030101010101" pitchFamily="2" charset="-122"/>
                <a:ea typeface="等线" panose="02010600030101010101" pitchFamily="2" charset="-122"/>
              </a:rPr>
              <a:t>速度快</a:t>
            </a:r>
            <a:r>
              <a:rPr lang="zh-CN" altLang="en-US" sz="1600" dirty="0">
                <a:solidFill>
                  <a:schemeClr val="tx1">
                    <a:lumMod val="85000"/>
                    <a:lumOff val="15000"/>
                  </a:schemeClr>
                </a:solidFill>
                <a:latin typeface="等线" panose="02010600030101010101" pitchFamily="2" charset="-122"/>
                <a:ea typeface="等线" panose="02010600030101010101" pitchFamily="2" charset="-122"/>
              </a:rPr>
              <a:t>：</a:t>
            </a:r>
            <a:r>
              <a:rPr lang="en-US" altLang="zh-CN" sz="1600" dirty="0">
                <a:solidFill>
                  <a:schemeClr val="tx1">
                    <a:lumMod val="75000"/>
                    <a:lumOff val="25000"/>
                  </a:schemeClr>
                </a:solidFill>
                <a:latin typeface="等线" panose="02010600030101010101" pitchFamily="2" charset="-122"/>
                <a:ea typeface="等线" panose="02010600030101010101" pitchFamily="2" charset="-122"/>
              </a:rPr>
              <a:t>A</a:t>
            </a:r>
            <a:r>
              <a:rPr lang="zh-CN" altLang="en-US" sz="1600" dirty="0">
                <a:solidFill>
                  <a:schemeClr val="tx1">
                    <a:lumMod val="75000"/>
                    <a:lumOff val="25000"/>
                  </a:schemeClr>
                </a:solidFill>
                <a:latin typeface="等线" panose="02010600030101010101" pitchFamily="2" charset="-122"/>
                <a:ea typeface="等线" panose="02010600030101010101" pitchFamily="2" charset="-122"/>
              </a:rPr>
              <a:t>公司要求</a:t>
            </a:r>
            <a:r>
              <a:rPr lang="en-US" altLang="zh-CN" sz="1600" dirty="0">
                <a:solidFill>
                  <a:schemeClr val="tx1">
                    <a:lumMod val="75000"/>
                    <a:lumOff val="25000"/>
                  </a:schemeClr>
                </a:solidFill>
                <a:latin typeface="等线" panose="02010600030101010101" pitchFamily="2" charset="-122"/>
                <a:ea typeface="等线" panose="02010600030101010101" pitchFamily="2" charset="-122"/>
              </a:rPr>
              <a:t>uph</a:t>
            </a:r>
            <a:r>
              <a:rPr lang="zh-CN" altLang="en-US" sz="1600" dirty="0">
                <a:solidFill>
                  <a:schemeClr val="tx1">
                    <a:lumMod val="75000"/>
                    <a:lumOff val="25000"/>
                  </a:schemeClr>
                </a:solidFill>
                <a:latin typeface="等线" panose="02010600030101010101" pitchFamily="2" charset="-122"/>
                <a:ea typeface="等线" panose="02010600030101010101" pitchFamily="2" charset="-122"/>
              </a:rPr>
              <a:t>需要超过 </a:t>
            </a:r>
            <a:r>
              <a:rPr lang="en-US" altLang="zh-CN" sz="1600" b="1" dirty="0">
                <a:solidFill>
                  <a:srgbClr val="0070C0"/>
                </a:solidFill>
                <a:latin typeface="等线" panose="02010600030101010101" pitchFamily="2" charset="-122"/>
                <a:ea typeface="等线" panose="02010600030101010101" pitchFamily="2" charset="-122"/>
              </a:rPr>
              <a:t>1000/h</a:t>
            </a:r>
            <a:endParaRPr lang="en-US" altLang="zh-CN" sz="1600" b="1" dirty="0">
              <a:solidFill>
                <a:srgbClr val="0070C0"/>
              </a:solidFill>
              <a:latin typeface="等线" panose="02010600030101010101" pitchFamily="2" charset="-122"/>
              <a:ea typeface="等线" panose="02010600030101010101" pitchFamily="2" charset="-122"/>
            </a:endParaRPr>
          </a:p>
        </p:txBody>
      </p:sp>
      <p:sp>
        <p:nvSpPr>
          <p:cNvPr id="22" name="箭头: 五边形 69"/>
          <p:cNvSpPr/>
          <p:nvPr/>
        </p:nvSpPr>
        <p:spPr>
          <a:xfrm>
            <a:off x="4571999" y="4037563"/>
            <a:ext cx="1455938" cy="307073"/>
          </a:xfrm>
          <a:prstGeom prst="homePlate">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解决方案</a:t>
            </a:r>
            <a:endParaRPr lang="zh-CN" altLang="en-US" dirty="0">
              <a:latin typeface="等线" panose="02010600030101010101" pitchFamily="2" charset="-122"/>
              <a:ea typeface="等线" panose="02010600030101010101" pitchFamily="2" charset="-122"/>
            </a:endParaRPr>
          </a:p>
        </p:txBody>
      </p:sp>
      <p:sp>
        <p:nvSpPr>
          <p:cNvPr id="23" name="文本框 22"/>
          <p:cNvSpPr txBox="1"/>
          <p:nvPr/>
        </p:nvSpPr>
        <p:spPr>
          <a:xfrm>
            <a:off x="4480636" y="4557384"/>
            <a:ext cx="3532608" cy="880241"/>
          </a:xfrm>
          <a:prstGeom prst="rect">
            <a:avLst/>
          </a:prstGeom>
          <a:noFill/>
        </p:spPr>
        <p:txBody>
          <a:bodyPr wrap="square" rtlCol="0">
            <a:spAutoFit/>
          </a:bodyPr>
          <a:lstStyle/>
          <a:p>
            <a:pPr lvl="0" defTabSz="825500" hangingPunct="0">
              <a:defRPr/>
            </a:pPr>
            <a:r>
              <a:rPr lang="zh-CN" altLang="en-US" sz="1600" dirty="0">
                <a:solidFill>
                  <a:schemeClr val="tx1">
                    <a:lumMod val="75000"/>
                    <a:lumOff val="25000"/>
                  </a:schemeClr>
                </a:solidFill>
                <a:latin typeface="等线" panose="02010600030101010101" pitchFamily="2" charset="-122"/>
                <a:ea typeface="等线" panose="02010600030101010101" pitchFamily="2" charset="-122"/>
              </a:rPr>
              <a:t>里圈内窥成像，</a:t>
            </a:r>
            <a:r>
              <a:rPr lang="en-US" altLang="zh-CN" sz="1600" b="1" dirty="0">
                <a:solidFill>
                  <a:srgbClr val="0070C0"/>
                </a:solidFill>
                <a:latin typeface="等线" panose="02010600030101010101" pitchFamily="2" charset="-122"/>
                <a:ea typeface="等线" panose="02010600030101010101" pitchFamily="2" charset="-122"/>
              </a:rPr>
              <a:t>360°</a:t>
            </a:r>
            <a:r>
              <a:rPr lang="zh-CN" altLang="en-US" sz="1600" b="1" dirty="0">
                <a:solidFill>
                  <a:srgbClr val="0070C0"/>
                </a:solidFill>
                <a:latin typeface="等线" panose="02010600030101010101" pitchFamily="2" charset="-122"/>
                <a:ea typeface="等线" panose="02010600030101010101" pitchFamily="2" charset="-122"/>
              </a:rPr>
              <a:t>检测</a:t>
            </a:r>
            <a:endParaRPr lang="en-US" altLang="zh-CN" sz="1600" b="1" dirty="0">
              <a:solidFill>
                <a:srgbClr val="0070C0"/>
              </a:solidFill>
              <a:latin typeface="等线" panose="02010600030101010101" pitchFamily="2" charset="-122"/>
              <a:ea typeface="等线" panose="02010600030101010101" pitchFamily="2" charset="-122"/>
            </a:endParaRPr>
          </a:p>
          <a:p>
            <a:pPr defTabSz="825500" hangingPunct="0">
              <a:lnSpc>
                <a:spcPct val="120000"/>
              </a:lnSpc>
              <a:defRPr/>
            </a:pPr>
            <a:r>
              <a:rPr lang="zh-CN" altLang="en-US" sz="1600" b="1" dirty="0">
                <a:solidFill>
                  <a:srgbClr val="0070C0"/>
                </a:solidFill>
                <a:latin typeface="等线" panose="02010600030101010101" pitchFamily="2" charset="-122"/>
                <a:ea typeface="等线" panose="02010600030101010101" pitchFamily="2" charset="-122"/>
              </a:rPr>
              <a:t>多次曝光</a:t>
            </a:r>
            <a:r>
              <a:rPr lang="zh-CN" altLang="en-US" sz="1600" dirty="0">
                <a:solidFill>
                  <a:schemeClr val="tx1">
                    <a:lumMod val="85000"/>
                    <a:lumOff val="15000"/>
                  </a:schemeClr>
                </a:solidFill>
                <a:latin typeface="等线" panose="02010600030101010101" pitchFamily="2" charset="-122"/>
                <a:ea typeface="等线" panose="02010600030101010101" pitchFamily="2" charset="-122"/>
              </a:rPr>
              <a:t>，</a:t>
            </a:r>
            <a:r>
              <a:rPr lang="zh-CN" altLang="en-US" sz="1600" dirty="0">
                <a:solidFill>
                  <a:schemeClr val="tx1">
                    <a:lumMod val="75000"/>
                    <a:lumOff val="25000"/>
                  </a:schemeClr>
                </a:solidFill>
                <a:latin typeface="等线" panose="02010600030101010101" pitchFamily="2" charset="-122"/>
                <a:ea typeface="等线" panose="02010600030101010101" pitchFamily="2" charset="-122"/>
              </a:rPr>
              <a:t>最大化呈现缺陷特征</a:t>
            </a:r>
            <a:endParaRPr lang="en-US" altLang="zh-CN" sz="1600" dirty="0">
              <a:solidFill>
                <a:schemeClr val="tx1">
                  <a:lumMod val="75000"/>
                  <a:lumOff val="25000"/>
                </a:schemeClr>
              </a:solidFill>
              <a:latin typeface="等线" panose="02010600030101010101" pitchFamily="2" charset="-122"/>
              <a:ea typeface="等线" panose="02010600030101010101" pitchFamily="2" charset="-122"/>
            </a:endParaRPr>
          </a:p>
          <a:p>
            <a:pPr lvl="0" defTabSz="825500" hangingPunct="0">
              <a:defRPr/>
            </a:pPr>
            <a:r>
              <a:rPr lang="zh-CN" altLang="en-US" sz="1600" b="1" dirty="0">
                <a:solidFill>
                  <a:srgbClr val="0070C0"/>
                </a:solidFill>
                <a:latin typeface="等线" panose="02010600030101010101" pitchFamily="2" charset="-122"/>
                <a:ea typeface="等线" panose="02010600030101010101" pitchFamily="2" charset="-122"/>
              </a:rPr>
              <a:t>多合一模型融合</a:t>
            </a:r>
            <a:r>
              <a:rPr lang="zh-CN" altLang="en-US" sz="1600" dirty="0">
                <a:solidFill>
                  <a:schemeClr val="tx1">
                    <a:lumMod val="85000"/>
                    <a:lumOff val="15000"/>
                  </a:schemeClr>
                </a:solidFill>
                <a:latin typeface="等线" panose="02010600030101010101" pitchFamily="2" charset="-122"/>
                <a:ea typeface="等线" panose="02010600030101010101" pitchFamily="2" charset="-122"/>
              </a:rPr>
              <a:t>，</a:t>
            </a:r>
            <a:r>
              <a:rPr lang="zh-CN" altLang="en-US" sz="1600" dirty="0">
                <a:solidFill>
                  <a:schemeClr val="tx1">
                    <a:lumMod val="75000"/>
                    <a:lumOff val="25000"/>
                  </a:schemeClr>
                </a:solidFill>
                <a:latin typeface="等线" panose="02010600030101010101" pitchFamily="2" charset="-122"/>
                <a:ea typeface="等线" panose="02010600030101010101" pitchFamily="2" charset="-122"/>
              </a:rPr>
              <a:t>超低推理时间</a:t>
            </a:r>
            <a:endParaRPr lang="en-US" altLang="zh-CN" sz="1600" dirty="0">
              <a:solidFill>
                <a:schemeClr val="tx1">
                  <a:lumMod val="75000"/>
                  <a:lumOff val="25000"/>
                </a:schemeClr>
              </a:solidFill>
              <a:latin typeface="等线" panose="02010600030101010101" pitchFamily="2" charset="-122"/>
              <a:ea typeface="等线" panose="02010600030101010101" pitchFamily="2" charset="-122"/>
            </a:endParaRPr>
          </a:p>
        </p:txBody>
      </p:sp>
      <p:pic>
        <p:nvPicPr>
          <p:cNvPr id="24" name="图片 23"/>
          <p:cNvPicPr>
            <a:picLocks noChangeAspect="1"/>
          </p:cNvPicPr>
          <p:nvPr/>
        </p:nvPicPr>
        <p:blipFill>
          <a:blip r:embed="rId2" cstate="email"/>
          <a:stretch>
            <a:fillRect/>
          </a:stretch>
        </p:blipFill>
        <p:spPr>
          <a:xfrm>
            <a:off x="4571998" y="2117243"/>
            <a:ext cx="1397002" cy="1448268"/>
          </a:xfrm>
          <a:prstGeom prst="rect">
            <a:avLst/>
          </a:prstGeom>
          <a:ln>
            <a:solidFill>
              <a:schemeClr val="bg1">
                <a:lumMod val="75000"/>
              </a:schemeClr>
            </a:solidFill>
          </a:ln>
        </p:spPr>
      </p:pic>
      <p:pic>
        <p:nvPicPr>
          <p:cNvPr id="26" name="图片 25"/>
          <p:cNvPicPr>
            <a:picLocks noChangeAspect="1"/>
          </p:cNvPicPr>
          <p:nvPr/>
        </p:nvPicPr>
        <p:blipFill>
          <a:blip r:embed="rId3" cstate="email">
            <a:extLst>
              <a:ext uri="{BEBA8EAE-BF5A-486C-A8C5-ECC9F3942E4B}">
                <a14:imgProps xmlns:a14="http://schemas.microsoft.com/office/drawing/2010/main">
                  <a14:imgLayer r:embed="rId4">
                    <a14:imgEffect>
                      <a14:backgroundRemoval t="1348" b="97035" l="1200" r="97000">
                        <a14:foregroundMark x1="80600" y1="88140" x2="80600" y2="88140"/>
                        <a14:backgroundMark x1="12600" y1="58491" x2="12600" y2="58491"/>
                        <a14:backgroundMark x1="6600" y1="55256" x2="6600" y2="55256"/>
                        <a14:backgroundMark x1="5200" y1="64690" x2="7000" y2="54717"/>
                        <a14:backgroundMark x1="5400" y1="62803" x2="20000" y2="72237"/>
                        <a14:backgroundMark x1="24400" y1="74394" x2="25200" y2="60108"/>
                        <a14:backgroundMark x1="58200" y1="8086" x2="57800" y2="17790"/>
                        <a14:backgroundMark x1="35400" y1="8625" x2="44800" y2="13477"/>
                      </a14:backgroundRemoval>
                    </a14:imgEffect>
                  </a14:imgLayer>
                </a14:imgProps>
              </a:ext>
            </a:extLst>
          </a:blip>
          <a:stretch>
            <a:fillRect/>
          </a:stretch>
        </p:blipFill>
        <p:spPr>
          <a:xfrm>
            <a:off x="6096001" y="2133148"/>
            <a:ext cx="1917242" cy="1422594"/>
          </a:xfrm>
          <a:prstGeom prst="rect">
            <a:avLst/>
          </a:prstGeom>
          <a:ln>
            <a:solidFill>
              <a:schemeClr val="bg1">
                <a:lumMod val="75000"/>
              </a:schemeClr>
            </a:solid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479505" y="213149"/>
            <a:ext cx="9058943" cy="332399"/>
          </a:xfrm>
        </p:spPr>
        <p:txBody>
          <a:bodyPr/>
          <a:lstStyle/>
          <a:p>
            <a:r>
              <a:rPr lang="zh-CN" altLang="en-US" sz="2400" b="1" spc="100" dirty="0">
                <a:solidFill>
                  <a:srgbClr val="043E6F"/>
                </a:solidFill>
                <a:cs typeface="Arial" panose="020B0604020202020204" pitchFamily="34" charset="0"/>
              </a:rPr>
              <a:t>镜头支架表面缺陷检测项目</a:t>
            </a:r>
            <a:endParaRPr lang="zh-CN" altLang="en-US" sz="2400" b="1" spc="100" dirty="0">
              <a:solidFill>
                <a:srgbClr val="043E6F"/>
              </a:solidFill>
              <a:cs typeface="Arial" panose="020B0604020202020204" pitchFamily="34" charset="0"/>
            </a:endParaRPr>
          </a:p>
        </p:txBody>
      </p:sp>
      <p:pic>
        <p:nvPicPr>
          <p:cNvPr id="3" name="图片 2"/>
          <p:cNvPicPr>
            <a:picLocks noChangeAspect="1"/>
          </p:cNvPicPr>
          <p:nvPr/>
        </p:nvPicPr>
        <p:blipFill>
          <a:blip r:embed="rId1" cstate="email">
            <a:alphaModFix amt="50000"/>
          </a:blip>
          <a:stretch>
            <a:fillRect/>
          </a:stretch>
        </p:blipFill>
        <p:spPr>
          <a:xfrm>
            <a:off x="7602452" y="899999"/>
            <a:ext cx="746151" cy="746151"/>
          </a:xfrm>
          <a:prstGeom prst="rect">
            <a:avLst/>
          </a:prstGeom>
          <a:noFill/>
        </p:spPr>
      </p:pic>
      <p:pic>
        <p:nvPicPr>
          <p:cNvPr id="32" name="图片 31"/>
          <p:cNvPicPr>
            <a:picLocks noChangeAspect="1"/>
          </p:cNvPicPr>
          <p:nvPr/>
        </p:nvPicPr>
        <p:blipFill rotWithShape="1">
          <a:blip r:embed="rId2" cstate="email"/>
          <a:srcRect/>
          <a:stretch>
            <a:fillRect/>
          </a:stretch>
        </p:blipFill>
        <p:spPr>
          <a:xfrm>
            <a:off x="8625318" y="899999"/>
            <a:ext cx="3566682" cy="5333480"/>
          </a:xfrm>
          <a:prstGeom prst="rect">
            <a:avLst/>
          </a:prstGeom>
          <a:effectLst/>
        </p:spPr>
      </p:pic>
      <p:sp>
        <p:nvSpPr>
          <p:cNvPr id="33" name="矩形 32"/>
          <p:cNvSpPr/>
          <p:nvPr/>
        </p:nvSpPr>
        <p:spPr>
          <a:xfrm>
            <a:off x="8625320" y="900000"/>
            <a:ext cx="3566680" cy="5333482"/>
          </a:xfrm>
          <a:prstGeom prst="rect">
            <a:avLst/>
          </a:prstGeom>
          <a:solidFill>
            <a:schemeClr val="bg2">
              <a:lumMod val="10000"/>
              <a:alpha val="20000"/>
            </a:schemeClr>
          </a:solidFill>
          <a:ln>
            <a:noFill/>
          </a:ln>
        </p:spPr>
        <p:txBody>
          <a:bodyPr wrap="square" rtlCol="0" anchor="ctr">
            <a:noAutofit/>
          </a:bodyPr>
          <a:lstStyle/>
          <a:p>
            <a:pPr algn="l"/>
            <a:endParaRPr lang="zh-CN" altLang="en-US" sz="20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sp>
        <p:nvSpPr>
          <p:cNvPr id="28" name="矩形 27"/>
          <p:cNvSpPr/>
          <p:nvPr/>
        </p:nvSpPr>
        <p:spPr>
          <a:xfrm>
            <a:off x="8961260" y="1345519"/>
            <a:ext cx="2880000" cy="1296000"/>
          </a:xfrm>
          <a:prstGeom prst="rect">
            <a:avLst/>
          </a:prstGeom>
          <a:solidFill>
            <a:schemeClr val="tx1">
              <a:lumMod val="85000"/>
              <a:lumOff val="15000"/>
              <a:alpha val="80000"/>
            </a:schemeClr>
          </a:solidFill>
        </p:spPr>
        <p:txBody>
          <a:bodyPr wrap="square" rtlCol="0" anchor="ctr">
            <a:noAutofit/>
          </a:bodyPr>
          <a:lstStyle/>
          <a:p>
            <a:pPr algn="ctr"/>
            <a:r>
              <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97%+</a:t>
            </a:r>
            <a:endPar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endParaRPr>
          </a:p>
          <a:p>
            <a:pPr algn="just"/>
            <a:r>
              <a:rPr lang="zh-CN" altLang="en-US" sz="1600" dirty="0">
                <a:solidFill>
                  <a:schemeClr val="bg1"/>
                </a:solidFill>
                <a:latin typeface="等线" panose="02010600030101010101" pitchFamily="2" charset="-122"/>
                <a:ea typeface="等线" panose="02010600030101010101" pitchFamily="2" charset="-122"/>
                <a:sym typeface="Arial" panose="020B0604020202020204" pitchFamily="34" charset="0"/>
              </a:rPr>
              <a:t>较高的检测正确率，超过绝大部分普通</a:t>
            </a:r>
            <a:r>
              <a:rPr lang="en-US" altLang="zh-CN" sz="1600" dirty="0">
                <a:solidFill>
                  <a:schemeClr val="bg1"/>
                </a:solidFill>
                <a:latin typeface="等线" panose="02010600030101010101" pitchFamily="2" charset="-122"/>
                <a:ea typeface="等线" panose="02010600030101010101" pitchFamily="2" charset="-122"/>
                <a:sym typeface="Arial" panose="020B0604020202020204" pitchFamily="34" charset="0"/>
              </a:rPr>
              <a:t>QC</a:t>
            </a:r>
            <a:r>
              <a:rPr lang="zh-CN" altLang="en-US" sz="1600" dirty="0">
                <a:solidFill>
                  <a:schemeClr val="bg1"/>
                </a:solidFill>
                <a:latin typeface="等线" panose="02010600030101010101" pitchFamily="2" charset="-122"/>
                <a:ea typeface="等线" panose="02010600030101010101" pitchFamily="2" charset="-122"/>
                <a:sym typeface="Arial" panose="020B0604020202020204" pitchFamily="34" charset="0"/>
              </a:rPr>
              <a:t>人员</a:t>
            </a:r>
            <a:endParaRPr lang="zh-CN" altLang="en-US" sz="1600" dirty="0">
              <a:solidFill>
                <a:schemeClr val="bg1"/>
              </a:solidFill>
              <a:latin typeface="等线" panose="02010600030101010101" pitchFamily="2" charset="-122"/>
              <a:ea typeface="等线" panose="02010600030101010101" pitchFamily="2" charset="-122"/>
              <a:sym typeface="Arial" panose="020B0604020202020204" pitchFamily="34" charset="0"/>
            </a:endParaRPr>
          </a:p>
        </p:txBody>
      </p:sp>
      <p:sp>
        <p:nvSpPr>
          <p:cNvPr id="29" name="矩形 28"/>
          <p:cNvSpPr/>
          <p:nvPr/>
        </p:nvSpPr>
        <p:spPr>
          <a:xfrm>
            <a:off x="8961260" y="2922354"/>
            <a:ext cx="2880000" cy="1296000"/>
          </a:xfrm>
          <a:prstGeom prst="rect">
            <a:avLst/>
          </a:prstGeom>
          <a:solidFill>
            <a:schemeClr val="tx1">
              <a:lumMod val="85000"/>
              <a:lumOff val="15000"/>
              <a:alpha val="80000"/>
            </a:schemeClr>
          </a:solidFill>
        </p:spPr>
        <p:txBody>
          <a:bodyPr wrap="square" rtlCol="0" anchor="ctr">
            <a:noAutofit/>
          </a:bodyPr>
          <a:lstStyle/>
          <a:p>
            <a:pPr algn="ctr"/>
            <a:r>
              <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98.8%+</a:t>
            </a:r>
            <a:endPar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endParaRPr>
          </a:p>
          <a:p>
            <a:pPr algn="just"/>
            <a:r>
              <a:rPr lang="zh-CN" altLang="en-US" sz="1600" dirty="0">
                <a:solidFill>
                  <a:schemeClr val="bg1"/>
                </a:solidFill>
                <a:latin typeface="等线" panose="02010600030101010101" pitchFamily="2" charset="-122"/>
                <a:ea typeface="等线" panose="02010600030101010101" pitchFamily="2" charset="-122"/>
                <a:sym typeface="Arial" panose="020B0604020202020204" pitchFamily="34" charset="0"/>
              </a:rPr>
              <a:t>检测漏检率低，极大提升质量水平</a:t>
            </a:r>
            <a:endParaRPr lang="zh-CN" altLang="en-US" sz="1600" dirty="0">
              <a:solidFill>
                <a:schemeClr val="bg1"/>
              </a:solidFill>
              <a:latin typeface="等线" panose="02010600030101010101" pitchFamily="2" charset="-122"/>
              <a:ea typeface="等线" panose="02010600030101010101" pitchFamily="2" charset="-122"/>
              <a:sym typeface="Arial" panose="020B0604020202020204" pitchFamily="34" charset="0"/>
            </a:endParaRPr>
          </a:p>
        </p:txBody>
      </p:sp>
      <p:sp>
        <p:nvSpPr>
          <p:cNvPr id="39" name="矩形 38"/>
          <p:cNvSpPr/>
          <p:nvPr/>
        </p:nvSpPr>
        <p:spPr>
          <a:xfrm>
            <a:off x="8961260" y="4499190"/>
            <a:ext cx="2880000" cy="1296000"/>
          </a:xfrm>
          <a:prstGeom prst="rect">
            <a:avLst/>
          </a:prstGeom>
          <a:solidFill>
            <a:schemeClr val="tx1">
              <a:lumMod val="85000"/>
              <a:lumOff val="15000"/>
              <a:alpha val="80000"/>
            </a:schemeClr>
          </a:solidFill>
        </p:spPr>
        <p:txBody>
          <a:bodyPr wrap="square" rtlCol="0" anchor="ctr">
            <a:noAutofit/>
          </a:bodyPr>
          <a:lstStyle/>
          <a:p>
            <a:pPr algn="ctr" fontAlgn="base">
              <a:spcBef>
                <a:spcPts val="1200"/>
              </a:spcBef>
              <a:spcAft>
                <a:spcPct val="0"/>
              </a:spcAft>
              <a:buClr>
                <a:srgbClr val="F0AB00"/>
              </a:buClr>
              <a:buSzPct val="80000"/>
            </a:pPr>
            <a:r>
              <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rPr>
              <a:t>1800/h</a:t>
            </a:r>
            <a:endPar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endParaRPr>
          </a:p>
          <a:p>
            <a:pPr algn="just"/>
            <a:r>
              <a:rPr lang="en-GB" altLang="zh-CN" sz="1600" dirty="0">
                <a:solidFill>
                  <a:schemeClr val="bg1"/>
                </a:solidFill>
                <a:latin typeface="等线" panose="02010600030101010101" pitchFamily="2" charset="-122"/>
                <a:ea typeface="等线" panose="02010600030101010101" pitchFamily="2" charset="-122"/>
                <a:sym typeface="Arial" panose="020B0604020202020204" pitchFamily="34" charset="0"/>
              </a:rPr>
              <a:t>Uph</a:t>
            </a:r>
            <a:r>
              <a:rPr lang="zh-CN" altLang="en-US" sz="1600" dirty="0">
                <a:solidFill>
                  <a:schemeClr val="bg1"/>
                </a:solidFill>
                <a:latin typeface="等线" panose="02010600030101010101" pitchFamily="2" charset="-122"/>
                <a:ea typeface="等线" panose="02010600030101010101" pitchFamily="2" charset="-122"/>
                <a:sym typeface="Arial" panose="020B0604020202020204" pitchFamily="34" charset="0"/>
              </a:rPr>
              <a:t>检出速率，远超人工水平</a:t>
            </a:r>
            <a:endParaRPr lang="zh-CN" altLang="en-US" sz="1600" dirty="0">
              <a:solidFill>
                <a:schemeClr val="bg1"/>
              </a:solidFill>
              <a:latin typeface="等线" panose="02010600030101010101" pitchFamily="2" charset="-122"/>
              <a:ea typeface="等线" panose="02010600030101010101" pitchFamily="2" charset="-122"/>
              <a:sym typeface="Arial" panose="020B0604020202020204" pitchFamily="34" charset="0"/>
            </a:endParaRPr>
          </a:p>
        </p:txBody>
      </p:sp>
      <p:sp>
        <p:nvSpPr>
          <p:cNvPr id="17" name="文本占位符 4"/>
          <p:cNvSpPr txBox="1"/>
          <p:nvPr/>
        </p:nvSpPr>
        <p:spPr>
          <a:xfrm>
            <a:off x="479505" y="918390"/>
            <a:ext cx="7693728" cy="3172492"/>
          </a:xfrm>
          <a:prstGeom prst="rect">
            <a:avLst/>
          </a:prstGeom>
          <a:ln w="12700">
            <a:miter lim="400000"/>
          </a:ln>
        </p:spPr>
        <p:txBody>
          <a:bodyPr lIns="50800" tIns="50800" rIns="50800" bIns="50800" anchor="ctr">
            <a:normAutofit fontScale="95000"/>
          </a:bodyPr>
          <a:lstStyle>
            <a:lvl1pPr marL="317500" marR="0" indent="-317500" algn="l" defTabSz="413385" rtl="0" latinLnBrk="0">
              <a:lnSpc>
                <a:spcPct val="50000"/>
              </a:lnSpc>
              <a:spcBef>
                <a:spcPts val="2945"/>
              </a:spcBef>
              <a:spcAft>
                <a:spcPts val="0"/>
              </a:spcAft>
              <a:buClrTx/>
              <a:buSzPct val="125000"/>
              <a:buFontTx/>
              <a:buChar char="•"/>
              <a:defRPr sz="2000" b="0" i="0" u="none" strike="noStrike" cap="none" spc="0" baseline="0">
                <a:ln>
                  <a:noFill/>
                </a:ln>
                <a:solidFill>
                  <a:srgbClr val="5E5E5E"/>
                </a:solidFill>
                <a:uFillTx/>
                <a:latin typeface="等线" panose="02010600030101010101" pitchFamily="2" charset="-122"/>
                <a:ea typeface="等线" panose="02010600030101010101" pitchFamily="2" charset="-122"/>
                <a:cs typeface="等线" panose="02010600030101010101" pitchFamily="2" charset="-122"/>
                <a:sym typeface="Helvetica Neue"/>
              </a:defRPr>
            </a:lvl1pPr>
            <a:lvl2pPr marL="635000" marR="0" indent="-317500" algn="l" defTabSz="413385" rtl="0" latinLnBrk="0">
              <a:lnSpc>
                <a:spcPct val="50000"/>
              </a:lnSpc>
              <a:spcBef>
                <a:spcPts val="2945"/>
              </a:spcBef>
              <a:spcAft>
                <a:spcPts val="0"/>
              </a:spcAft>
              <a:buClrTx/>
              <a:buSzPct val="125000"/>
              <a:buFontTx/>
              <a:buChar char="•"/>
              <a:defRPr sz="2000" b="0" i="0" u="none" strike="noStrike" cap="none" spc="0" baseline="0">
                <a:ln>
                  <a:noFill/>
                </a:ln>
                <a:solidFill>
                  <a:srgbClr val="5E5E5E"/>
                </a:solidFill>
                <a:uFillTx/>
                <a:latin typeface="等线" panose="02010600030101010101" pitchFamily="2" charset="-122"/>
                <a:ea typeface="等线" panose="02010600030101010101" pitchFamily="2" charset="-122"/>
                <a:cs typeface="等线" panose="02010600030101010101" pitchFamily="2" charset="-122"/>
                <a:sym typeface="Helvetica Neue"/>
              </a:defRPr>
            </a:lvl2pPr>
            <a:lvl3pPr marL="952500" marR="0" indent="-317500" algn="l" defTabSz="413385" rtl="0" latinLnBrk="0">
              <a:lnSpc>
                <a:spcPct val="50000"/>
              </a:lnSpc>
              <a:spcBef>
                <a:spcPts val="2945"/>
              </a:spcBef>
              <a:spcAft>
                <a:spcPts val="0"/>
              </a:spcAft>
              <a:buClrTx/>
              <a:buSzPct val="125000"/>
              <a:buFontTx/>
              <a:buChar char="•"/>
              <a:defRPr sz="2000" b="0" i="0" u="none" strike="noStrike" cap="none" spc="0" baseline="0">
                <a:ln>
                  <a:noFill/>
                </a:ln>
                <a:solidFill>
                  <a:srgbClr val="5E5E5E"/>
                </a:solidFill>
                <a:uFillTx/>
                <a:latin typeface="等线" panose="02010600030101010101" pitchFamily="2" charset="-122"/>
                <a:ea typeface="等线" panose="02010600030101010101" pitchFamily="2" charset="-122"/>
                <a:cs typeface="等线" panose="02010600030101010101" pitchFamily="2" charset="-122"/>
                <a:sym typeface="Helvetica Neue"/>
              </a:defRPr>
            </a:lvl3pPr>
            <a:lvl4pPr marL="1270000" marR="0" indent="-317500" algn="l" defTabSz="413385" rtl="0" latinLnBrk="0">
              <a:lnSpc>
                <a:spcPct val="50000"/>
              </a:lnSpc>
              <a:spcBef>
                <a:spcPts val="2945"/>
              </a:spcBef>
              <a:spcAft>
                <a:spcPts val="0"/>
              </a:spcAft>
              <a:buClrTx/>
              <a:buSzPct val="125000"/>
              <a:buFontTx/>
              <a:buChar char="•"/>
              <a:defRPr sz="2000" b="0" i="0" u="none" strike="noStrike" cap="none" spc="0" baseline="0">
                <a:ln>
                  <a:noFill/>
                </a:ln>
                <a:solidFill>
                  <a:srgbClr val="5E5E5E"/>
                </a:solidFill>
                <a:uFillTx/>
                <a:latin typeface="等线" panose="02010600030101010101" pitchFamily="2" charset="-122"/>
                <a:ea typeface="等线" panose="02010600030101010101" pitchFamily="2" charset="-122"/>
                <a:cs typeface="等线" panose="02010600030101010101" pitchFamily="2" charset="-122"/>
                <a:sym typeface="Helvetica Neue"/>
              </a:defRPr>
            </a:lvl4pPr>
            <a:lvl5pPr marL="1587500" marR="0" indent="-317500" algn="l" defTabSz="413385" rtl="0" latinLnBrk="0">
              <a:lnSpc>
                <a:spcPct val="50000"/>
              </a:lnSpc>
              <a:spcBef>
                <a:spcPts val="2945"/>
              </a:spcBef>
              <a:spcAft>
                <a:spcPts val="0"/>
              </a:spcAft>
              <a:buClrTx/>
              <a:buSzPct val="125000"/>
              <a:buFontTx/>
              <a:buChar char="•"/>
              <a:defRPr sz="2000" b="0" i="0" u="none" strike="noStrike" cap="none" spc="0" baseline="0">
                <a:ln>
                  <a:noFill/>
                </a:ln>
                <a:solidFill>
                  <a:srgbClr val="5E5E5E"/>
                </a:solidFill>
                <a:uFillTx/>
                <a:latin typeface="等线" panose="02010600030101010101" pitchFamily="2" charset="-122"/>
                <a:ea typeface="等线" panose="02010600030101010101" pitchFamily="2" charset="-122"/>
                <a:cs typeface="等线" panose="02010600030101010101" pitchFamily="2" charset="-122"/>
                <a:sym typeface="Helvetica Neue"/>
              </a:defRPr>
            </a:lvl5pPr>
            <a:lvl6pPr marL="1905000" marR="0" indent="-317500" algn="l" defTabSz="413385" rtl="0" latinLnBrk="0">
              <a:lnSpc>
                <a:spcPct val="100000"/>
              </a:lnSpc>
              <a:spcBef>
                <a:spcPts val="2945"/>
              </a:spcBef>
              <a:spcAft>
                <a:spcPts val="0"/>
              </a:spcAft>
              <a:buClrTx/>
              <a:buSzPct val="125000"/>
              <a:buFontTx/>
              <a:buChar char="•"/>
              <a:defRPr sz="2400" b="0" i="0" u="none" strike="noStrike" cap="none" spc="0" baseline="0">
                <a:ln>
                  <a:noFill/>
                </a:ln>
                <a:solidFill>
                  <a:srgbClr val="5E5E5E"/>
                </a:solidFill>
                <a:uFillTx/>
                <a:latin typeface="+mn-lt"/>
                <a:ea typeface="+mn-ea"/>
                <a:cs typeface="+mn-cs"/>
                <a:sym typeface="Helvetica Neue"/>
              </a:defRPr>
            </a:lvl6pPr>
            <a:lvl7pPr marL="2222500" marR="0" indent="-317500" algn="l" defTabSz="413385" rtl="0" latinLnBrk="0">
              <a:lnSpc>
                <a:spcPct val="100000"/>
              </a:lnSpc>
              <a:spcBef>
                <a:spcPts val="2945"/>
              </a:spcBef>
              <a:spcAft>
                <a:spcPts val="0"/>
              </a:spcAft>
              <a:buClrTx/>
              <a:buSzPct val="125000"/>
              <a:buFontTx/>
              <a:buChar char="•"/>
              <a:defRPr sz="2400" b="0" i="0" u="none" strike="noStrike" cap="none" spc="0" baseline="0">
                <a:ln>
                  <a:noFill/>
                </a:ln>
                <a:solidFill>
                  <a:srgbClr val="5E5E5E"/>
                </a:solidFill>
                <a:uFillTx/>
                <a:latin typeface="+mn-lt"/>
                <a:ea typeface="+mn-ea"/>
                <a:cs typeface="+mn-cs"/>
                <a:sym typeface="Helvetica Neue"/>
              </a:defRPr>
            </a:lvl7pPr>
            <a:lvl8pPr marL="2540635" marR="0" indent="-317500" algn="l" defTabSz="413385" rtl="0" latinLnBrk="0">
              <a:lnSpc>
                <a:spcPct val="100000"/>
              </a:lnSpc>
              <a:spcBef>
                <a:spcPts val="2945"/>
              </a:spcBef>
              <a:spcAft>
                <a:spcPts val="0"/>
              </a:spcAft>
              <a:buClrTx/>
              <a:buSzPct val="125000"/>
              <a:buFontTx/>
              <a:buChar char="•"/>
              <a:defRPr sz="2400" b="0" i="0" u="none" strike="noStrike" cap="none" spc="0" baseline="0">
                <a:ln>
                  <a:noFill/>
                </a:ln>
                <a:solidFill>
                  <a:srgbClr val="5E5E5E"/>
                </a:solidFill>
                <a:uFillTx/>
                <a:latin typeface="+mn-lt"/>
                <a:ea typeface="+mn-ea"/>
                <a:cs typeface="+mn-cs"/>
                <a:sym typeface="Helvetica Neue"/>
              </a:defRPr>
            </a:lvl8pPr>
            <a:lvl9pPr marL="2858135" marR="0" indent="-317500" algn="l" defTabSz="413385" rtl="0" latinLnBrk="0">
              <a:lnSpc>
                <a:spcPct val="100000"/>
              </a:lnSpc>
              <a:spcBef>
                <a:spcPts val="2945"/>
              </a:spcBef>
              <a:spcAft>
                <a:spcPts val="0"/>
              </a:spcAft>
              <a:buClrTx/>
              <a:buSzPct val="125000"/>
              <a:buFontTx/>
              <a:buChar char="•"/>
              <a:defRPr sz="2400" b="0" i="0" u="none" strike="noStrike" cap="none" spc="0" baseline="0">
                <a:ln>
                  <a:noFill/>
                </a:ln>
                <a:solidFill>
                  <a:srgbClr val="5E5E5E"/>
                </a:solidFill>
                <a:uFillTx/>
                <a:latin typeface="+mn-lt"/>
                <a:ea typeface="+mn-ea"/>
                <a:cs typeface="+mn-cs"/>
                <a:sym typeface="Helvetica Neue"/>
              </a:defRPr>
            </a:lvl9pPr>
          </a:lstStyle>
          <a:p>
            <a:pPr algn="just">
              <a:lnSpc>
                <a:spcPct val="120000"/>
              </a:lnSpc>
              <a:spcBef>
                <a:spcPts val="1000"/>
              </a:spcBef>
              <a:buClr>
                <a:srgbClr val="0070C0"/>
              </a:buClr>
              <a:buFont typeface="Wingdings" panose="05000000000000000000" pitchFamily="2" charset="2"/>
              <a:buChar char="l"/>
            </a:pPr>
            <a:r>
              <a:rPr lang="zh-CN" altLang="en-US" sz="1400" kern="0" dirty="0">
                <a:solidFill>
                  <a:schemeClr val="tx1">
                    <a:lumMod val="75000"/>
                    <a:lumOff val="25000"/>
                  </a:schemeClr>
                </a:solidFill>
              </a:rPr>
              <a:t>首个</a:t>
            </a:r>
            <a:r>
              <a:rPr lang="en-US" altLang="zh-CN" sz="1400" kern="0" dirty="0">
                <a:solidFill>
                  <a:schemeClr val="tx1">
                    <a:lumMod val="75000"/>
                    <a:lumOff val="25000"/>
                  </a:schemeClr>
                </a:solidFill>
              </a:rPr>
              <a:t>AI</a:t>
            </a:r>
            <a:r>
              <a:rPr lang="zh-CN" altLang="en-US" sz="1400" kern="0" dirty="0">
                <a:solidFill>
                  <a:schemeClr val="tx1">
                    <a:lumMod val="75000"/>
                    <a:lumOff val="25000"/>
                  </a:schemeClr>
                </a:solidFill>
              </a:rPr>
              <a:t>项目</a:t>
            </a:r>
            <a:endParaRPr lang="zh-CN" altLang="en-US" sz="1400" kern="0" dirty="0">
              <a:solidFill>
                <a:schemeClr val="tx1">
                  <a:lumMod val="75000"/>
                  <a:lumOff val="25000"/>
                </a:schemeClr>
              </a:solidFill>
            </a:endParaRPr>
          </a:p>
          <a:p>
            <a:pPr algn="just">
              <a:lnSpc>
                <a:spcPct val="120000"/>
              </a:lnSpc>
              <a:spcBef>
                <a:spcPts val="1000"/>
              </a:spcBef>
              <a:buClr>
                <a:srgbClr val="0070C0"/>
              </a:buClr>
              <a:buFont typeface="Wingdings" panose="05000000000000000000" pitchFamily="2" charset="2"/>
              <a:buChar char="l"/>
            </a:pPr>
            <a:r>
              <a:rPr lang="zh-CN" altLang="en-US" sz="1400" kern="0" dirty="0">
                <a:solidFill>
                  <a:schemeClr val="tx1">
                    <a:lumMod val="75000"/>
                    <a:lumOff val="25000"/>
                  </a:schemeClr>
                </a:solidFill>
              </a:rPr>
              <a:t>领裕电子是领益集团的子公司，作为</a:t>
            </a:r>
            <a:r>
              <a:rPr lang="en-US" altLang="zh-CN" sz="1400" kern="0" dirty="0">
                <a:solidFill>
                  <a:schemeClr val="tx1">
                    <a:lumMod val="75000"/>
                    <a:lumOff val="25000"/>
                  </a:schemeClr>
                </a:solidFill>
              </a:rPr>
              <a:t>3C</a:t>
            </a:r>
            <a:r>
              <a:rPr lang="zh-CN" altLang="en-US" sz="1400" kern="0" dirty="0">
                <a:solidFill>
                  <a:schemeClr val="tx1">
                    <a:lumMod val="75000"/>
                    <a:lumOff val="25000"/>
                  </a:schemeClr>
                </a:solidFill>
              </a:rPr>
              <a:t>领域的重点企业，该厂的质检手段目前还是以人工和传统视觉为主，作为工厂智能升级的第一个</a:t>
            </a:r>
            <a:r>
              <a:rPr lang="en-US" altLang="zh-CN" sz="1400" kern="0" dirty="0">
                <a:solidFill>
                  <a:schemeClr val="tx1">
                    <a:lumMod val="75000"/>
                    <a:lumOff val="25000"/>
                  </a:schemeClr>
                </a:solidFill>
              </a:rPr>
              <a:t>AI</a:t>
            </a:r>
            <a:r>
              <a:rPr lang="zh-CN" altLang="en-US" sz="1400" kern="0" dirty="0">
                <a:solidFill>
                  <a:schemeClr val="tx1">
                    <a:lumMod val="75000"/>
                    <a:lumOff val="25000"/>
                  </a:schemeClr>
                </a:solidFill>
              </a:rPr>
              <a:t>项目，获得了至上而下的重点关注。</a:t>
            </a:r>
            <a:endParaRPr lang="zh-CN" altLang="en-US" sz="1400" kern="0" dirty="0">
              <a:solidFill>
                <a:schemeClr val="tx1">
                  <a:lumMod val="75000"/>
                  <a:lumOff val="25000"/>
                </a:schemeClr>
              </a:solidFill>
            </a:endParaRPr>
          </a:p>
          <a:p>
            <a:pPr algn="just">
              <a:lnSpc>
                <a:spcPct val="120000"/>
              </a:lnSpc>
              <a:spcBef>
                <a:spcPts val="1000"/>
              </a:spcBef>
              <a:buClr>
                <a:srgbClr val="0070C0"/>
              </a:buClr>
              <a:buFont typeface="Wingdings" panose="05000000000000000000" pitchFamily="2" charset="2"/>
              <a:buChar char="l"/>
            </a:pPr>
            <a:r>
              <a:rPr lang="zh-CN" altLang="en-US" sz="1400" kern="0" dirty="0">
                <a:solidFill>
                  <a:schemeClr val="tx1">
                    <a:lumMod val="75000"/>
                    <a:lumOff val="25000"/>
                  </a:schemeClr>
                </a:solidFill>
              </a:rPr>
              <a:t>交钥匙工程</a:t>
            </a:r>
            <a:endParaRPr lang="zh-CN" altLang="en-US" sz="1400" kern="0" dirty="0">
              <a:solidFill>
                <a:schemeClr val="tx1">
                  <a:lumMod val="75000"/>
                  <a:lumOff val="25000"/>
                </a:schemeClr>
              </a:solidFill>
            </a:endParaRPr>
          </a:p>
          <a:p>
            <a:pPr algn="just">
              <a:lnSpc>
                <a:spcPct val="120000"/>
              </a:lnSpc>
              <a:spcBef>
                <a:spcPts val="1000"/>
              </a:spcBef>
              <a:buClr>
                <a:srgbClr val="0070C0"/>
              </a:buClr>
              <a:buFont typeface="Wingdings" panose="05000000000000000000" pitchFamily="2" charset="2"/>
              <a:buChar char="l"/>
            </a:pPr>
            <a:r>
              <a:rPr lang="zh-CN" altLang="en-US" sz="1400" kern="0" dirty="0">
                <a:solidFill>
                  <a:schemeClr val="tx1">
                    <a:lumMod val="75000"/>
                    <a:lumOff val="25000"/>
                  </a:schemeClr>
                </a:solidFill>
              </a:rPr>
              <a:t>基于对思谋科技的实力认可和深度信任，客户将这个重点项目完整的交给思谋科技负责，客户的</a:t>
            </a:r>
            <a:r>
              <a:rPr lang="en-US" altLang="zh-CN" sz="1400" kern="0" dirty="0">
                <a:solidFill>
                  <a:schemeClr val="tx1">
                    <a:lumMod val="75000"/>
                    <a:lumOff val="25000"/>
                  </a:schemeClr>
                </a:solidFill>
              </a:rPr>
              <a:t>PM</a:t>
            </a:r>
            <a:r>
              <a:rPr lang="zh-CN" altLang="en-US" sz="1400" kern="0" dirty="0">
                <a:solidFill>
                  <a:schemeClr val="tx1">
                    <a:lumMod val="75000"/>
                    <a:lumOff val="25000"/>
                  </a:schemeClr>
                </a:solidFill>
              </a:rPr>
              <a:t>、工艺、设备、</a:t>
            </a:r>
            <a:r>
              <a:rPr lang="en-US" altLang="zh-CN" sz="1400" kern="0" dirty="0">
                <a:solidFill>
                  <a:schemeClr val="tx1">
                    <a:lumMod val="75000"/>
                    <a:lumOff val="25000"/>
                  </a:schemeClr>
                </a:solidFill>
              </a:rPr>
              <a:t>QC</a:t>
            </a:r>
            <a:r>
              <a:rPr lang="zh-CN" altLang="en-US" sz="1400" kern="0" dirty="0">
                <a:solidFill>
                  <a:schemeClr val="tx1">
                    <a:lumMod val="75000"/>
                    <a:lumOff val="25000"/>
                  </a:schemeClr>
                </a:solidFill>
              </a:rPr>
              <a:t>等相关人员全力协助思谋开展项目工作。</a:t>
            </a:r>
            <a:endParaRPr lang="zh-CN" altLang="en-US" sz="1400" kern="0" dirty="0">
              <a:solidFill>
                <a:schemeClr val="tx1">
                  <a:lumMod val="75000"/>
                  <a:lumOff val="25000"/>
                </a:schemeClr>
              </a:solidFill>
            </a:endParaRPr>
          </a:p>
          <a:p>
            <a:pPr algn="just">
              <a:lnSpc>
                <a:spcPct val="120000"/>
              </a:lnSpc>
              <a:spcBef>
                <a:spcPts val="1000"/>
              </a:spcBef>
              <a:buClr>
                <a:srgbClr val="0070C0"/>
              </a:buClr>
              <a:buFont typeface="Wingdings" panose="05000000000000000000" pitchFamily="2" charset="2"/>
              <a:buChar char="l"/>
            </a:pPr>
            <a:r>
              <a:rPr lang="zh-CN" altLang="en-US" sz="1400" kern="0" dirty="0">
                <a:solidFill>
                  <a:schemeClr val="tx1">
                    <a:lumMod val="75000"/>
                    <a:lumOff val="25000"/>
                  </a:schemeClr>
                </a:solidFill>
              </a:rPr>
              <a:t>整体解决方案</a:t>
            </a:r>
            <a:endParaRPr lang="zh-CN" altLang="en-US" sz="1400" kern="0" dirty="0">
              <a:solidFill>
                <a:schemeClr val="tx1">
                  <a:lumMod val="75000"/>
                  <a:lumOff val="25000"/>
                </a:schemeClr>
              </a:solidFill>
            </a:endParaRPr>
          </a:p>
          <a:p>
            <a:pPr algn="just">
              <a:lnSpc>
                <a:spcPct val="120000"/>
              </a:lnSpc>
              <a:spcBef>
                <a:spcPts val="1000"/>
              </a:spcBef>
              <a:buClr>
                <a:srgbClr val="0070C0"/>
              </a:buClr>
              <a:buFont typeface="Wingdings" panose="05000000000000000000" pitchFamily="2" charset="2"/>
              <a:buChar char="l"/>
            </a:pPr>
            <a:r>
              <a:rPr lang="zh-CN" altLang="en-US" sz="1400" kern="0" dirty="0">
                <a:solidFill>
                  <a:schemeClr val="tx1">
                    <a:lumMod val="75000"/>
                    <a:lumOff val="25000"/>
                  </a:schemeClr>
                </a:solidFill>
              </a:rPr>
              <a:t>思谋科技作为一个全栈式的视觉解决方案提供者，在这个项目上依然是提供全套的视觉检测方案，包括图像采集、算法处理、应用界面、数据存储、通讯对接等全部由思谋的工程技术人员完成，为客户提供省心又高质的服务。</a:t>
            </a:r>
            <a:endParaRPr lang="zh-CN" altLang="en-US" sz="1400" kern="0" dirty="0">
              <a:solidFill>
                <a:schemeClr val="tx1">
                  <a:lumMod val="75000"/>
                  <a:lumOff val="25000"/>
                </a:schemeClr>
              </a:solidFill>
            </a:endParaRPr>
          </a:p>
        </p:txBody>
      </p:sp>
      <p:sp>
        <p:nvSpPr>
          <p:cNvPr id="27" name="文本框 26"/>
          <p:cNvSpPr txBox="1"/>
          <p:nvPr/>
        </p:nvSpPr>
        <p:spPr>
          <a:xfrm>
            <a:off x="479505" y="4368370"/>
            <a:ext cx="7693728" cy="1256754"/>
          </a:xfrm>
          <a:prstGeom prst="rect">
            <a:avLst/>
          </a:prstGeom>
          <a:noFill/>
        </p:spPr>
        <p:txBody>
          <a:bodyPr wrap="square">
            <a:spAutoFit/>
          </a:bodyPr>
          <a:lstStyle/>
          <a:p>
            <a:pPr>
              <a:spcBef>
                <a:spcPts val="1000"/>
              </a:spcBef>
            </a:pPr>
            <a:r>
              <a:rPr lang="zh-CN" altLang="en-US" sz="2000" b="1" dirty="0">
                <a:solidFill>
                  <a:srgbClr val="0070C0"/>
                </a:solidFill>
                <a:latin typeface="等线" panose="02010600030101010101" pitchFamily="2" charset="-122"/>
                <a:ea typeface="等线" panose="02010600030101010101" pitchFamily="2" charset="-122"/>
                <a:cs typeface="Arial" panose="020B0604020202020204" pitchFamily="34" charset="0"/>
                <a:sym typeface="+mn-ea"/>
              </a:rPr>
              <a:t>       项目指标</a:t>
            </a:r>
            <a:endParaRPr lang="zh-CN" altLang="en-US" sz="2000" b="1" dirty="0">
              <a:solidFill>
                <a:srgbClr val="0070C0"/>
              </a:solidFill>
              <a:latin typeface="等线" panose="02010600030101010101" pitchFamily="2" charset="-122"/>
              <a:ea typeface="等线" panose="02010600030101010101" pitchFamily="2" charset="-122"/>
              <a:cs typeface="Arial" panose="020B0604020202020204" pitchFamily="34" charset="0"/>
              <a:sym typeface="+mn-ea"/>
            </a:endParaRPr>
          </a:p>
          <a:p>
            <a:pPr>
              <a:spcBef>
                <a:spcPts val="1000"/>
              </a:spcBef>
            </a:pPr>
            <a:r>
              <a:rPr lang="zh-CN" altLang="en-US" sz="1300" kern="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rPr>
              <a:t>设备训练三个月后终验收达到：视觉系统运行一周，良率≥</a:t>
            </a:r>
            <a:r>
              <a:rPr lang="en-US" altLang="zh-CN" sz="1300" kern="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rPr>
              <a:t>97%  </a:t>
            </a:r>
            <a:r>
              <a:rPr lang="zh-CN" altLang="en-US" sz="1300" kern="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rPr>
              <a:t>过检率≤</a:t>
            </a:r>
            <a:r>
              <a:rPr lang="en-US" altLang="zh-CN" sz="1300" kern="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rPr>
              <a:t>4%  </a:t>
            </a:r>
            <a:r>
              <a:rPr lang="zh-CN" altLang="en-US" sz="1300" kern="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rPr>
              <a:t>漏检率≤</a:t>
            </a:r>
            <a:r>
              <a:rPr lang="en-US" altLang="zh-CN" sz="1300" kern="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rPr>
              <a:t>1.8%  </a:t>
            </a:r>
            <a:r>
              <a:rPr lang="zh-CN" altLang="en-US" sz="1300" kern="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rPr>
              <a:t>或者 良率≥</a:t>
            </a:r>
            <a:r>
              <a:rPr lang="en-US" altLang="zh-CN" sz="1300" kern="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rPr>
              <a:t>97%  </a:t>
            </a:r>
            <a:r>
              <a:rPr lang="zh-CN" altLang="en-US" sz="1300" kern="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rPr>
              <a:t>过检率≤</a:t>
            </a:r>
            <a:r>
              <a:rPr lang="en-US" altLang="zh-CN" sz="1300" kern="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rPr>
              <a:t>6%  </a:t>
            </a:r>
            <a:r>
              <a:rPr lang="zh-CN" altLang="en-US" sz="1300" kern="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rPr>
              <a:t>漏检率≤</a:t>
            </a:r>
            <a:r>
              <a:rPr lang="en-US" altLang="zh-CN" sz="1300" kern="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rPr>
              <a:t>1.2%</a:t>
            </a:r>
            <a:endParaRPr lang="en-US" altLang="zh-CN" sz="1300" kern="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endParaRPr>
          </a:p>
          <a:p>
            <a:pPr>
              <a:spcBef>
                <a:spcPts val="1000"/>
              </a:spcBef>
            </a:pPr>
            <a:r>
              <a:rPr lang="zh-CN" altLang="en-US" sz="1300" kern="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rPr>
              <a:t>检测</a:t>
            </a:r>
            <a:r>
              <a:rPr lang="en-GB" altLang="zh-CN" sz="1300" kern="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rPr>
              <a:t>CT</a:t>
            </a:r>
            <a:r>
              <a:rPr lang="zh-CN" altLang="en-US" sz="1300" kern="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rPr>
              <a:t>达到：单次拍照检测时间</a:t>
            </a:r>
            <a:r>
              <a:rPr lang="en-US" altLang="zh-CN" sz="1300" kern="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rPr>
              <a:t>1</a:t>
            </a:r>
            <a:r>
              <a:rPr lang="en-GB" altLang="zh-CN" sz="1300" kern="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rPr>
              <a:t>S</a:t>
            </a:r>
            <a:r>
              <a:rPr lang="zh-CN" altLang="en-GB" sz="1300" kern="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rPr>
              <a:t>，</a:t>
            </a:r>
            <a:r>
              <a:rPr lang="zh-CN" altLang="en-US" sz="1300" kern="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rPr>
              <a:t>每个产品需要拍照检测</a:t>
            </a:r>
            <a:r>
              <a:rPr lang="en-US" altLang="zh-CN" sz="1300" kern="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rPr>
              <a:t>2</a:t>
            </a:r>
            <a:r>
              <a:rPr lang="zh-CN" altLang="en-US" sz="1300" kern="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rPr>
              <a:t>次</a:t>
            </a:r>
            <a:endParaRPr lang="zh-CN" altLang="en-US" sz="1300" kern="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endParaRPr>
          </a:p>
        </p:txBody>
      </p:sp>
      <p:pic>
        <p:nvPicPr>
          <p:cNvPr id="2" name="图片 1"/>
          <p:cNvPicPr>
            <a:picLocks noChangeAspect="1"/>
          </p:cNvPicPr>
          <p:nvPr/>
        </p:nvPicPr>
        <p:blipFill>
          <a:blip r:embed="rId3" cstate="email"/>
          <a:stretch>
            <a:fillRect/>
          </a:stretch>
        </p:blipFill>
        <p:spPr>
          <a:xfrm>
            <a:off x="576024" y="4394189"/>
            <a:ext cx="330200" cy="355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rPr>
              <a:t>镜头支架表面缺陷检测项目</a:t>
            </a:r>
            <a:endParaRPr lang="zh-CN" altLang="en-US" sz="2400" b="1" spc="100" dirty="0">
              <a:solidFill>
                <a:srgbClr val="043E6F"/>
              </a:solidFill>
              <a:cs typeface="Arial" panose="020B0604020202020204" pitchFamily="34" charset="0"/>
            </a:endParaRPr>
          </a:p>
        </p:txBody>
      </p:sp>
      <p:pic>
        <p:nvPicPr>
          <p:cNvPr id="12" name="图片 11"/>
          <p:cNvPicPr>
            <a:picLocks noChangeAspect="1"/>
          </p:cNvPicPr>
          <p:nvPr>
            <p:custDataLst>
              <p:tags r:id="rId1"/>
            </p:custDataLst>
          </p:nvPr>
        </p:nvPicPr>
        <p:blipFill rotWithShape="1">
          <a:blip r:embed="rId2" cstate="email"/>
          <a:srcRect/>
          <a:stretch>
            <a:fillRect/>
          </a:stretch>
        </p:blipFill>
        <p:spPr>
          <a:xfrm>
            <a:off x="8040470" y="3175748"/>
            <a:ext cx="3549074" cy="2744102"/>
          </a:xfrm>
          <a:prstGeom prst="rect">
            <a:avLst/>
          </a:prstGeom>
        </p:spPr>
      </p:pic>
      <p:grpSp>
        <p:nvGrpSpPr>
          <p:cNvPr id="11" name="组合 10"/>
          <p:cNvGrpSpPr/>
          <p:nvPr/>
        </p:nvGrpSpPr>
        <p:grpSpPr>
          <a:xfrm>
            <a:off x="5133293" y="2125627"/>
            <a:ext cx="556895" cy="1802765"/>
            <a:chOff x="8945" y="3776"/>
            <a:chExt cx="1046" cy="3501"/>
          </a:xfrm>
        </p:grpSpPr>
        <p:pic>
          <p:nvPicPr>
            <p:cNvPr id="5" name="图片 4" descr="C:/Users/86136/AppData/Local/Temp/kaimatting/20200806105945/output_aiMatting_20200806110225.pngoutput_aiMatting_20200806110225"/>
            <p:cNvPicPr>
              <a:picLocks noChangeAspect="1"/>
            </p:cNvPicPr>
            <p:nvPr/>
          </p:nvPicPr>
          <p:blipFill>
            <a:blip r:embed="rId3" cstate="email"/>
            <a:stretch>
              <a:fillRect/>
            </a:stretch>
          </p:blipFill>
          <p:spPr>
            <a:xfrm>
              <a:off x="9043" y="4915"/>
              <a:ext cx="850" cy="2362"/>
            </a:xfrm>
            <a:prstGeom prst="rect">
              <a:avLst/>
            </a:prstGeom>
          </p:spPr>
        </p:pic>
        <p:pic>
          <p:nvPicPr>
            <p:cNvPr id="10" name="图片 9"/>
            <p:cNvPicPr>
              <a:picLocks noChangeAspect="1"/>
            </p:cNvPicPr>
            <p:nvPr/>
          </p:nvPicPr>
          <p:blipFill>
            <a:blip r:embed="rId4" cstate="email"/>
            <a:stretch>
              <a:fillRect/>
            </a:stretch>
          </p:blipFill>
          <p:spPr>
            <a:xfrm>
              <a:off x="8945" y="3776"/>
              <a:ext cx="1047" cy="1380"/>
            </a:xfrm>
            <a:prstGeom prst="rect">
              <a:avLst/>
            </a:prstGeom>
          </p:spPr>
        </p:pic>
      </p:grpSp>
      <p:grpSp>
        <p:nvGrpSpPr>
          <p:cNvPr id="6" name="组合 5"/>
          <p:cNvGrpSpPr/>
          <p:nvPr/>
        </p:nvGrpSpPr>
        <p:grpSpPr>
          <a:xfrm>
            <a:off x="6506456" y="1840518"/>
            <a:ext cx="556895" cy="1802765"/>
            <a:chOff x="8945" y="3776"/>
            <a:chExt cx="1046" cy="3501"/>
          </a:xfrm>
        </p:grpSpPr>
        <p:pic>
          <p:nvPicPr>
            <p:cNvPr id="17" name="图片 16" descr="C:/Users/86136/AppData/Local/Temp/kaimatting/20200806105945/output_aiMatting_20200806110225.pngoutput_aiMatting_20200806110225"/>
            <p:cNvPicPr>
              <a:picLocks noChangeAspect="1"/>
            </p:cNvPicPr>
            <p:nvPr/>
          </p:nvPicPr>
          <p:blipFill>
            <a:blip r:embed="rId3" cstate="email"/>
            <a:stretch>
              <a:fillRect/>
            </a:stretch>
          </p:blipFill>
          <p:spPr>
            <a:xfrm>
              <a:off x="9043" y="4915"/>
              <a:ext cx="850" cy="2362"/>
            </a:xfrm>
            <a:prstGeom prst="rect">
              <a:avLst/>
            </a:prstGeom>
          </p:spPr>
        </p:pic>
        <p:pic>
          <p:nvPicPr>
            <p:cNvPr id="18" name="图片 17"/>
            <p:cNvPicPr>
              <a:picLocks noChangeAspect="1"/>
            </p:cNvPicPr>
            <p:nvPr/>
          </p:nvPicPr>
          <p:blipFill>
            <a:blip r:embed="rId4" cstate="email"/>
            <a:stretch>
              <a:fillRect/>
            </a:stretch>
          </p:blipFill>
          <p:spPr>
            <a:xfrm>
              <a:off x="8945" y="3776"/>
              <a:ext cx="1047" cy="1380"/>
            </a:xfrm>
            <a:prstGeom prst="rect">
              <a:avLst/>
            </a:prstGeom>
          </p:spPr>
        </p:pic>
      </p:grpSp>
      <p:pic>
        <p:nvPicPr>
          <p:cNvPr id="115" name="图片 114"/>
          <p:cNvPicPr>
            <a:picLocks noChangeAspect="1"/>
          </p:cNvPicPr>
          <p:nvPr/>
        </p:nvPicPr>
        <p:blipFill rotWithShape="1">
          <a:blip r:embed="rId5" cstate="email"/>
          <a:srcRect/>
          <a:stretch>
            <a:fillRect/>
          </a:stretch>
        </p:blipFill>
        <p:spPr>
          <a:xfrm>
            <a:off x="1518265" y="1953545"/>
            <a:ext cx="1355452" cy="1079728"/>
          </a:xfrm>
          <a:prstGeom prst="rect">
            <a:avLst/>
          </a:prstGeom>
        </p:spPr>
      </p:pic>
      <p:pic>
        <p:nvPicPr>
          <p:cNvPr id="113" name="图片 112"/>
          <p:cNvPicPr>
            <a:picLocks noChangeAspect="1"/>
          </p:cNvPicPr>
          <p:nvPr/>
        </p:nvPicPr>
        <p:blipFill rotWithShape="1">
          <a:blip r:embed="rId6" cstate="email"/>
          <a:srcRect/>
          <a:stretch>
            <a:fillRect/>
          </a:stretch>
        </p:blipFill>
        <p:spPr>
          <a:xfrm flipH="1">
            <a:off x="457498" y="1648559"/>
            <a:ext cx="881265" cy="1384997"/>
          </a:xfrm>
          <a:prstGeom prst="rect">
            <a:avLst/>
          </a:prstGeom>
        </p:spPr>
      </p:pic>
      <p:pic>
        <p:nvPicPr>
          <p:cNvPr id="20" name="图片 19" descr="C:/Users/86136/AppData/Local/Temp/kaimatting/20200806111614/output_aiMatting_20200806111623.pngoutput_aiMatting_20200806111623"/>
          <p:cNvPicPr>
            <a:picLocks noChangeAspect="1"/>
          </p:cNvPicPr>
          <p:nvPr/>
        </p:nvPicPr>
        <p:blipFill>
          <a:blip r:embed="rId7" cstate="email"/>
          <a:stretch>
            <a:fillRect/>
          </a:stretch>
        </p:blipFill>
        <p:spPr>
          <a:xfrm>
            <a:off x="4948583" y="4031262"/>
            <a:ext cx="1355725" cy="759460"/>
          </a:xfrm>
          <a:prstGeom prst="rect">
            <a:avLst/>
          </a:prstGeom>
        </p:spPr>
      </p:pic>
      <p:pic>
        <p:nvPicPr>
          <p:cNvPr id="21" name="图片 20" descr="C:/Users/86136/AppData/Local/Temp/kaimatting/20200806111905/output_aiMatting_20200806111925.pngoutput_aiMatting_20200806111925"/>
          <p:cNvPicPr>
            <a:picLocks noChangeAspect="1"/>
          </p:cNvPicPr>
          <p:nvPr/>
        </p:nvPicPr>
        <p:blipFill>
          <a:blip r:embed="rId8" cstate="email"/>
          <a:stretch>
            <a:fillRect/>
          </a:stretch>
        </p:blipFill>
        <p:spPr>
          <a:xfrm>
            <a:off x="6362946" y="3763483"/>
            <a:ext cx="892810" cy="692150"/>
          </a:xfrm>
          <a:prstGeom prst="rect">
            <a:avLst/>
          </a:prstGeom>
        </p:spPr>
      </p:pic>
      <p:pic>
        <p:nvPicPr>
          <p:cNvPr id="9" name="图片 8" descr="C:/Users/86136/AppData/Local/Temp/kaimatting/20200908100212/output_aiMatting_20200908100228.pngoutput_aiMatting_20200908100228"/>
          <p:cNvPicPr>
            <a:picLocks noChangeAspect="1"/>
          </p:cNvPicPr>
          <p:nvPr/>
        </p:nvPicPr>
        <p:blipFill rotWithShape="1">
          <a:blip r:embed="rId9" cstate="email"/>
          <a:srcRect/>
          <a:stretch>
            <a:fillRect/>
          </a:stretch>
        </p:blipFill>
        <p:spPr>
          <a:xfrm>
            <a:off x="5171533" y="4893592"/>
            <a:ext cx="523596" cy="498347"/>
          </a:xfrm>
          <a:prstGeom prst="rect">
            <a:avLst/>
          </a:prstGeom>
        </p:spPr>
      </p:pic>
      <p:pic>
        <p:nvPicPr>
          <p:cNvPr id="13" name="图片 12" descr="C:/Users/86136/AppData/Local/Temp/kaimatting/20200908100212/output_aiMatting_20200908100228.pngoutput_aiMatting_20200908100228"/>
          <p:cNvPicPr>
            <a:picLocks noChangeAspect="1"/>
          </p:cNvPicPr>
          <p:nvPr/>
        </p:nvPicPr>
        <p:blipFill rotWithShape="1">
          <a:blip r:embed="rId10" cstate="email"/>
          <a:srcRect/>
          <a:stretch>
            <a:fillRect/>
          </a:stretch>
        </p:blipFill>
        <p:spPr>
          <a:xfrm>
            <a:off x="6558632" y="4633697"/>
            <a:ext cx="505251" cy="443900"/>
          </a:xfrm>
          <a:prstGeom prst="rect">
            <a:avLst/>
          </a:prstGeom>
        </p:spPr>
      </p:pic>
      <p:pic>
        <p:nvPicPr>
          <p:cNvPr id="67" name="图片 66"/>
          <p:cNvPicPr>
            <a:picLocks noChangeAspect="1"/>
          </p:cNvPicPr>
          <p:nvPr/>
        </p:nvPicPr>
        <p:blipFill rotWithShape="1">
          <a:blip r:embed="rId11" cstate="email"/>
          <a:srcRect/>
          <a:stretch>
            <a:fillRect/>
          </a:stretch>
        </p:blipFill>
        <p:spPr>
          <a:xfrm>
            <a:off x="479505" y="3779244"/>
            <a:ext cx="3815715" cy="2140606"/>
          </a:xfrm>
          <a:prstGeom prst="rect">
            <a:avLst/>
          </a:prstGeom>
          <a:ln w="12700">
            <a:solidFill>
              <a:srgbClr val="0070C0">
                <a:alpha val="40000"/>
              </a:srgbClr>
            </a:solidFill>
          </a:ln>
          <a:effectLst/>
        </p:spPr>
      </p:pic>
      <p:sp>
        <p:nvSpPr>
          <p:cNvPr id="7" name="矩形 6"/>
          <p:cNvSpPr/>
          <p:nvPr/>
        </p:nvSpPr>
        <p:spPr>
          <a:xfrm>
            <a:off x="8040471" y="3175748"/>
            <a:ext cx="3540534" cy="2744102"/>
          </a:xfrm>
          <a:prstGeom prst="rect">
            <a:avLst/>
          </a:prstGeom>
          <a:solidFill>
            <a:schemeClr val="bg1">
              <a:lumMod val="85000"/>
              <a:alpha val="80000"/>
            </a:schemeClr>
          </a:solidFill>
          <a:ln w="12700">
            <a:solidFill>
              <a:srgbClr val="0070C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等线" panose="02010600030101010101" pitchFamily="2" charset="-122"/>
              <a:ea typeface="等线" panose="02010600030101010101" pitchFamily="2" charset="-122"/>
            </a:endParaRPr>
          </a:p>
        </p:txBody>
      </p:sp>
      <p:sp>
        <p:nvSpPr>
          <p:cNvPr id="45" name="文本框 44"/>
          <p:cNvSpPr txBox="1"/>
          <p:nvPr/>
        </p:nvSpPr>
        <p:spPr>
          <a:xfrm rot="19395699">
            <a:off x="9698830" y="5057634"/>
            <a:ext cx="1891501" cy="253916"/>
          </a:xfrm>
          <a:prstGeom prst="rect">
            <a:avLst/>
          </a:prstGeom>
          <a:noFill/>
          <a:effectLst>
            <a:outerShdw blurRad="50800" dist="38100" algn="l" rotWithShape="0">
              <a:prstClr val="black">
                <a:alpha val="40000"/>
              </a:prstClr>
            </a:outerShdw>
          </a:effectLst>
        </p:spPr>
        <p:txBody>
          <a:bodyPr wrap="square" rtlCol="0">
            <a:spAutoFit/>
          </a:bodyPr>
          <a:lstStyle/>
          <a:p>
            <a:r>
              <a:rPr lang="zh-CN" altLang="en-US" sz="1050" dirty="0">
                <a:latin typeface="等线" panose="02010600030101010101" pitchFamily="2" charset="-122"/>
                <a:ea typeface="华文彩云" panose="02010800040101010101" pitchFamily="2" charset="-122"/>
              </a:rPr>
              <a:t>涉密信息，已做去敏处理</a:t>
            </a:r>
            <a:endParaRPr lang="zh-CN" altLang="en-US" sz="1050" dirty="0">
              <a:latin typeface="等线" panose="02010600030101010101" pitchFamily="2" charset="-122"/>
              <a:ea typeface="华文彩云" panose="02010800040101010101" pitchFamily="2" charset="-122"/>
            </a:endParaRPr>
          </a:p>
        </p:txBody>
      </p:sp>
      <p:sp>
        <p:nvSpPr>
          <p:cNvPr id="24" name="文本框 23"/>
          <p:cNvSpPr txBox="1"/>
          <p:nvPr/>
        </p:nvSpPr>
        <p:spPr>
          <a:xfrm>
            <a:off x="7919495" y="843415"/>
            <a:ext cx="3793001" cy="2037353"/>
          </a:xfrm>
          <a:prstGeom prst="rect">
            <a:avLst/>
          </a:prstGeom>
          <a:noFill/>
        </p:spPr>
        <p:txBody>
          <a:bodyPr wrap="square">
            <a:spAutoFit/>
          </a:bodyPr>
          <a:lstStyle/>
          <a:p>
            <a:pPr algn="just">
              <a:lnSpc>
                <a:spcPct val="200000"/>
              </a:lnSpc>
            </a:pPr>
            <a:r>
              <a:rPr lang="zh-CN" altLang="en-US" sz="1300" b="1" kern="100" dirty="0">
                <a:solidFill>
                  <a:srgbClr val="0070C0"/>
                </a:solidFill>
                <a:latin typeface="等线" panose="02010600030101010101" pitchFamily="2" charset="-122"/>
                <a:ea typeface="等线" panose="02010600030101010101" pitchFamily="2" charset="-122"/>
                <a:cs typeface="Arial" panose="020B0604020202020204" pitchFamily="34" charset="0"/>
              </a:rPr>
              <a:t>检测对象 </a:t>
            </a:r>
            <a:r>
              <a:rPr lang="en-US" altLang="zh-CN" sz="1300" kern="100" dirty="0">
                <a:solidFill>
                  <a:srgbClr val="0070C0"/>
                </a:solidFill>
                <a:latin typeface="等线" panose="02010600030101010101" pitchFamily="2" charset="-122"/>
                <a:ea typeface="等线" panose="02010600030101010101" pitchFamily="2" charset="-122"/>
                <a:cs typeface="Arial" panose="020B0604020202020204" pitchFamily="34" charset="0"/>
              </a:rPr>
              <a:t>:</a:t>
            </a:r>
            <a:r>
              <a:rPr lang="zh-CN" altLang="en-US" sz="1300" kern="100" dirty="0">
                <a:solidFill>
                  <a:srgbClr val="0070C0"/>
                </a:solidFill>
                <a:latin typeface="等线" panose="02010600030101010101" pitchFamily="2" charset="-122"/>
                <a:ea typeface="等线" panose="02010600030101010101" pitchFamily="2" charset="-122"/>
                <a:cs typeface="Arial" panose="020B0604020202020204" pitchFamily="34" charset="0"/>
              </a:rPr>
              <a:t> </a:t>
            </a:r>
            <a:r>
              <a:rPr lang="zh-CN" altLang="en-US" sz="1300" kern="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rPr>
              <a:t>手机镜头支架上的两个圆环形精加工面</a:t>
            </a:r>
            <a:endParaRPr lang="zh-CN" altLang="en-US" sz="1300" kern="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endParaRPr>
          </a:p>
          <a:p>
            <a:pPr algn="just">
              <a:lnSpc>
                <a:spcPct val="200000"/>
              </a:lnSpc>
            </a:pPr>
            <a:r>
              <a:rPr lang="zh-CN" altLang="en-US" sz="1300" b="1" kern="100" dirty="0">
                <a:solidFill>
                  <a:srgbClr val="0070C0"/>
                </a:solidFill>
                <a:latin typeface="等线" panose="02010600030101010101" pitchFamily="2" charset="-122"/>
                <a:ea typeface="等线" panose="02010600030101010101" pitchFamily="2" charset="-122"/>
                <a:cs typeface="Arial" panose="020B0604020202020204" pitchFamily="34" charset="0"/>
              </a:rPr>
              <a:t>产品尺寸</a:t>
            </a:r>
            <a:r>
              <a:rPr lang="en-US" altLang="zh-CN" sz="1300" b="1" kern="100" dirty="0">
                <a:solidFill>
                  <a:srgbClr val="0070C0"/>
                </a:solidFill>
                <a:latin typeface="等线" panose="02010600030101010101" pitchFamily="2" charset="-122"/>
                <a:ea typeface="等线" panose="02010600030101010101" pitchFamily="2" charset="-122"/>
                <a:cs typeface="Arial" panose="020B0604020202020204" pitchFamily="34" charset="0"/>
              </a:rPr>
              <a:t> </a:t>
            </a:r>
            <a:r>
              <a:rPr lang="en-US" altLang="zh-CN" sz="1300" kern="100" dirty="0">
                <a:solidFill>
                  <a:srgbClr val="0070C0"/>
                </a:solidFill>
                <a:latin typeface="等线" panose="02010600030101010101" pitchFamily="2" charset="-122"/>
                <a:ea typeface="等线" panose="02010600030101010101" pitchFamily="2" charset="-122"/>
                <a:cs typeface="Arial" panose="020B0604020202020204" pitchFamily="34" charset="0"/>
              </a:rPr>
              <a:t>: </a:t>
            </a:r>
            <a:r>
              <a:rPr lang="en-US" altLang="zh-CN" sz="1300" kern="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rPr>
              <a:t>25</a:t>
            </a:r>
            <a:r>
              <a:rPr lang="zh-CN" altLang="en-US" sz="1300" kern="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rPr>
              <a:t>（</a:t>
            </a:r>
            <a:r>
              <a:rPr lang="en-GB" altLang="zh-CN" sz="1300" kern="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rPr>
              <a:t>W</a:t>
            </a:r>
            <a:r>
              <a:rPr lang="zh-CN" altLang="en-GB" sz="1300" kern="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rPr>
              <a:t>）</a:t>
            </a:r>
            <a:r>
              <a:rPr lang="en-GB" altLang="zh-CN" sz="1300" kern="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rPr>
              <a:t>×25</a:t>
            </a:r>
            <a:r>
              <a:rPr lang="zh-CN" altLang="en-GB" sz="1300" kern="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rPr>
              <a:t>（</a:t>
            </a:r>
            <a:r>
              <a:rPr lang="en-GB" altLang="zh-CN" sz="1300" kern="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rPr>
              <a:t>H</a:t>
            </a:r>
            <a:r>
              <a:rPr lang="zh-CN" altLang="en-GB" sz="1300" kern="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rPr>
              <a:t>） </a:t>
            </a:r>
            <a:endParaRPr lang="zh-CN" altLang="en-GB" sz="1300" kern="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endParaRPr>
          </a:p>
          <a:p>
            <a:pPr algn="just">
              <a:lnSpc>
                <a:spcPct val="200000"/>
              </a:lnSpc>
            </a:pPr>
            <a:r>
              <a:rPr lang="zh-CN" altLang="en-US" sz="1300" b="1" kern="100" dirty="0">
                <a:solidFill>
                  <a:srgbClr val="0070C0"/>
                </a:solidFill>
                <a:latin typeface="等线" panose="02010600030101010101" pitchFamily="2" charset="-122"/>
                <a:ea typeface="等线" panose="02010600030101010101" pitchFamily="2" charset="-122"/>
                <a:cs typeface="Arial" panose="020B0604020202020204" pitchFamily="34" charset="0"/>
              </a:rPr>
              <a:t>检测类型 </a:t>
            </a:r>
            <a:r>
              <a:rPr lang="en-US" altLang="zh-CN" sz="1300" kern="100" dirty="0">
                <a:solidFill>
                  <a:srgbClr val="0070C0"/>
                </a:solidFill>
                <a:latin typeface="等线" panose="02010600030101010101" pitchFamily="2" charset="-122"/>
                <a:ea typeface="等线" panose="02010600030101010101" pitchFamily="2" charset="-122"/>
                <a:cs typeface="Arial" panose="020B0604020202020204" pitchFamily="34" charset="0"/>
              </a:rPr>
              <a:t>:</a:t>
            </a:r>
            <a:r>
              <a:rPr lang="zh-CN" altLang="en-US" sz="1300" kern="100" dirty="0">
                <a:solidFill>
                  <a:srgbClr val="0070C0"/>
                </a:solidFill>
                <a:latin typeface="等线" panose="02010600030101010101" pitchFamily="2" charset="-122"/>
                <a:ea typeface="等线" panose="02010600030101010101" pitchFamily="2" charset="-122"/>
                <a:cs typeface="Arial" panose="020B0604020202020204" pitchFamily="34" charset="0"/>
              </a:rPr>
              <a:t> </a:t>
            </a:r>
            <a:r>
              <a:rPr lang="zh-CN" altLang="en-US" sz="1300" kern="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rPr>
              <a:t>划伤、麻点、抛光不良、碰伤、异色</a:t>
            </a:r>
            <a:endParaRPr lang="zh-CN" altLang="en-US" sz="1300" kern="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endParaRPr>
          </a:p>
          <a:p>
            <a:pPr algn="just">
              <a:lnSpc>
                <a:spcPct val="200000"/>
              </a:lnSpc>
            </a:pPr>
            <a:r>
              <a:rPr lang="zh-CN" altLang="en-US" sz="1300" b="1" kern="100" dirty="0">
                <a:solidFill>
                  <a:srgbClr val="0070C0"/>
                </a:solidFill>
                <a:latin typeface="等线" panose="02010600030101010101" pitchFamily="2" charset="-122"/>
                <a:ea typeface="等线" panose="02010600030101010101" pitchFamily="2" charset="-122"/>
                <a:cs typeface="Arial" panose="020B0604020202020204" pitchFamily="34" charset="0"/>
              </a:rPr>
              <a:t>通信方式 </a:t>
            </a:r>
            <a:r>
              <a:rPr lang="en-US" altLang="zh-CN" sz="1300" kern="100" dirty="0">
                <a:solidFill>
                  <a:srgbClr val="0070C0"/>
                </a:solidFill>
                <a:latin typeface="等线" panose="02010600030101010101" pitchFamily="2" charset="-122"/>
                <a:ea typeface="等线" panose="02010600030101010101" pitchFamily="2" charset="-122"/>
                <a:cs typeface="Arial" panose="020B0604020202020204" pitchFamily="34" charset="0"/>
              </a:rPr>
              <a:t>:</a:t>
            </a:r>
            <a:r>
              <a:rPr lang="zh-CN" altLang="en-US" sz="1300" kern="100" dirty="0">
                <a:solidFill>
                  <a:srgbClr val="0070C0"/>
                </a:solidFill>
                <a:latin typeface="等线" panose="02010600030101010101" pitchFamily="2" charset="-122"/>
                <a:ea typeface="等线" panose="02010600030101010101" pitchFamily="2" charset="-122"/>
                <a:cs typeface="Arial" panose="020B0604020202020204" pitchFamily="34" charset="0"/>
              </a:rPr>
              <a:t> </a:t>
            </a:r>
            <a:r>
              <a:rPr lang="en-GB" altLang="zh-CN" sz="1300" kern="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rPr>
              <a:t>TCP/IP</a:t>
            </a:r>
            <a:endParaRPr lang="en-GB" altLang="zh-CN" sz="1300" kern="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endParaRPr>
          </a:p>
          <a:p>
            <a:pPr algn="just">
              <a:lnSpc>
                <a:spcPct val="200000"/>
              </a:lnSpc>
            </a:pPr>
            <a:r>
              <a:rPr lang="zh-CN" altLang="en-US" sz="1300" b="1" kern="100" dirty="0">
                <a:solidFill>
                  <a:srgbClr val="0070C0"/>
                </a:solidFill>
                <a:latin typeface="等线" panose="02010600030101010101" pitchFamily="2" charset="-122"/>
                <a:ea typeface="等线" panose="02010600030101010101" pitchFamily="2" charset="-122"/>
                <a:cs typeface="Arial" panose="020B0604020202020204" pitchFamily="34" charset="0"/>
              </a:rPr>
              <a:t>产品种类 </a:t>
            </a:r>
            <a:r>
              <a:rPr lang="en-US" altLang="zh-CN" sz="1300" kern="100" dirty="0">
                <a:solidFill>
                  <a:srgbClr val="0070C0"/>
                </a:solidFill>
                <a:latin typeface="等线" panose="02010600030101010101" pitchFamily="2" charset="-122"/>
                <a:ea typeface="等线" panose="02010600030101010101" pitchFamily="2" charset="-122"/>
                <a:cs typeface="Arial" panose="020B0604020202020204" pitchFamily="34" charset="0"/>
              </a:rPr>
              <a:t>:</a:t>
            </a:r>
            <a:r>
              <a:rPr lang="zh-CN" altLang="en-US" sz="1300" kern="100" dirty="0">
                <a:solidFill>
                  <a:srgbClr val="0070C0"/>
                </a:solidFill>
                <a:latin typeface="等线" panose="02010600030101010101" pitchFamily="2" charset="-122"/>
                <a:ea typeface="等线" panose="02010600030101010101" pitchFamily="2" charset="-122"/>
                <a:cs typeface="Arial" panose="020B0604020202020204" pitchFamily="34" charset="0"/>
              </a:rPr>
              <a:t> </a:t>
            </a:r>
            <a:r>
              <a:rPr lang="zh-CN" altLang="en-US" sz="1300" kern="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rPr>
              <a:t>共计</a:t>
            </a:r>
            <a:r>
              <a:rPr lang="en-US" altLang="zh-CN" sz="1300" kern="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rPr>
              <a:t>3</a:t>
            </a:r>
            <a:r>
              <a:rPr lang="zh-CN" altLang="en-US" sz="1300" kern="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rPr>
              <a:t>类，主要是尺寸差异，形态相同</a:t>
            </a:r>
            <a:endParaRPr lang="zh-CN" altLang="en-US" sz="1300" kern="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endParaRPr>
          </a:p>
        </p:txBody>
      </p:sp>
      <p:sp>
        <p:nvSpPr>
          <p:cNvPr id="25" name="文本框 24"/>
          <p:cNvSpPr txBox="1"/>
          <p:nvPr/>
        </p:nvSpPr>
        <p:spPr>
          <a:xfrm>
            <a:off x="479504" y="1030253"/>
            <a:ext cx="2517735" cy="369332"/>
          </a:xfrm>
          <a:prstGeom prst="rect">
            <a:avLst/>
          </a:prstGeom>
          <a:solidFill>
            <a:srgbClr val="0070C0"/>
          </a:solid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ctr"/>
            <a:r>
              <a:rPr lang="zh-CN" altLang="en-US" dirty="0">
                <a:solidFill>
                  <a:schemeClr val="bg1"/>
                </a:solidFill>
                <a:latin typeface="等线" panose="02010600030101010101" pitchFamily="2" charset="-122"/>
                <a:ea typeface="等线" panose="02010600030101010101" pitchFamily="2" charset="-122"/>
              </a:rPr>
              <a:t>数据处理中心</a:t>
            </a:r>
            <a:endParaRPr lang="zh-CN" altLang="en-US" dirty="0">
              <a:solidFill>
                <a:schemeClr val="bg1"/>
              </a:solidFill>
              <a:latin typeface="等线" panose="02010600030101010101" pitchFamily="2" charset="-122"/>
              <a:ea typeface="等线" panose="02010600030101010101" pitchFamily="2" charset="-122"/>
            </a:endParaRPr>
          </a:p>
        </p:txBody>
      </p:sp>
      <p:sp>
        <p:nvSpPr>
          <p:cNvPr id="26" name="文本框 25"/>
          <p:cNvSpPr txBox="1"/>
          <p:nvPr/>
        </p:nvSpPr>
        <p:spPr>
          <a:xfrm>
            <a:off x="468964" y="3409522"/>
            <a:ext cx="3838132" cy="369332"/>
          </a:xfrm>
          <a:prstGeom prst="rect">
            <a:avLst/>
          </a:prstGeom>
          <a:solidFill>
            <a:srgbClr val="0070C0"/>
          </a:solid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ctr"/>
            <a:r>
              <a:rPr lang="en-GB" altLang="zh-CN" dirty="0">
                <a:solidFill>
                  <a:schemeClr val="bg1"/>
                </a:solidFill>
                <a:latin typeface="等线" panose="02010600030101010101" pitchFamily="2" charset="-122"/>
                <a:ea typeface="等线" panose="02010600030101010101" pitchFamily="2" charset="-122"/>
              </a:rPr>
              <a:t>AI</a:t>
            </a:r>
            <a:r>
              <a:rPr lang="zh-CN" altLang="en-US" dirty="0">
                <a:solidFill>
                  <a:schemeClr val="bg1"/>
                </a:solidFill>
                <a:latin typeface="等线" panose="02010600030101010101" pitchFamily="2" charset="-122"/>
                <a:ea typeface="等线" panose="02010600030101010101" pitchFamily="2" charset="-122"/>
              </a:rPr>
              <a:t>检测平台</a:t>
            </a:r>
            <a:endParaRPr lang="zh-CN" altLang="en-US" dirty="0">
              <a:solidFill>
                <a:schemeClr val="bg1"/>
              </a:solidFill>
              <a:latin typeface="等线" panose="02010600030101010101" pitchFamily="2" charset="-122"/>
              <a:ea typeface="等线" panose="02010600030101010101" pitchFamily="2" charset="-122"/>
            </a:endParaRPr>
          </a:p>
        </p:txBody>
      </p:sp>
      <p:sp>
        <p:nvSpPr>
          <p:cNvPr id="27" name="文本框 26"/>
          <p:cNvSpPr txBox="1"/>
          <p:nvPr/>
        </p:nvSpPr>
        <p:spPr>
          <a:xfrm>
            <a:off x="4929794" y="1030628"/>
            <a:ext cx="2517735" cy="369332"/>
          </a:xfrm>
          <a:prstGeom prst="rect">
            <a:avLst/>
          </a:prstGeom>
          <a:solidFill>
            <a:srgbClr val="0070C0"/>
          </a:solid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ctr"/>
            <a:r>
              <a:rPr lang="zh-CN" altLang="en-US" dirty="0">
                <a:solidFill>
                  <a:schemeClr val="bg1"/>
                </a:solidFill>
                <a:latin typeface="等线" panose="02010600030101010101" pitchFamily="2" charset="-122"/>
                <a:ea typeface="等线" panose="02010600030101010101" pitchFamily="2" charset="-122"/>
              </a:rPr>
              <a:t>光学模块</a:t>
            </a:r>
            <a:endParaRPr lang="zh-CN" altLang="en-US" dirty="0">
              <a:solidFill>
                <a:schemeClr val="bg1"/>
              </a:solidFill>
              <a:latin typeface="等线" panose="02010600030101010101" pitchFamily="2" charset="-122"/>
              <a:ea typeface="等线" panose="02010600030101010101" pitchFamily="2" charset="-122"/>
            </a:endParaRPr>
          </a:p>
        </p:txBody>
      </p:sp>
      <p:cxnSp>
        <p:nvCxnSpPr>
          <p:cNvPr id="3" name="肘形连接符 2"/>
          <p:cNvCxnSpPr/>
          <p:nvPr/>
        </p:nvCxnSpPr>
        <p:spPr>
          <a:xfrm rot="16200000" flipH="1">
            <a:off x="2941586" y="-344464"/>
            <a:ext cx="483331" cy="4495088"/>
          </a:xfrm>
          <a:prstGeom prst="bentConnector3">
            <a:avLst>
              <a:gd name="adj1" fmla="val -12310"/>
            </a:avLst>
          </a:prstGeom>
          <a:noFill/>
          <a:ln w="12700" cap="flat">
            <a:solidFill>
              <a:srgbClr val="FFC000"/>
            </a:solidFill>
            <a:prstDash val="solid"/>
            <a:round/>
            <a:tailEnd type="triangle"/>
          </a:ln>
        </p:spPr>
        <p:style>
          <a:lnRef idx="0">
            <a:srgbClr val="FFFFFF"/>
          </a:lnRef>
          <a:fillRef idx="0">
            <a:srgbClr val="FFFFFF"/>
          </a:fillRef>
          <a:effectRef idx="0">
            <a:srgbClr val="FFFFFF"/>
          </a:effectRef>
          <a:fontRef idx="none"/>
        </p:style>
      </p:cxnSp>
      <p:cxnSp>
        <p:nvCxnSpPr>
          <p:cNvPr id="16" name="肘形连接符 15"/>
          <p:cNvCxnSpPr/>
          <p:nvPr/>
        </p:nvCxnSpPr>
        <p:spPr>
          <a:xfrm rot="16200000" flipH="1">
            <a:off x="3748536" y="-1196534"/>
            <a:ext cx="179433" cy="5918355"/>
          </a:xfrm>
          <a:prstGeom prst="bentConnector3">
            <a:avLst>
              <a:gd name="adj1" fmla="val -92496"/>
            </a:avLst>
          </a:prstGeom>
          <a:noFill/>
          <a:ln w="12700" cap="flat">
            <a:solidFill>
              <a:srgbClr val="FFC000"/>
            </a:solidFill>
            <a:prstDash val="solid"/>
            <a:round/>
            <a:tailEnd type="triangle"/>
          </a:ln>
        </p:spPr>
        <p:style>
          <a:lnRef idx="0">
            <a:srgbClr val="FFFFFF"/>
          </a:lnRef>
          <a:fillRef idx="0">
            <a:srgbClr val="FFFFFF"/>
          </a:fillRef>
          <a:effectRef idx="0">
            <a:srgbClr val="FFFFFF"/>
          </a:effectRef>
          <a:fontRef idx="none"/>
        </p:style>
      </p:cxn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910518"/>
            <a:ext cx="8361123" cy="5251636"/>
          </a:xfrm>
          <a:prstGeom prst="rect">
            <a:avLst/>
          </a:prstGeom>
        </p:spPr>
      </p:pic>
      <p:sp>
        <p:nvSpPr>
          <p:cNvPr id="3" name="标题 2"/>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rPr>
              <a:t>智见科技</a:t>
            </a:r>
            <a:r>
              <a:rPr lang="en-US" altLang="zh-CN" sz="2400" b="1" spc="100" dirty="0">
                <a:solidFill>
                  <a:srgbClr val="043E6F"/>
                </a:solidFill>
                <a:cs typeface="Arial" panose="020B0604020202020204" pitchFamily="34" charset="0"/>
              </a:rPr>
              <a:t>:</a:t>
            </a:r>
            <a:r>
              <a:rPr lang="en-US" altLang="zh-CN" sz="2400" b="1" spc="100" dirty="0" err="1">
                <a:solidFill>
                  <a:srgbClr val="043E6F"/>
                </a:solidFill>
                <a:cs typeface="Arial" panose="020B0604020202020204" pitchFamily="34" charset="0"/>
              </a:rPr>
              <a:t>IPhone</a:t>
            </a:r>
            <a:r>
              <a:rPr lang="en-US" altLang="zh-CN" sz="2400" b="1" spc="100" dirty="0">
                <a:solidFill>
                  <a:srgbClr val="043E6F"/>
                </a:solidFill>
                <a:cs typeface="Arial" panose="020B0604020202020204" pitchFamily="34" charset="0"/>
              </a:rPr>
              <a:t> </a:t>
            </a:r>
            <a:r>
              <a:rPr lang="zh-CN" altLang="en-US" sz="2400" b="1" spc="100" dirty="0">
                <a:solidFill>
                  <a:srgbClr val="043E6F"/>
                </a:solidFill>
                <a:cs typeface="Arial" panose="020B0604020202020204" pitchFamily="34" charset="0"/>
              </a:rPr>
              <a:t>震动马达磁块</a:t>
            </a:r>
            <a:r>
              <a:rPr lang="en-US" altLang="zh-CN" sz="2400" b="1" spc="100" dirty="0">
                <a:solidFill>
                  <a:srgbClr val="043E6F"/>
                </a:solidFill>
                <a:cs typeface="Arial" panose="020B0604020202020204" pitchFamily="34" charset="0"/>
              </a:rPr>
              <a:t>OCR</a:t>
            </a:r>
            <a:r>
              <a:rPr lang="zh-CN" altLang="en-US" sz="2400" b="1" spc="100" dirty="0">
                <a:solidFill>
                  <a:srgbClr val="043E6F"/>
                </a:solidFill>
                <a:cs typeface="Arial" panose="020B0604020202020204" pitchFamily="34" charset="0"/>
              </a:rPr>
              <a:t>识别</a:t>
            </a:r>
            <a:endParaRPr lang="zh-CN" altLang="en-US" sz="2400" b="1" spc="100" dirty="0">
              <a:solidFill>
                <a:srgbClr val="043E6F"/>
              </a:solidFill>
              <a:cs typeface="Arial" panose="020B0604020202020204" pitchFamily="34" charset="0"/>
            </a:endParaRPr>
          </a:p>
        </p:txBody>
      </p:sp>
      <p:pic>
        <p:nvPicPr>
          <p:cNvPr id="26" name="图片 25"/>
          <p:cNvPicPr>
            <a:picLocks noChangeAspect="1"/>
          </p:cNvPicPr>
          <p:nvPr/>
        </p:nvPicPr>
        <p:blipFill>
          <a:blip r:embed="rId1"/>
          <a:stretch>
            <a:fillRect/>
          </a:stretch>
        </p:blipFill>
        <p:spPr>
          <a:xfrm>
            <a:off x="420456" y="910518"/>
            <a:ext cx="8361123" cy="5251636"/>
          </a:xfrm>
          <a:prstGeom prst="rect">
            <a:avLst/>
          </a:prstGeom>
        </p:spPr>
      </p:pic>
      <p:sp>
        <p:nvSpPr>
          <p:cNvPr id="6" name="左箭头 5"/>
          <p:cNvSpPr/>
          <p:nvPr/>
        </p:nvSpPr>
        <p:spPr>
          <a:xfrm rot="1380000">
            <a:off x="3380105" y="4742558"/>
            <a:ext cx="2002790" cy="265430"/>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2" cstate="email"/>
          <a:stretch>
            <a:fillRect/>
          </a:stretch>
        </p:blipFill>
        <p:spPr>
          <a:xfrm>
            <a:off x="5427345" y="4435853"/>
            <a:ext cx="2613660" cy="1421130"/>
          </a:xfrm>
          <a:prstGeom prst="roundRect">
            <a:avLst/>
          </a:prstGeom>
          <a:effectLst>
            <a:softEdge rad="31750"/>
          </a:effectLst>
        </p:spPr>
      </p:pic>
      <p:pic>
        <p:nvPicPr>
          <p:cNvPr id="7" name="图片 6"/>
          <p:cNvPicPr>
            <a:picLocks noChangeAspect="1"/>
          </p:cNvPicPr>
          <p:nvPr/>
        </p:nvPicPr>
        <p:blipFill>
          <a:blip r:embed="rId3"/>
          <a:stretch>
            <a:fillRect/>
          </a:stretch>
        </p:blipFill>
        <p:spPr>
          <a:xfrm>
            <a:off x="6835775" y="2760723"/>
            <a:ext cx="1276350" cy="1085850"/>
          </a:xfrm>
          <a:prstGeom prst="ellipse">
            <a:avLst/>
          </a:prstGeom>
        </p:spPr>
      </p:pic>
      <p:pic>
        <p:nvPicPr>
          <p:cNvPr id="8" name="图片 7"/>
          <p:cNvPicPr>
            <a:picLocks noChangeAspect="1"/>
          </p:cNvPicPr>
          <p:nvPr/>
        </p:nvPicPr>
        <p:blipFill>
          <a:blip r:embed="rId4"/>
          <a:stretch>
            <a:fillRect/>
          </a:stretch>
        </p:blipFill>
        <p:spPr>
          <a:xfrm>
            <a:off x="5509895" y="2760723"/>
            <a:ext cx="1171575" cy="1085850"/>
          </a:xfrm>
          <a:prstGeom prst="ellipse">
            <a:avLst/>
          </a:prstGeom>
        </p:spPr>
      </p:pic>
      <p:pic>
        <p:nvPicPr>
          <p:cNvPr id="12" name="图片 11"/>
          <p:cNvPicPr>
            <a:picLocks noChangeAspect="1"/>
          </p:cNvPicPr>
          <p:nvPr/>
        </p:nvPicPr>
        <p:blipFill>
          <a:blip r:embed="rId5"/>
          <a:stretch>
            <a:fillRect/>
          </a:stretch>
        </p:blipFill>
        <p:spPr>
          <a:xfrm>
            <a:off x="6206490" y="1510408"/>
            <a:ext cx="1304925" cy="781050"/>
          </a:xfrm>
          <a:prstGeom prst="ellipse">
            <a:avLst/>
          </a:prstGeom>
        </p:spPr>
      </p:pic>
      <p:cxnSp>
        <p:nvCxnSpPr>
          <p:cNvPr id="17" name="直接箭头连接符 16"/>
          <p:cNvCxnSpPr>
            <a:endCxn id="8" idx="4"/>
          </p:cNvCxnSpPr>
          <p:nvPr/>
        </p:nvCxnSpPr>
        <p:spPr>
          <a:xfrm flipV="1">
            <a:off x="5926455" y="3846573"/>
            <a:ext cx="169545" cy="180213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endCxn id="7" idx="4"/>
          </p:cNvCxnSpPr>
          <p:nvPr/>
        </p:nvCxnSpPr>
        <p:spPr>
          <a:xfrm flipH="1" flipV="1">
            <a:off x="7473950" y="3846573"/>
            <a:ext cx="37465" cy="174117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8" idx="0"/>
            <a:endCxn id="12" idx="4"/>
          </p:cNvCxnSpPr>
          <p:nvPr/>
        </p:nvCxnSpPr>
        <p:spPr>
          <a:xfrm flipV="1">
            <a:off x="6096000" y="2291458"/>
            <a:ext cx="763270" cy="469265"/>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7" idx="0"/>
            <a:endCxn id="12" idx="4"/>
          </p:cNvCxnSpPr>
          <p:nvPr/>
        </p:nvCxnSpPr>
        <p:spPr>
          <a:xfrm flipH="1" flipV="1">
            <a:off x="6859270" y="2291458"/>
            <a:ext cx="614680" cy="469265"/>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8579" y="903983"/>
            <a:ext cx="8800158" cy="5258171"/>
          </a:xfrm>
          <a:prstGeom prst="rect">
            <a:avLst/>
          </a:prstGeom>
          <a:gradFill>
            <a:gsLst>
              <a:gs pos="40000">
                <a:schemeClr val="tx1">
                  <a:lumMod val="95000"/>
                  <a:lumOff val="5000"/>
                  <a:alpha val="60000"/>
                </a:schemeClr>
              </a:gs>
              <a:gs pos="0">
                <a:schemeClr val="tx1">
                  <a:lumMod val="95000"/>
                  <a:lumOff val="5000"/>
                </a:schemeClr>
              </a:gs>
              <a:gs pos="100000">
                <a:schemeClr val="tx1">
                  <a:lumMod val="95000"/>
                  <a:lumOff val="5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矩形 36"/>
          <p:cNvSpPr/>
          <p:nvPr/>
        </p:nvSpPr>
        <p:spPr>
          <a:xfrm>
            <a:off x="8781578" y="903984"/>
            <a:ext cx="3410421" cy="5258172"/>
          </a:xfrm>
          <a:prstGeom prst="rect">
            <a:avLst/>
          </a:prstGeom>
          <a:solidFill>
            <a:srgbClr val="1C6ED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文本框 23"/>
          <p:cNvSpPr txBox="1"/>
          <p:nvPr/>
        </p:nvSpPr>
        <p:spPr>
          <a:xfrm>
            <a:off x="470627" y="1936414"/>
            <a:ext cx="3976113" cy="888961"/>
          </a:xfrm>
          <a:prstGeom prst="rect">
            <a:avLst/>
          </a:prstGeom>
          <a:noFill/>
        </p:spPr>
        <p:txBody>
          <a:bodyPr wrap="square" rtlCol="0">
            <a:spAutoFit/>
          </a:bodyPr>
          <a:lstStyle/>
          <a:p>
            <a:pPr algn="just"/>
            <a:r>
              <a:rPr lang="zh-CN" altLang="en-US" sz="3000" b="1" dirty="0">
                <a:solidFill>
                  <a:srgbClr val="FFC000"/>
                </a:solidFill>
                <a:latin typeface="等线" panose="02010600030101010101" pitchFamily="2" charset="-122"/>
                <a:ea typeface="等线" panose="02010600030101010101" pitchFamily="2" charset="-122"/>
              </a:rPr>
              <a:t>穴号</a:t>
            </a:r>
            <a:r>
              <a:rPr lang="en-US" altLang="zh-CN" sz="3000" b="1" dirty="0">
                <a:solidFill>
                  <a:srgbClr val="FFC000"/>
                </a:solidFill>
                <a:latin typeface="等线" panose="02010600030101010101" pitchFamily="2" charset="-122"/>
                <a:ea typeface="等线" panose="02010600030101010101" pitchFamily="2" charset="-122"/>
              </a:rPr>
              <a:t>/</a:t>
            </a:r>
            <a:r>
              <a:rPr lang="zh-CN" altLang="en-US" sz="3000" b="1" dirty="0">
                <a:solidFill>
                  <a:srgbClr val="FFC000"/>
                </a:solidFill>
                <a:latin typeface="等线" panose="02010600030101010101" pitchFamily="2" charset="-122"/>
                <a:ea typeface="等线" panose="02010600030101010101" pitchFamily="2" charset="-122"/>
              </a:rPr>
              <a:t>模号识别</a:t>
            </a:r>
            <a:endParaRPr lang="zh-CN" altLang="en-US" sz="3000" b="1" dirty="0">
              <a:solidFill>
                <a:srgbClr val="FFC000"/>
              </a:solidFill>
              <a:latin typeface="等线" panose="02010600030101010101" pitchFamily="2" charset="-122"/>
              <a:ea typeface="等线" panose="02010600030101010101" pitchFamily="2" charset="-122"/>
            </a:endParaRPr>
          </a:p>
          <a:p>
            <a:pPr algn="just">
              <a:lnSpc>
                <a:spcPct val="130000"/>
              </a:lnSpc>
              <a:spcBef>
                <a:spcPts val="600"/>
              </a:spcBef>
            </a:pPr>
            <a:r>
              <a:rPr lang="zh-CN" altLang="en-US" sz="1400" b="1" kern="0" dirty="0">
                <a:solidFill>
                  <a:schemeClr val="bg1"/>
                </a:solidFill>
                <a:latin typeface="等线" panose="02010600030101010101" pitchFamily="2" charset="-122"/>
                <a:ea typeface="等线" panose="02010600030101010101" pitchFamily="2" charset="-122"/>
                <a:cs typeface="黑体" panose="02010609060101010101" pitchFamily="49" charset="-122"/>
                <a:sym typeface="+mn-lt"/>
              </a:rPr>
              <a:t>识别工位标识字符，对应设备编号以及生产日期</a:t>
            </a:r>
            <a:endParaRPr lang="zh-CN" altLang="en-US" sz="1400" b="1" kern="0" dirty="0">
              <a:solidFill>
                <a:schemeClr val="bg1"/>
              </a:solidFill>
              <a:latin typeface="等线" panose="02010600030101010101" pitchFamily="2" charset="-122"/>
              <a:ea typeface="等线" panose="02010600030101010101" pitchFamily="2" charset="-122"/>
              <a:cs typeface="黑体" panose="02010609060101010101" pitchFamily="49" charset="-122"/>
              <a:sym typeface="+mn-lt"/>
            </a:endParaRPr>
          </a:p>
        </p:txBody>
      </p:sp>
      <p:sp>
        <p:nvSpPr>
          <p:cNvPr id="25" name="文本框 24"/>
          <p:cNvSpPr txBox="1"/>
          <p:nvPr/>
        </p:nvSpPr>
        <p:spPr>
          <a:xfrm>
            <a:off x="470627" y="3478696"/>
            <a:ext cx="3976113" cy="1169038"/>
          </a:xfrm>
          <a:prstGeom prst="rect">
            <a:avLst/>
          </a:prstGeom>
          <a:noFill/>
        </p:spPr>
        <p:txBody>
          <a:bodyPr wrap="square" rtlCol="0">
            <a:spAutoFit/>
          </a:bodyPr>
          <a:lstStyle/>
          <a:p>
            <a:pPr algn="just"/>
            <a:r>
              <a:rPr lang="zh-CN" altLang="en-US" sz="3000" b="1" dirty="0">
                <a:solidFill>
                  <a:srgbClr val="FFC000"/>
                </a:solidFill>
                <a:latin typeface="等线" panose="02010600030101010101" pitchFamily="2" charset="-122"/>
                <a:ea typeface="等线" panose="02010600030101010101" pitchFamily="2" charset="-122"/>
              </a:rPr>
              <a:t>算法方案</a:t>
            </a:r>
            <a:endParaRPr lang="zh-CN" altLang="en-US" sz="3000" b="1" dirty="0">
              <a:solidFill>
                <a:srgbClr val="FFC000"/>
              </a:solidFill>
              <a:latin typeface="等线" panose="02010600030101010101" pitchFamily="2" charset="-122"/>
              <a:ea typeface="等线" panose="02010600030101010101" pitchFamily="2" charset="-122"/>
            </a:endParaRPr>
          </a:p>
          <a:p>
            <a:pPr algn="just">
              <a:lnSpc>
                <a:spcPct val="130000"/>
              </a:lnSpc>
              <a:spcBef>
                <a:spcPts val="600"/>
              </a:spcBef>
            </a:pPr>
            <a:r>
              <a:rPr lang="zh-CN" altLang="en-US" sz="1400" b="1" kern="0" dirty="0">
                <a:solidFill>
                  <a:schemeClr val="bg1"/>
                </a:solidFill>
                <a:latin typeface="等线" panose="02010600030101010101" pitchFamily="2" charset="-122"/>
                <a:ea typeface="等线" panose="02010600030101010101" pitchFamily="2" charset="-122"/>
                <a:cs typeface="黑体" panose="02010609060101010101" pitchFamily="49" charset="-122"/>
                <a:sym typeface="+mn-lt"/>
              </a:rPr>
              <a:t>采用特制识别算法，在能够识别出</a:t>
            </a:r>
            <a:r>
              <a:rPr lang="en-GB" altLang="zh-CN" sz="1400" b="1" kern="0" dirty="0">
                <a:solidFill>
                  <a:schemeClr val="bg1"/>
                </a:solidFill>
                <a:latin typeface="等线" panose="02010600030101010101" pitchFamily="2" charset="-122"/>
                <a:ea typeface="等线" panose="02010600030101010101" pitchFamily="2" charset="-122"/>
                <a:cs typeface="黑体" panose="02010609060101010101" pitchFamily="49" charset="-122"/>
                <a:sym typeface="+mn-lt"/>
              </a:rPr>
              <a:t>OCR</a:t>
            </a:r>
            <a:r>
              <a:rPr lang="zh-CN" altLang="en-US" sz="1400" b="1" kern="0" dirty="0">
                <a:solidFill>
                  <a:schemeClr val="bg1"/>
                </a:solidFill>
                <a:latin typeface="等线" panose="02010600030101010101" pitchFamily="2" charset="-122"/>
                <a:ea typeface="等线" panose="02010600030101010101" pitchFamily="2" charset="-122"/>
                <a:cs typeface="黑体" panose="02010609060101010101" pitchFamily="49" charset="-122"/>
                <a:sym typeface="+mn-lt"/>
              </a:rPr>
              <a:t>部分特征功能下，排除字符完全模糊的产品</a:t>
            </a:r>
            <a:endParaRPr lang="zh-CN" altLang="en-US" sz="1400" b="1" kern="0" dirty="0">
              <a:solidFill>
                <a:schemeClr val="bg1"/>
              </a:solidFill>
              <a:latin typeface="等线" panose="02010600030101010101" pitchFamily="2" charset="-122"/>
              <a:ea typeface="等线" panose="02010600030101010101" pitchFamily="2" charset="-122"/>
              <a:cs typeface="黑体" panose="02010609060101010101" pitchFamily="49" charset="-122"/>
              <a:sym typeface="+mn-lt"/>
            </a:endParaRPr>
          </a:p>
        </p:txBody>
      </p:sp>
      <p:sp>
        <p:nvSpPr>
          <p:cNvPr id="28" name="矩形 27"/>
          <p:cNvSpPr/>
          <p:nvPr/>
        </p:nvSpPr>
        <p:spPr>
          <a:xfrm>
            <a:off x="9023105" y="1415191"/>
            <a:ext cx="2880000" cy="1233370"/>
          </a:xfrm>
          <a:prstGeom prst="rect">
            <a:avLst/>
          </a:prstGeom>
          <a:noFill/>
        </p:spPr>
        <p:txBody>
          <a:bodyPr wrap="square" rtlCol="0" anchor="ctr">
            <a:noAutofit/>
          </a:bodyPr>
          <a:lstStyle/>
          <a:p>
            <a:pPr algn="just">
              <a:lnSpc>
                <a:spcPct val="120000"/>
              </a:lnSpc>
              <a:spcBef>
                <a:spcPts val="600"/>
              </a:spcBef>
            </a:pPr>
            <a:r>
              <a:rPr lang="zh-CN" altLang="en-US"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      产线导入</a:t>
            </a:r>
            <a:endParaRPr lang="en-GB" altLang="zh-CN"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endParaRPr>
          </a:p>
          <a:p>
            <a:pPr algn="just">
              <a:lnSpc>
                <a:spcPct val="120000"/>
              </a:lnSpc>
              <a:spcBef>
                <a:spcPts val="600"/>
              </a:spcBef>
            </a:pPr>
            <a:r>
              <a:rPr lang="zh-CN" altLang="en-US" sz="1200" dirty="0">
                <a:solidFill>
                  <a:schemeClr val="tx1">
                    <a:lumMod val="85000"/>
                    <a:lumOff val="15000"/>
                  </a:schemeClr>
                </a:solidFill>
                <a:latin typeface="等线" panose="02010600030101010101" pitchFamily="2" charset="-122"/>
                <a:ea typeface="等线" panose="02010600030101010101" pitchFamily="2" charset="-122"/>
              </a:rPr>
              <a:t>量产新产品</a:t>
            </a:r>
            <a:endParaRPr lang="zh-CN" altLang="en-US" sz="1200" dirty="0">
              <a:solidFill>
                <a:schemeClr val="tx1">
                  <a:lumMod val="85000"/>
                  <a:lumOff val="15000"/>
                </a:schemeClr>
              </a:solidFill>
              <a:latin typeface="等线" panose="02010600030101010101" pitchFamily="2" charset="-122"/>
              <a:ea typeface="等线" panose="02010600030101010101" pitchFamily="2" charset="-122"/>
            </a:endParaRPr>
          </a:p>
        </p:txBody>
      </p:sp>
      <p:sp>
        <p:nvSpPr>
          <p:cNvPr id="32" name="矩形 31"/>
          <p:cNvSpPr/>
          <p:nvPr/>
        </p:nvSpPr>
        <p:spPr>
          <a:xfrm>
            <a:off x="9023105" y="2930840"/>
            <a:ext cx="2880000" cy="1233370"/>
          </a:xfrm>
          <a:prstGeom prst="rect">
            <a:avLst/>
          </a:prstGeom>
          <a:noFill/>
        </p:spPr>
        <p:txBody>
          <a:bodyPr wrap="square" rtlCol="0" anchor="ctr">
            <a:noAutofit/>
          </a:bodyPr>
          <a:lstStyle/>
          <a:p>
            <a:pPr algn="just">
              <a:lnSpc>
                <a:spcPct val="120000"/>
              </a:lnSpc>
              <a:spcBef>
                <a:spcPts val="600"/>
              </a:spcBef>
            </a:pPr>
            <a:r>
              <a:rPr lang="zh-CN" altLang="en-US"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      </a:t>
            </a:r>
            <a:r>
              <a:rPr lang="en-US" altLang="zh-CN"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8</a:t>
            </a:r>
            <a:r>
              <a:rPr lang="zh-CN" altLang="en-US"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倍产能提升</a:t>
            </a:r>
            <a:endParaRPr lang="en-GB" altLang="zh-CN"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endParaRPr>
          </a:p>
          <a:p>
            <a:pPr algn="just">
              <a:lnSpc>
                <a:spcPct val="120000"/>
              </a:lnSpc>
              <a:spcBef>
                <a:spcPts val="600"/>
              </a:spcBef>
            </a:pPr>
            <a:r>
              <a:rPr lang="zh-CN" altLang="en-US" sz="1200" dirty="0">
                <a:solidFill>
                  <a:schemeClr val="tx1">
                    <a:lumMod val="85000"/>
                    <a:lumOff val="15000"/>
                  </a:schemeClr>
                </a:solidFill>
                <a:latin typeface="等线" panose="02010600030101010101" pitchFamily="2" charset="-122"/>
                <a:ea typeface="等线" panose="02010600030101010101" pitchFamily="2" charset="-122"/>
              </a:rPr>
              <a:t>更稳定的检测，检测速度更快，按照产能换算节省</a:t>
            </a:r>
            <a:r>
              <a:rPr lang="en-US" altLang="zh-CN" sz="1200" dirty="0">
                <a:solidFill>
                  <a:schemeClr val="tx1">
                    <a:lumMod val="85000"/>
                    <a:lumOff val="15000"/>
                  </a:schemeClr>
                </a:solidFill>
                <a:latin typeface="等线" panose="02010600030101010101" pitchFamily="2" charset="-122"/>
                <a:ea typeface="等线" panose="02010600030101010101" pitchFamily="2" charset="-122"/>
              </a:rPr>
              <a:t>40</a:t>
            </a:r>
            <a:r>
              <a:rPr lang="zh-CN" altLang="en-US" sz="1200" dirty="0">
                <a:solidFill>
                  <a:schemeClr val="tx1">
                    <a:lumMod val="85000"/>
                    <a:lumOff val="15000"/>
                  </a:schemeClr>
                </a:solidFill>
                <a:latin typeface="等线" panose="02010600030101010101" pitchFamily="2" charset="-122"/>
                <a:ea typeface="等线" panose="02010600030101010101" pitchFamily="2" charset="-122"/>
              </a:rPr>
              <a:t>人</a:t>
            </a:r>
            <a:endParaRPr lang="zh-CN" altLang="en-US" sz="1200" dirty="0">
              <a:solidFill>
                <a:schemeClr val="tx1">
                  <a:lumMod val="85000"/>
                  <a:lumOff val="15000"/>
                </a:schemeClr>
              </a:solidFill>
              <a:latin typeface="等线" panose="02010600030101010101" pitchFamily="2" charset="-122"/>
              <a:ea typeface="等线" panose="02010600030101010101" pitchFamily="2" charset="-122"/>
            </a:endParaRPr>
          </a:p>
        </p:txBody>
      </p:sp>
      <p:sp>
        <p:nvSpPr>
          <p:cNvPr id="34" name="矩形 33"/>
          <p:cNvSpPr/>
          <p:nvPr/>
        </p:nvSpPr>
        <p:spPr>
          <a:xfrm>
            <a:off x="9023105" y="4302440"/>
            <a:ext cx="2880000" cy="1233370"/>
          </a:xfrm>
          <a:prstGeom prst="rect">
            <a:avLst/>
          </a:prstGeom>
          <a:noFill/>
        </p:spPr>
        <p:txBody>
          <a:bodyPr wrap="square" rtlCol="0" anchor="ctr">
            <a:noAutofit/>
          </a:bodyPr>
          <a:lstStyle/>
          <a:p>
            <a:pPr algn="just">
              <a:lnSpc>
                <a:spcPct val="120000"/>
              </a:lnSpc>
              <a:spcBef>
                <a:spcPts val="600"/>
              </a:spcBef>
            </a:pPr>
            <a:r>
              <a:rPr lang="zh-CN" altLang="en-US"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      避免漏检</a:t>
            </a:r>
            <a:endParaRPr lang="en-GB" altLang="zh-CN"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endParaRPr>
          </a:p>
          <a:p>
            <a:pPr algn="just">
              <a:lnSpc>
                <a:spcPct val="120000"/>
              </a:lnSpc>
              <a:spcBef>
                <a:spcPts val="600"/>
              </a:spcBef>
            </a:pPr>
            <a:r>
              <a:rPr lang="zh-CN" altLang="en-US" sz="1200" dirty="0">
                <a:solidFill>
                  <a:schemeClr val="tx1">
                    <a:lumMod val="85000"/>
                    <a:lumOff val="15000"/>
                  </a:schemeClr>
                </a:solidFill>
                <a:latin typeface="等线" panose="02010600030101010101" pitchFamily="2" charset="-122"/>
                <a:ea typeface="等线" panose="02010600030101010101" pitchFamily="2" charset="-122"/>
              </a:rPr>
              <a:t>引发召回问题</a:t>
            </a:r>
            <a:endParaRPr lang="zh-CN" altLang="en-US" sz="1200" dirty="0">
              <a:solidFill>
                <a:schemeClr val="tx1">
                  <a:lumMod val="85000"/>
                  <a:lumOff val="15000"/>
                </a:schemeClr>
              </a:solidFill>
              <a:latin typeface="等线" panose="02010600030101010101" pitchFamily="2" charset="-122"/>
              <a:ea typeface="等线" panose="02010600030101010101" pitchFamily="2" charset="-122"/>
            </a:endParaRPr>
          </a:p>
        </p:txBody>
      </p:sp>
      <p:pic>
        <p:nvPicPr>
          <p:cNvPr id="38" name="图片 37"/>
          <p:cNvPicPr>
            <a:picLocks noChangeAspect="1"/>
          </p:cNvPicPr>
          <p:nvPr/>
        </p:nvPicPr>
        <p:blipFill>
          <a:blip r:embed="rId6" cstate="email"/>
          <a:stretch>
            <a:fillRect/>
          </a:stretch>
        </p:blipFill>
        <p:spPr>
          <a:xfrm>
            <a:off x="9119606" y="3156839"/>
            <a:ext cx="342900" cy="292100"/>
          </a:xfrm>
          <a:prstGeom prst="rect">
            <a:avLst/>
          </a:prstGeom>
        </p:spPr>
      </p:pic>
      <p:pic>
        <p:nvPicPr>
          <p:cNvPr id="39" name="图片 38"/>
          <p:cNvPicPr>
            <a:picLocks noChangeAspect="1"/>
          </p:cNvPicPr>
          <p:nvPr/>
        </p:nvPicPr>
        <p:blipFill>
          <a:blip r:embed="rId7"/>
          <a:stretch>
            <a:fillRect/>
          </a:stretch>
        </p:blipFill>
        <p:spPr>
          <a:xfrm>
            <a:off x="9100817" y="1696010"/>
            <a:ext cx="476863" cy="445072"/>
          </a:xfrm>
          <a:prstGeom prst="rect">
            <a:avLst/>
          </a:prstGeom>
        </p:spPr>
      </p:pic>
      <p:pic>
        <p:nvPicPr>
          <p:cNvPr id="40" name="图片 39"/>
          <p:cNvPicPr>
            <a:picLocks noChangeAspect="1"/>
          </p:cNvPicPr>
          <p:nvPr/>
        </p:nvPicPr>
        <p:blipFill>
          <a:blip r:embed="rId8" cstate="email"/>
          <a:stretch>
            <a:fillRect/>
          </a:stretch>
        </p:blipFill>
        <p:spPr>
          <a:xfrm>
            <a:off x="9157706" y="4619773"/>
            <a:ext cx="304800" cy="330200"/>
          </a:xfrm>
          <a:prstGeom prst="rect">
            <a:avLst/>
          </a:prstGeom>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79505" y="213148"/>
            <a:ext cx="9058943" cy="332399"/>
          </a:xfrm>
        </p:spPr>
        <p:txBody>
          <a:bodyPr/>
          <a:lstStyle/>
          <a:p>
            <a:r>
              <a:rPr lang="en-US" altLang="zh-CN" sz="2400" b="1" spc="100" dirty="0" err="1">
                <a:solidFill>
                  <a:srgbClr val="043E6F"/>
                </a:solidFill>
                <a:cs typeface="Arial" panose="020B0604020202020204" pitchFamily="34" charset="0"/>
              </a:rPr>
              <a:t>PMP:IWatch</a:t>
            </a:r>
            <a:r>
              <a:rPr lang="en-US" altLang="zh-CN" sz="2400" b="1" spc="100" dirty="0">
                <a:solidFill>
                  <a:srgbClr val="043E6F"/>
                </a:solidFill>
                <a:cs typeface="Arial" panose="020B0604020202020204" pitchFamily="34" charset="0"/>
              </a:rPr>
              <a:t> </a:t>
            </a:r>
            <a:r>
              <a:rPr lang="zh-CN" altLang="en-US" sz="2400" b="1" spc="100" dirty="0">
                <a:solidFill>
                  <a:srgbClr val="043E6F"/>
                </a:solidFill>
                <a:cs typeface="Arial" panose="020B0604020202020204" pitchFamily="34" charset="0"/>
              </a:rPr>
              <a:t>表带扣</a:t>
            </a:r>
            <a:r>
              <a:rPr lang="en-US" altLang="zh-CN" sz="2400" b="1" spc="100" dirty="0">
                <a:solidFill>
                  <a:srgbClr val="043E6F"/>
                </a:solidFill>
                <a:cs typeface="Arial" panose="020B0604020202020204" pitchFamily="34" charset="0"/>
              </a:rPr>
              <a:t>OCR</a:t>
            </a:r>
            <a:r>
              <a:rPr lang="zh-CN" altLang="en-US" sz="2400" b="1" spc="100" dirty="0">
                <a:solidFill>
                  <a:srgbClr val="043E6F"/>
                </a:solidFill>
                <a:cs typeface="Arial" panose="020B0604020202020204" pitchFamily="34" charset="0"/>
              </a:rPr>
              <a:t>识别</a:t>
            </a:r>
            <a:endParaRPr lang="zh-CN" altLang="en-US" sz="2400" b="1" spc="100" dirty="0">
              <a:solidFill>
                <a:srgbClr val="043E6F"/>
              </a:solidFill>
              <a:cs typeface="Arial" panose="020B0604020202020204" pitchFamily="34" charset="0"/>
            </a:endParaRPr>
          </a:p>
        </p:txBody>
      </p:sp>
      <p:sp>
        <p:nvSpPr>
          <p:cNvPr id="23" name="矩形 22" hidden="1"/>
          <p:cNvSpPr/>
          <p:nvPr/>
        </p:nvSpPr>
        <p:spPr>
          <a:xfrm>
            <a:off x="0" y="1071245"/>
            <a:ext cx="8913180" cy="5258171"/>
          </a:xfrm>
          <a:prstGeom prst="rect">
            <a:avLst/>
          </a:prstGeom>
          <a:gradFill>
            <a:gsLst>
              <a:gs pos="40000">
                <a:srgbClr val="0070C0">
                  <a:alpha val="80000"/>
                </a:srgbClr>
              </a:gs>
              <a:gs pos="0">
                <a:schemeClr val="accent1">
                  <a:lumMod val="75000"/>
                </a:schemeClr>
              </a:gs>
              <a:gs pos="100000">
                <a:srgbClr val="0070C0">
                  <a:alpha val="1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2" name="图片 31"/>
          <p:cNvPicPr>
            <a:picLocks noChangeAspect="1"/>
          </p:cNvPicPr>
          <p:nvPr/>
        </p:nvPicPr>
        <p:blipFill rotWithShape="1">
          <a:blip r:embed="rId1" cstate="email"/>
          <a:srcRect/>
          <a:stretch>
            <a:fillRect/>
          </a:stretch>
        </p:blipFill>
        <p:spPr>
          <a:xfrm>
            <a:off x="8625320" y="977898"/>
            <a:ext cx="3566679" cy="5315091"/>
          </a:xfrm>
          <a:prstGeom prst="rect">
            <a:avLst/>
          </a:prstGeom>
        </p:spPr>
      </p:pic>
      <p:sp>
        <p:nvSpPr>
          <p:cNvPr id="34" name="矩形 33"/>
          <p:cNvSpPr/>
          <p:nvPr/>
        </p:nvSpPr>
        <p:spPr>
          <a:xfrm>
            <a:off x="8614126" y="977900"/>
            <a:ext cx="3566680" cy="5315091"/>
          </a:xfrm>
          <a:prstGeom prst="rect">
            <a:avLst/>
          </a:prstGeom>
          <a:solidFill>
            <a:schemeClr val="bg2">
              <a:lumMod val="10000"/>
              <a:alpha val="40000"/>
            </a:schemeClr>
          </a:solidFill>
          <a:ln>
            <a:noFill/>
          </a:ln>
        </p:spPr>
        <p:txBody>
          <a:bodyPr wrap="square" rtlCol="0" anchor="ctr">
            <a:noAutofit/>
          </a:bodyPr>
          <a:lstStyle/>
          <a:p>
            <a:pPr algn="l"/>
            <a:endParaRPr lang="zh-CN" altLang="en-US" sz="20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sp>
        <p:nvSpPr>
          <p:cNvPr id="35" name="矩形 34"/>
          <p:cNvSpPr/>
          <p:nvPr/>
        </p:nvSpPr>
        <p:spPr>
          <a:xfrm>
            <a:off x="8961260" y="1405029"/>
            <a:ext cx="2880000" cy="1296000"/>
          </a:xfrm>
          <a:prstGeom prst="rect">
            <a:avLst/>
          </a:prstGeom>
          <a:solidFill>
            <a:schemeClr val="tx1">
              <a:lumMod val="85000"/>
              <a:lumOff val="15000"/>
              <a:alpha val="80000"/>
            </a:schemeClr>
          </a:solidFill>
        </p:spPr>
        <p:txBody>
          <a:bodyPr wrap="square" rtlCol="0" anchor="ctr">
            <a:noAutofit/>
          </a:bodyPr>
          <a:lstStyle/>
          <a:p>
            <a:pPr algn="ctr"/>
            <a:r>
              <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99.9%</a:t>
            </a:r>
            <a:endPar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endParaRPr>
          </a:p>
          <a:p>
            <a:pPr algn="just"/>
            <a:r>
              <a:rPr lang="zh-CN" altLang="en-US" sz="1600" dirty="0">
                <a:solidFill>
                  <a:schemeClr val="bg1"/>
                </a:solidFill>
                <a:latin typeface="等线" panose="02010600030101010101" pitchFamily="2" charset="-122"/>
                <a:ea typeface="等线" panose="02010600030101010101" pitchFamily="2" charset="-122"/>
                <a:sym typeface="Arial" panose="020B0604020202020204" pitchFamily="34" charset="0"/>
              </a:rPr>
              <a:t>字符读取准确率，兼容多种产品形态</a:t>
            </a:r>
            <a:endParaRPr lang="zh-CN" altLang="en-US" sz="1600" dirty="0">
              <a:solidFill>
                <a:schemeClr val="bg1"/>
              </a:solidFill>
              <a:latin typeface="等线" panose="02010600030101010101" pitchFamily="2" charset="-122"/>
              <a:ea typeface="等线" panose="02010600030101010101" pitchFamily="2" charset="-122"/>
              <a:sym typeface="Arial" panose="020B0604020202020204" pitchFamily="34" charset="0"/>
            </a:endParaRPr>
          </a:p>
        </p:txBody>
      </p:sp>
      <p:sp>
        <p:nvSpPr>
          <p:cNvPr id="36" name="矩形 35"/>
          <p:cNvSpPr/>
          <p:nvPr/>
        </p:nvSpPr>
        <p:spPr>
          <a:xfrm>
            <a:off x="8961260" y="2981864"/>
            <a:ext cx="2880000" cy="1296000"/>
          </a:xfrm>
          <a:prstGeom prst="rect">
            <a:avLst/>
          </a:prstGeom>
          <a:solidFill>
            <a:schemeClr val="tx1">
              <a:lumMod val="85000"/>
              <a:lumOff val="15000"/>
              <a:alpha val="80000"/>
            </a:schemeClr>
          </a:solidFill>
        </p:spPr>
        <p:txBody>
          <a:bodyPr wrap="square" rtlCol="0" anchor="ctr">
            <a:noAutofit/>
          </a:bodyPr>
          <a:lstStyle/>
          <a:p>
            <a:pPr algn="ctr"/>
            <a:r>
              <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100%</a:t>
            </a:r>
            <a:endPar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endParaRPr>
          </a:p>
          <a:p>
            <a:pPr algn="just"/>
            <a:r>
              <a:rPr lang="zh-CN" altLang="en-US" sz="1600" dirty="0">
                <a:solidFill>
                  <a:schemeClr val="bg1"/>
                </a:solidFill>
                <a:latin typeface="等线" panose="02010600030101010101" pitchFamily="2" charset="-122"/>
                <a:ea typeface="等线" panose="02010600030101010101" pitchFamily="2" charset="-122"/>
                <a:sym typeface="Arial" panose="020B0604020202020204" pitchFamily="34" charset="0"/>
              </a:rPr>
              <a:t>人力替换率，</a:t>
            </a:r>
            <a:r>
              <a:rPr lang="en-US" altLang="zh-CN" sz="1600" dirty="0">
                <a:solidFill>
                  <a:schemeClr val="bg1"/>
                </a:solidFill>
                <a:latin typeface="等线" panose="02010600030101010101" pitchFamily="2" charset="-122"/>
                <a:ea typeface="等线" panose="02010600030101010101" pitchFamily="2" charset="-122"/>
                <a:sym typeface="Arial" panose="020B0604020202020204" pitchFamily="34" charset="0"/>
              </a:rPr>
              <a:t>6</a:t>
            </a:r>
            <a:r>
              <a:rPr lang="zh-CN" altLang="en-US" sz="1600" dirty="0">
                <a:solidFill>
                  <a:schemeClr val="bg1"/>
                </a:solidFill>
                <a:latin typeface="等线" panose="02010600030101010101" pitchFamily="2" charset="-122"/>
                <a:ea typeface="等线" panose="02010600030101010101" pitchFamily="2" charset="-122"/>
                <a:sym typeface="Arial" panose="020B0604020202020204" pitchFamily="34" charset="0"/>
              </a:rPr>
              <a:t>条产线全自动化生产</a:t>
            </a:r>
            <a:endParaRPr lang="en-US" altLang="zh-CN" sz="1600" dirty="0">
              <a:solidFill>
                <a:schemeClr val="bg1"/>
              </a:solidFill>
              <a:latin typeface="等线" panose="02010600030101010101" pitchFamily="2" charset="-122"/>
              <a:ea typeface="等线" panose="02010600030101010101" pitchFamily="2" charset="-122"/>
              <a:sym typeface="Arial" panose="020B0604020202020204" pitchFamily="34" charset="0"/>
            </a:endParaRPr>
          </a:p>
        </p:txBody>
      </p:sp>
      <p:sp>
        <p:nvSpPr>
          <p:cNvPr id="37" name="矩形 36"/>
          <p:cNvSpPr/>
          <p:nvPr/>
        </p:nvSpPr>
        <p:spPr>
          <a:xfrm>
            <a:off x="8961260" y="4558700"/>
            <a:ext cx="2880000" cy="1296000"/>
          </a:xfrm>
          <a:prstGeom prst="rect">
            <a:avLst/>
          </a:prstGeom>
          <a:solidFill>
            <a:schemeClr val="tx1">
              <a:lumMod val="85000"/>
              <a:lumOff val="15000"/>
              <a:alpha val="80000"/>
            </a:schemeClr>
          </a:solidFill>
        </p:spPr>
        <p:txBody>
          <a:bodyPr wrap="square" rtlCol="0" anchor="ctr">
            <a:noAutofit/>
          </a:bodyPr>
          <a:lstStyle/>
          <a:p>
            <a:pPr algn="ctr" fontAlgn="base">
              <a:spcBef>
                <a:spcPts val="1200"/>
              </a:spcBef>
              <a:spcAft>
                <a:spcPct val="0"/>
              </a:spcAft>
              <a:buClr>
                <a:srgbClr val="F0AB00"/>
              </a:buClr>
              <a:buSzPct val="80000"/>
            </a:pPr>
            <a:r>
              <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rPr>
              <a:t>24</a:t>
            </a:r>
            <a:r>
              <a:rPr lang="zh-CN" altLang="en-US" sz="4400" b="1" dirty="0">
                <a:solidFill>
                  <a:srgbClr val="FFC000"/>
                </a:solidFill>
                <a:latin typeface="等线" panose="02010600030101010101" pitchFamily="2" charset="-122"/>
                <a:ea typeface="等线" panose="02010600030101010101" pitchFamily="2" charset="-122"/>
                <a:cs typeface="Arial" panose="020B0604020202020204" pitchFamily="34" charset="0"/>
              </a:rPr>
              <a:t>天</a:t>
            </a:r>
            <a:endPar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endParaRPr>
          </a:p>
          <a:p>
            <a:pPr algn="just"/>
            <a:r>
              <a:rPr lang="zh-CN" altLang="en-US" sz="1600" dirty="0">
                <a:solidFill>
                  <a:schemeClr val="bg1"/>
                </a:solidFill>
                <a:latin typeface="等线" panose="02010600030101010101" pitchFamily="2" charset="-122"/>
                <a:ea typeface="等线" panose="02010600030101010101" pitchFamily="2" charset="-122"/>
                <a:sym typeface="Arial" panose="020B0604020202020204" pitchFamily="34" charset="0"/>
              </a:rPr>
              <a:t>从需求了解，到完成产品部署，一共花费</a:t>
            </a:r>
            <a:r>
              <a:rPr lang="en-US" altLang="zh-CN" sz="1600" dirty="0">
                <a:solidFill>
                  <a:schemeClr val="bg1"/>
                </a:solidFill>
                <a:latin typeface="等线" panose="02010600030101010101" pitchFamily="2" charset="-122"/>
                <a:ea typeface="等线" panose="02010600030101010101" pitchFamily="2" charset="-122"/>
                <a:sym typeface="Arial" panose="020B0604020202020204" pitchFamily="34" charset="0"/>
              </a:rPr>
              <a:t>24</a:t>
            </a:r>
            <a:r>
              <a:rPr lang="zh-CN" altLang="en-US" sz="1600" dirty="0">
                <a:solidFill>
                  <a:schemeClr val="bg1"/>
                </a:solidFill>
                <a:latin typeface="等线" panose="02010600030101010101" pitchFamily="2" charset="-122"/>
                <a:ea typeface="等线" panose="02010600030101010101" pitchFamily="2" charset="-122"/>
                <a:sym typeface="Arial" panose="020B0604020202020204" pitchFamily="34" charset="0"/>
              </a:rPr>
              <a:t>天</a:t>
            </a:r>
            <a:endParaRPr lang="zh-CN" altLang="en-US" sz="1600" dirty="0">
              <a:solidFill>
                <a:schemeClr val="bg1"/>
              </a:solidFill>
              <a:latin typeface="等线" panose="02010600030101010101" pitchFamily="2" charset="-122"/>
              <a:ea typeface="等线" panose="02010600030101010101" pitchFamily="2" charset="-122"/>
              <a:sym typeface="Arial" panose="020B0604020202020204" pitchFamily="34" charset="0"/>
            </a:endParaRPr>
          </a:p>
        </p:txBody>
      </p:sp>
      <p:sp>
        <p:nvSpPr>
          <p:cNvPr id="38" name="文本框 37"/>
          <p:cNvSpPr txBox="1"/>
          <p:nvPr/>
        </p:nvSpPr>
        <p:spPr>
          <a:xfrm>
            <a:off x="249140" y="1772069"/>
            <a:ext cx="4155860" cy="880241"/>
          </a:xfrm>
          <a:prstGeom prst="rect">
            <a:avLst/>
          </a:prstGeom>
          <a:noFill/>
        </p:spPr>
        <p:txBody>
          <a:bodyPr wrap="square" rtlCol="0">
            <a:spAutoFit/>
          </a:bodyPr>
          <a:lstStyle/>
          <a:p>
            <a:pPr lvl="0" algn="just" defTabSz="825500" hangingPunct="0">
              <a:defRPr/>
            </a:pPr>
            <a:r>
              <a:rPr lang="zh-CN" altLang="en-US" sz="1600" b="1"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项目内容</a:t>
            </a:r>
            <a:r>
              <a:rPr lang="zh-CN" altLang="en-US" sz="1600"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a:t>
            </a:r>
            <a:r>
              <a:rPr lang="en-US" altLang="zh-CN" sz="1600"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iWatch</a:t>
            </a:r>
            <a:r>
              <a:rPr lang="zh-CN" altLang="en-US" sz="1600"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表带金属件字符识别</a:t>
            </a:r>
            <a:endParaRPr lang="en-US" altLang="zh-CN" sz="1600" kern="0" dirty="0">
              <a:solidFill>
                <a:schemeClr val="tx1">
                  <a:lumMod val="85000"/>
                  <a:lumOff val="15000"/>
                </a:schemeClr>
              </a:solidFill>
              <a:latin typeface="等线" panose="02010600030101010101" pitchFamily="2" charset="-122"/>
              <a:ea typeface="等线" panose="02010600030101010101" pitchFamily="2" charset="-122"/>
              <a:sym typeface="Helvetica Neue Medium"/>
            </a:endParaRPr>
          </a:p>
          <a:p>
            <a:pPr lvl="0" algn="just" defTabSz="825500" hangingPunct="0">
              <a:lnSpc>
                <a:spcPct val="120000"/>
              </a:lnSpc>
              <a:defRPr/>
            </a:pPr>
            <a:r>
              <a:rPr lang="zh-CN" altLang="en-US" sz="1600" b="1"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字符范围</a:t>
            </a:r>
            <a:r>
              <a:rPr lang="zh-CN" altLang="en-US" sz="1600"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a:t>
            </a:r>
            <a:r>
              <a:rPr lang="en-US" altLang="zh-CN" sz="1600" b="1" dirty="0">
                <a:solidFill>
                  <a:srgbClr val="0070C0"/>
                </a:solidFill>
                <a:latin typeface="等线" panose="02010600030101010101" pitchFamily="2" charset="-122"/>
                <a:ea typeface="等线" panose="02010600030101010101" pitchFamily="2" charset="-122"/>
                <a:sym typeface="Helvetica Neue Medium"/>
              </a:rPr>
              <a:t>0-9</a:t>
            </a:r>
            <a:r>
              <a:rPr lang="zh-CN" altLang="en-US" sz="1600"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和</a:t>
            </a:r>
            <a:r>
              <a:rPr lang="en-US" altLang="zh-CN" sz="1600" b="1" dirty="0">
                <a:solidFill>
                  <a:srgbClr val="0070C0"/>
                </a:solidFill>
                <a:latin typeface="等线" panose="02010600030101010101" pitchFamily="2" charset="-122"/>
                <a:ea typeface="等线" panose="02010600030101010101" pitchFamily="2" charset="-122"/>
                <a:sym typeface="Helvetica Neue Medium"/>
              </a:rPr>
              <a:t>a-z</a:t>
            </a:r>
            <a:endParaRPr lang="en-US" altLang="zh-CN" sz="1600" b="1" dirty="0">
              <a:solidFill>
                <a:srgbClr val="0070C0"/>
              </a:solidFill>
              <a:latin typeface="等线" panose="02010600030101010101" pitchFamily="2" charset="-122"/>
              <a:ea typeface="等线" panose="02010600030101010101" pitchFamily="2" charset="-122"/>
              <a:sym typeface="Helvetica Neue Medium"/>
            </a:endParaRPr>
          </a:p>
          <a:p>
            <a:pPr lvl="0" algn="just" defTabSz="825500" hangingPunct="0">
              <a:defRPr/>
            </a:pPr>
            <a:r>
              <a:rPr lang="zh-CN" altLang="en-US" sz="1600" b="1"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字符个数</a:t>
            </a:r>
            <a:r>
              <a:rPr lang="zh-CN" altLang="en-US" sz="1600"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a:t>
            </a:r>
            <a:r>
              <a:rPr lang="en-US" altLang="zh-CN" sz="1600" b="1" dirty="0">
                <a:solidFill>
                  <a:srgbClr val="0070C0"/>
                </a:solidFill>
                <a:latin typeface="等线" panose="02010600030101010101" pitchFamily="2" charset="-122"/>
                <a:ea typeface="等线" panose="02010600030101010101" pitchFamily="2" charset="-122"/>
                <a:sym typeface="Helvetica Neue Medium"/>
              </a:rPr>
              <a:t>13</a:t>
            </a:r>
            <a:r>
              <a:rPr lang="zh-CN" altLang="en-US" sz="1600"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个字符组成字符串</a:t>
            </a:r>
            <a:endParaRPr lang="en-US" altLang="zh-CN" sz="1600" b="1" kern="0" dirty="0">
              <a:solidFill>
                <a:schemeClr val="tx1">
                  <a:lumMod val="85000"/>
                  <a:lumOff val="15000"/>
                </a:schemeClr>
              </a:solidFill>
              <a:latin typeface="等线" panose="02010600030101010101" pitchFamily="2" charset="-122"/>
              <a:ea typeface="等线" panose="02010600030101010101" pitchFamily="2" charset="-122"/>
            </a:endParaRPr>
          </a:p>
        </p:txBody>
      </p:sp>
      <p:sp>
        <p:nvSpPr>
          <p:cNvPr id="39" name="箭头: 五边形 43"/>
          <p:cNvSpPr/>
          <p:nvPr/>
        </p:nvSpPr>
        <p:spPr>
          <a:xfrm>
            <a:off x="350740" y="3917451"/>
            <a:ext cx="1455938" cy="307073"/>
          </a:xfrm>
          <a:prstGeom prst="homePlate">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项目难点</a:t>
            </a:r>
            <a:endParaRPr lang="zh-CN" altLang="en-US" dirty="0">
              <a:latin typeface="等线" panose="02010600030101010101" pitchFamily="2" charset="-122"/>
              <a:ea typeface="等线" panose="02010600030101010101" pitchFamily="2" charset="-122"/>
            </a:endParaRPr>
          </a:p>
        </p:txBody>
      </p:sp>
      <p:sp>
        <p:nvSpPr>
          <p:cNvPr id="40" name="箭头: 五边形 44"/>
          <p:cNvSpPr/>
          <p:nvPr/>
        </p:nvSpPr>
        <p:spPr>
          <a:xfrm>
            <a:off x="4484762" y="1291643"/>
            <a:ext cx="1455938" cy="307073"/>
          </a:xfrm>
          <a:prstGeom prst="homePlate">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物料说明</a:t>
            </a:r>
            <a:endParaRPr lang="zh-CN" altLang="en-US" dirty="0">
              <a:latin typeface="等线" panose="02010600030101010101" pitchFamily="2" charset="-122"/>
              <a:ea typeface="等线" panose="02010600030101010101" pitchFamily="2" charset="-122"/>
            </a:endParaRPr>
          </a:p>
        </p:txBody>
      </p:sp>
      <p:sp>
        <p:nvSpPr>
          <p:cNvPr id="41" name="文本框 40"/>
          <p:cNvSpPr txBox="1"/>
          <p:nvPr/>
        </p:nvSpPr>
        <p:spPr>
          <a:xfrm>
            <a:off x="224788" y="4439894"/>
            <a:ext cx="3849387" cy="1372683"/>
          </a:xfrm>
          <a:prstGeom prst="rect">
            <a:avLst/>
          </a:prstGeom>
          <a:noFill/>
        </p:spPr>
        <p:txBody>
          <a:bodyPr wrap="square" rtlCol="0">
            <a:spAutoFit/>
          </a:bodyPr>
          <a:lstStyle/>
          <a:p>
            <a:pPr lvl="0" algn="just" defTabSz="825500" hangingPunct="0">
              <a:defRPr/>
            </a:pPr>
            <a:r>
              <a:rPr lang="zh-CN" altLang="en-US" sz="1600" b="1" dirty="0">
                <a:solidFill>
                  <a:schemeClr val="tx1">
                    <a:lumMod val="85000"/>
                    <a:lumOff val="15000"/>
                  </a:schemeClr>
                </a:solidFill>
                <a:latin typeface="等线" panose="02010600030101010101" pitchFamily="2" charset="-122"/>
                <a:ea typeface="等线" panose="02010600030101010101" pitchFamily="2" charset="-122"/>
              </a:rPr>
              <a:t>字符种类多：</a:t>
            </a:r>
            <a:r>
              <a:rPr lang="zh-CN" altLang="en-US" sz="1600" dirty="0">
                <a:solidFill>
                  <a:schemeClr val="tx1">
                    <a:lumMod val="85000"/>
                    <a:lumOff val="15000"/>
                  </a:schemeClr>
                </a:solidFill>
                <a:latin typeface="等线" panose="02010600030101010101" pitchFamily="2" charset="-122"/>
                <a:ea typeface="等线" panose="02010600030101010101" pitchFamily="2" charset="-122"/>
              </a:rPr>
              <a:t>单款模型支持</a:t>
            </a:r>
            <a:r>
              <a:rPr lang="en-US" altLang="zh-CN" sz="1600" b="1" dirty="0">
                <a:solidFill>
                  <a:srgbClr val="0070C0"/>
                </a:solidFill>
                <a:latin typeface="等线" panose="02010600030101010101" pitchFamily="2" charset="-122"/>
                <a:ea typeface="等线" panose="02010600030101010101" pitchFamily="2" charset="-122"/>
              </a:rPr>
              <a:t>3</a:t>
            </a:r>
            <a:r>
              <a:rPr lang="zh-CN" altLang="en-US" sz="1600" dirty="0">
                <a:solidFill>
                  <a:schemeClr val="tx1">
                    <a:lumMod val="85000"/>
                    <a:lumOff val="15000"/>
                  </a:schemeClr>
                </a:solidFill>
                <a:latin typeface="等线" panose="02010600030101010101" pitchFamily="2" charset="-122"/>
                <a:ea typeface="等线" panose="02010600030101010101" pitchFamily="2" charset="-122"/>
              </a:rPr>
              <a:t>种字体</a:t>
            </a:r>
            <a:endParaRPr lang="en-US" altLang="zh-CN" sz="1600" baseline="30000" dirty="0">
              <a:solidFill>
                <a:schemeClr val="tx1">
                  <a:lumMod val="85000"/>
                  <a:lumOff val="15000"/>
                </a:schemeClr>
              </a:solidFill>
              <a:latin typeface="等线" panose="02010600030101010101" pitchFamily="2" charset="-122"/>
              <a:ea typeface="等线" panose="02010600030101010101" pitchFamily="2" charset="-122"/>
            </a:endParaRPr>
          </a:p>
          <a:p>
            <a:pPr algn="just" defTabSz="825500" hangingPunct="0">
              <a:lnSpc>
                <a:spcPct val="120000"/>
              </a:lnSpc>
              <a:defRPr/>
            </a:pPr>
            <a:r>
              <a:rPr lang="zh-CN" altLang="en-US" sz="1600" b="1" dirty="0">
                <a:solidFill>
                  <a:schemeClr val="tx1">
                    <a:lumMod val="85000"/>
                    <a:lumOff val="15000"/>
                  </a:schemeClr>
                </a:solidFill>
                <a:latin typeface="等线" panose="02010600030101010101" pitchFamily="2" charset="-122"/>
                <a:ea typeface="等线" panose="02010600030101010101" pitchFamily="2" charset="-122"/>
              </a:rPr>
              <a:t>表带颜色多：</a:t>
            </a:r>
            <a:r>
              <a:rPr lang="zh-CN" altLang="en-US" sz="1600" dirty="0">
                <a:solidFill>
                  <a:schemeClr val="tx1">
                    <a:lumMod val="85000"/>
                    <a:lumOff val="15000"/>
                  </a:schemeClr>
                </a:solidFill>
                <a:latin typeface="等线" panose="02010600030101010101" pitchFamily="2" charset="-122"/>
                <a:ea typeface="等线" panose="02010600030101010101" pitchFamily="2" charset="-122"/>
              </a:rPr>
              <a:t>包含黑白和橘色</a:t>
            </a:r>
            <a:r>
              <a:rPr lang="en-US" altLang="zh-CN" sz="1600" b="1" dirty="0">
                <a:solidFill>
                  <a:srgbClr val="0070C0"/>
                </a:solidFill>
                <a:latin typeface="等线" panose="02010600030101010101" pitchFamily="2" charset="-122"/>
                <a:ea typeface="等线" panose="02010600030101010101" pitchFamily="2" charset="-122"/>
              </a:rPr>
              <a:t>3</a:t>
            </a:r>
            <a:r>
              <a:rPr lang="zh-CN" altLang="en-US" sz="1600" dirty="0">
                <a:solidFill>
                  <a:schemeClr val="tx1">
                    <a:lumMod val="85000"/>
                    <a:lumOff val="15000"/>
                  </a:schemeClr>
                </a:solidFill>
                <a:latin typeface="等线" panose="02010600030101010101" pitchFamily="2" charset="-122"/>
                <a:ea typeface="等线" panose="02010600030101010101" pitchFamily="2" charset="-122"/>
              </a:rPr>
              <a:t>种颜色</a:t>
            </a:r>
            <a:endParaRPr lang="en-US" altLang="zh-CN" sz="1600" dirty="0">
              <a:solidFill>
                <a:schemeClr val="tx1">
                  <a:lumMod val="85000"/>
                  <a:lumOff val="15000"/>
                </a:schemeClr>
              </a:solidFill>
              <a:latin typeface="等线" panose="02010600030101010101" pitchFamily="2" charset="-122"/>
              <a:ea typeface="等线" panose="02010600030101010101" pitchFamily="2" charset="-122"/>
            </a:endParaRPr>
          </a:p>
          <a:p>
            <a:pPr algn="just" defTabSz="825500" hangingPunct="0">
              <a:defRPr/>
            </a:pPr>
            <a:r>
              <a:rPr lang="zh-CN" altLang="en-US" sz="1600" b="1" dirty="0">
                <a:solidFill>
                  <a:schemeClr val="tx1">
                    <a:lumMod val="85000"/>
                    <a:lumOff val="15000"/>
                  </a:schemeClr>
                </a:solidFill>
                <a:latin typeface="等线" panose="02010600030101010101" pitchFamily="2" charset="-122"/>
                <a:ea typeface="等线" panose="02010600030101010101" pitchFamily="2" charset="-122"/>
              </a:rPr>
              <a:t>成像情况多：</a:t>
            </a:r>
            <a:r>
              <a:rPr lang="zh-CN" altLang="zh-CN" sz="1600" dirty="0">
                <a:solidFill>
                  <a:schemeClr val="tx1">
                    <a:lumMod val="85000"/>
                    <a:lumOff val="15000"/>
                  </a:schemeClr>
                </a:solidFill>
                <a:latin typeface="等线" panose="02010600030101010101" pitchFamily="2" charset="-122"/>
                <a:ea typeface="等线" panose="02010600030101010101" pitchFamily="2" charset="-122"/>
              </a:rPr>
              <a:t>包括</a:t>
            </a:r>
            <a:r>
              <a:rPr lang="zh-CN" altLang="en-US" sz="1600" dirty="0">
                <a:solidFill>
                  <a:schemeClr val="tx1">
                    <a:lumMod val="85000"/>
                    <a:lumOff val="15000"/>
                  </a:schemeClr>
                </a:solidFill>
                <a:latin typeface="等线" panose="02010600030101010101" pitchFamily="2" charset="-122"/>
                <a:ea typeface="等线" panose="02010600030101010101" pitchFamily="2" charset="-122"/>
              </a:rPr>
              <a:t>成像模糊、打光，倾斜等综合字符种类，颜色，打光等共 </a:t>
            </a:r>
            <a:r>
              <a:rPr lang="en-US" altLang="zh-CN" sz="1600" b="1" dirty="0">
                <a:solidFill>
                  <a:srgbClr val="0070C0"/>
                </a:solidFill>
                <a:latin typeface="等线" panose="02010600030101010101" pitchFamily="2" charset="-122"/>
                <a:ea typeface="等线" panose="02010600030101010101" pitchFamily="2" charset="-122"/>
              </a:rPr>
              <a:t>15</a:t>
            </a:r>
            <a:r>
              <a:rPr lang="zh-CN" altLang="en-US" sz="1600" b="1" dirty="0">
                <a:solidFill>
                  <a:srgbClr val="0070C0"/>
                </a:solidFill>
                <a:latin typeface="等线" panose="02010600030101010101" pitchFamily="2" charset="-122"/>
                <a:ea typeface="等线" panose="02010600030101010101" pitchFamily="2" charset="-122"/>
              </a:rPr>
              <a:t> </a:t>
            </a:r>
            <a:r>
              <a:rPr lang="zh-CN" altLang="en-US" sz="1600" dirty="0">
                <a:solidFill>
                  <a:schemeClr val="tx1">
                    <a:lumMod val="85000"/>
                    <a:lumOff val="15000"/>
                  </a:schemeClr>
                </a:solidFill>
                <a:latin typeface="等线" panose="02010600030101010101" pitchFamily="2" charset="-122"/>
                <a:ea typeface="等线" panose="02010600030101010101" pitchFamily="2" charset="-122"/>
              </a:rPr>
              <a:t>种不同形态</a:t>
            </a:r>
            <a:endParaRPr lang="zh-CN" altLang="zh-CN" sz="1600" dirty="0">
              <a:solidFill>
                <a:schemeClr val="tx1">
                  <a:lumMod val="85000"/>
                  <a:lumOff val="15000"/>
                </a:schemeClr>
              </a:solidFill>
              <a:latin typeface="等线" panose="02010600030101010101" pitchFamily="2" charset="-122"/>
              <a:ea typeface="等线" panose="02010600030101010101" pitchFamily="2" charset="-122"/>
            </a:endParaRPr>
          </a:p>
        </p:txBody>
      </p:sp>
      <p:sp>
        <p:nvSpPr>
          <p:cNvPr id="42" name="箭头: 五边形 69"/>
          <p:cNvSpPr/>
          <p:nvPr/>
        </p:nvSpPr>
        <p:spPr>
          <a:xfrm>
            <a:off x="4484762" y="3917450"/>
            <a:ext cx="1455938" cy="307073"/>
          </a:xfrm>
          <a:prstGeom prst="homePlate">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解决方案</a:t>
            </a:r>
            <a:endParaRPr lang="zh-CN" altLang="en-US" dirty="0">
              <a:latin typeface="等线" panose="02010600030101010101" pitchFamily="2" charset="-122"/>
              <a:ea typeface="等线" panose="02010600030101010101" pitchFamily="2" charset="-122"/>
            </a:endParaRPr>
          </a:p>
        </p:txBody>
      </p:sp>
      <p:sp>
        <p:nvSpPr>
          <p:cNvPr id="43" name="文本框 42"/>
          <p:cNvSpPr txBox="1"/>
          <p:nvPr/>
        </p:nvSpPr>
        <p:spPr>
          <a:xfrm>
            <a:off x="4393398" y="4437271"/>
            <a:ext cx="3912699" cy="1375761"/>
          </a:xfrm>
          <a:prstGeom prst="rect">
            <a:avLst/>
          </a:prstGeom>
          <a:noFill/>
        </p:spPr>
        <p:txBody>
          <a:bodyPr wrap="square" rtlCol="0">
            <a:spAutoFit/>
          </a:bodyPr>
          <a:lstStyle/>
          <a:p>
            <a:pPr algn="just">
              <a:lnSpc>
                <a:spcPct val="70000"/>
              </a:lnSpc>
              <a:spcBef>
                <a:spcPts val="600"/>
              </a:spcBef>
            </a:pPr>
            <a:r>
              <a:rPr lang="zh-CN" altLang="en-US" sz="1600" kern="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sym typeface="+mn-lt"/>
              </a:rPr>
              <a:t>首次与</a:t>
            </a:r>
            <a:r>
              <a:rPr lang="zh-CN" altLang="en-US" sz="1600" b="1" dirty="0">
                <a:solidFill>
                  <a:srgbClr val="0070C0"/>
                </a:solidFill>
                <a:latin typeface="等线" panose="02010600030101010101" pitchFamily="2" charset="-122"/>
                <a:ea typeface="等线" panose="02010600030101010101" pitchFamily="2" charset="-122"/>
                <a:sym typeface="+mn-lt"/>
              </a:rPr>
              <a:t>同类竞品</a:t>
            </a:r>
            <a:r>
              <a:rPr lang="en-US" altLang="zh-CN" sz="1600" b="1" dirty="0">
                <a:solidFill>
                  <a:srgbClr val="0070C0"/>
                </a:solidFill>
                <a:latin typeface="等线" panose="02010600030101010101" pitchFamily="2" charset="-122"/>
                <a:ea typeface="等线" panose="02010600030101010101" pitchFamily="2" charset="-122"/>
                <a:sym typeface="+mn-lt"/>
              </a:rPr>
              <a:t>PK</a:t>
            </a:r>
            <a:r>
              <a:rPr lang="en-US" altLang="zh-CN" sz="1600" kern="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sym typeface="+mn-lt"/>
              </a:rPr>
              <a:t>,</a:t>
            </a:r>
            <a:r>
              <a:rPr lang="zh-CN" altLang="en-US" sz="1600" kern="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sym typeface="+mn-lt"/>
              </a:rPr>
              <a:t>技术性能上完胜，</a:t>
            </a:r>
            <a:endParaRPr lang="zh-CN" altLang="en-US" sz="1600" kern="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sym typeface="+mn-lt"/>
            </a:endParaRPr>
          </a:p>
          <a:p>
            <a:pPr algn="just">
              <a:lnSpc>
                <a:spcPct val="120000"/>
              </a:lnSpc>
              <a:spcBef>
                <a:spcPts val="600"/>
              </a:spcBef>
            </a:pPr>
            <a:r>
              <a:rPr lang="zh-CN" altLang="en-US" sz="1600" kern="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sym typeface="+mn-lt"/>
              </a:rPr>
              <a:t>得到</a:t>
            </a:r>
            <a:r>
              <a:rPr lang="en-US" altLang="zh-CN" sz="1600" kern="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sym typeface="+mn-lt"/>
              </a:rPr>
              <a:t>PMP</a:t>
            </a:r>
            <a:r>
              <a:rPr lang="zh-CN" altLang="en-US" sz="1600" kern="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sym typeface="+mn-lt"/>
              </a:rPr>
              <a:t>集团高层的认可</a:t>
            </a:r>
            <a:endParaRPr lang="en-US" altLang="zh-CN" sz="1600" dirty="0">
              <a:solidFill>
                <a:schemeClr val="tx1">
                  <a:lumMod val="85000"/>
                  <a:lumOff val="15000"/>
                </a:schemeClr>
              </a:solidFill>
              <a:latin typeface="等线" panose="02010600030101010101" pitchFamily="2" charset="-122"/>
              <a:ea typeface="等线" panose="02010600030101010101" pitchFamily="2" charset="-122"/>
            </a:endParaRPr>
          </a:p>
          <a:p>
            <a:pPr lvl="0" algn="just" defTabSz="825500" hangingPunct="0">
              <a:defRPr/>
            </a:pPr>
            <a:r>
              <a:rPr lang="zh-CN" altLang="en-US" sz="1600" dirty="0">
                <a:solidFill>
                  <a:schemeClr val="tx1">
                    <a:lumMod val="85000"/>
                    <a:lumOff val="15000"/>
                  </a:schemeClr>
                </a:solidFill>
                <a:latin typeface="等线" panose="02010600030101010101" pitchFamily="2" charset="-122"/>
                <a:ea typeface="等线" panose="02010600030101010101" pitchFamily="2" charset="-122"/>
              </a:rPr>
              <a:t>基于</a:t>
            </a:r>
            <a:r>
              <a:rPr lang="en-US" altLang="zh-CN" sz="1600" b="1" dirty="0">
                <a:solidFill>
                  <a:srgbClr val="0070C0"/>
                </a:solidFill>
                <a:latin typeface="等线" panose="02010600030101010101" pitchFamily="2" charset="-122"/>
                <a:ea typeface="等线" panose="02010600030101010101" pitchFamily="2" charset="-122"/>
              </a:rPr>
              <a:t>SMore </a:t>
            </a:r>
            <a:r>
              <a:rPr lang="en-US" altLang="zh-CN" sz="1600" b="1" dirty="0" err="1">
                <a:solidFill>
                  <a:srgbClr val="0070C0"/>
                </a:solidFill>
                <a:latin typeface="等线" panose="02010600030101010101" pitchFamily="2" charset="-122"/>
                <a:ea typeface="等线" panose="02010600030101010101" pitchFamily="2" charset="-122"/>
              </a:rPr>
              <a:t>Vimo</a:t>
            </a:r>
            <a:r>
              <a:rPr lang="zh-CN" altLang="en-US" sz="1600" b="1" dirty="0">
                <a:solidFill>
                  <a:srgbClr val="0070C0"/>
                </a:solidFill>
                <a:latin typeface="等线" panose="02010600030101010101" pitchFamily="2" charset="-122"/>
                <a:ea typeface="等线" panose="02010600030101010101" pitchFamily="2" charset="-122"/>
              </a:rPr>
              <a:t>工业</a:t>
            </a:r>
            <a:r>
              <a:rPr lang="en-US" altLang="zh-CN" sz="1600" b="1" dirty="0">
                <a:solidFill>
                  <a:srgbClr val="0070C0"/>
                </a:solidFill>
                <a:latin typeface="等线" panose="02010600030101010101" pitchFamily="2" charset="-122"/>
                <a:ea typeface="等线" panose="02010600030101010101" pitchFamily="2" charset="-122"/>
              </a:rPr>
              <a:t>OCR</a:t>
            </a:r>
            <a:r>
              <a:rPr lang="zh-CN" altLang="en-US" sz="1600" b="1" dirty="0">
                <a:solidFill>
                  <a:srgbClr val="0070C0"/>
                </a:solidFill>
                <a:latin typeface="等线" panose="02010600030101010101" pitchFamily="2" charset="-122"/>
                <a:ea typeface="等线" panose="02010600030101010101" pitchFamily="2" charset="-122"/>
              </a:rPr>
              <a:t>识别</a:t>
            </a:r>
            <a:r>
              <a:rPr lang="zh-CN" altLang="en-US" sz="1600" dirty="0">
                <a:solidFill>
                  <a:schemeClr val="tx1">
                    <a:lumMod val="85000"/>
                    <a:lumOff val="15000"/>
                  </a:schemeClr>
                </a:solidFill>
                <a:latin typeface="等线" panose="02010600030101010101" pitchFamily="2" charset="-122"/>
                <a:ea typeface="等线" panose="02010600030101010101" pitchFamily="2" charset="-122"/>
              </a:rPr>
              <a:t>算法</a:t>
            </a:r>
            <a:endParaRPr lang="en-US" altLang="zh-CN" sz="1600" dirty="0">
              <a:solidFill>
                <a:schemeClr val="tx1">
                  <a:lumMod val="85000"/>
                  <a:lumOff val="15000"/>
                </a:schemeClr>
              </a:solidFill>
              <a:latin typeface="等线" panose="02010600030101010101" pitchFamily="2" charset="-122"/>
              <a:ea typeface="等线" panose="02010600030101010101" pitchFamily="2" charset="-122"/>
            </a:endParaRPr>
          </a:p>
          <a:p>
            <a:pPr lvl="0" algn="just" defTabSz="825500" hangingPunct="0">
              <a:defRPr/>
            </a:pPr>
            <a:r>
              <a:rPr lang="zh-CN" altLang="en-US" sz="1600" b="1" dirty="0">
                <a:solidFill>
                  <a:srgbClr val="0070C0"/>
                </a:solidFill>
                <a:latin typeface="等线" panose="02010600030101010101" pitchFamily="2" charset="-122"/>
                <a:ea typeface="等线" panose="02010600030101010101" pitchFamily="2" charset="-122"/>
              </a:rPr>
              <a:t>复杂高效的预处理</a:t>
            </a:r>
            <a:r>
              <a:rPr lang="zh-CN" altLang="en-US" sz="1600" dirty="0">
                <a:solidFill>
                  <a:schemeClr val="tx1">
                    <a:lumMod val="85000"/>
                    <a:lumOff val="15000"/>
                  </a:schemeClr>
                </a:solidFill>
                <a:latin typeface="等线" panose="02010600030101010101" pitchFamily="2" charset="-122"/>
                <a:ea typeface="等线" panose="02010600030101010101" pitchFamily="2" charset="-122"/>
              </a:rPr>
              <a:t>，增加算法对环境鲁棒性</a:t>
            </a:r>
            <a:endParaRPr lang="en-US" altLang="zh-CN" sz="1600" dirty="0">
              <a:solidFill>
                <a:schemeClr val="tx1">
                  <a:lumMod val="85000"/>
                  <a:lumOff val="15000"/>
                </a:schemeClr>
              </a:solidFill>
              <a:latin typeface="等线" panose="02010600030101010101" pitchFamily="2" charset="-122"/>
              <a:ea typeface="等线" panose="02010600030101010101" pitchFamily="2" charset="-122"/>
            </a:endParaRPr>
          </a:p>
        </p:txBody>
      </p:sp>
      <p:sp>
        <p:nvSpPr>
          <p:cNvPr id="44" name="箭头: 五边形 24"/>
          <p:cNvSpPr/>
          <p:nvPr/>
        </p:nvSpPr>
        <p:spPr>
          <a:xfrm>
            <a:off x="350740" y="1291644"/>
            <a:ext cx="1455938" cy="307073"/>
          </a:xfrm>
          <a:prstGeom prst="homePlate">
            <a:avLst/>
          </a:prstGeom>
          <a:solidFill>
            <a:srgbClr val="0070C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项目内容</a:t>
            </a:r>
            <a:endParaRPr lang="zh-CN" altLang="en-US" dirty="0">
              <a:latin typeface="等线" panose="02010600030101010101" pitchFamily="2" charset="-122"/>
              <a:ea typeface="等线" panose="02010600030101010101" pitchFamily="2" charset="-122"/>
            </a:endParaRPr>
          </a:p>
        </p:txBody>
      </p:sp>
      <p:grpSp>
        <p:nvGrpSpPr>
          <p:cNvPr id="45" name="组合 44"/>
          <p:cNvGrpSpPr/>
          <p:nvPr/>
        </p:nvGrpSpPr>
        <p:grpSpPr>
          <a:xfrm>
            <a:off x="6582440" y="1858994"/>
            <a:ext cx="1723657" cy="1422594"/>
            <a:chOff x="6746468" y="1680857"/>
            <a:chExt cx="2283038" cy="1712278"/>
          </a:xfrm>
        </p:grpSpPr>
        <p:pic>
          <p:nvPicPr>
            <p:cNvPr id="46" name="图片 45"/>
            <p:cNvPicPr>
              <a:picLocks noChangeAspect="1"/>
            </p:cNvPicPr>
            <p:nvPr/>
          </p:nvPicPr>
          <p:blipFill>
            <a:blip r:embed="rId2" cstate="email"/>
            <a:stretch>
              <a:fillRect/>
            </a:stretch>
          </p:blipFill>
          <p:spPr>
            <a:xfrm>
              <a:off x="6746468" y="1680857"/>
              <a:ext cx="2283038" cy="1712278"/>
            </a:xfrm>
            <a:prstGeom prst="rect">
              <a:avLst/>
            </a:prstGeom>
          </p:spPr>
        </p:pic>
        <p:sp>
          <p:nvSpPr>
            <p:cNvPr id="47" name="矩形 46"/>
            <p:cNvSpPr/>
            <p:nvPr/>
          </p:nvSpPr>
          <p:spPr>
            <a:xfrm>
              <a:off x="8048021" y="1818525"/>
              <a:ext cx="315143" cy="215757"/>
            </a:xfrm>
            <a:prstGeom prst="rect">
              <a:avLst/>
            </a:prstGeom>
            <a:noFill/>
            <a:ln w="28575">
              <a:solidFill>
                <a:srgbClr val="FF0000"/>
              </a:solidFill>
            </a:ln>
          </p:spPr>
          <p:txBody>
            <a:bodyPr wrap="square" rtlCol="0" anchor="ctr">
              <a:noAutofit/>
            </a:bodyPr>
            <a:lstStyle/>
            <a:p>
              <a:pPr algn="l"/>
              <a:endParaRPr lang="zh-CN" altLang="en-US" sz="20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grpSp>
      <p:grpSp>
        <p:nvGrpSpPr>
          <p:cNvPr id="48" name="组合 47"/>
          <p:cNvGrpSpPr/>
          <p:nvPr/>
        </p:nvGrpSpPr>
        <p:grpSpPr>
          <a:xfrm>
            <a:off x="4484762" y="1858995"/>
            <a:ext cx="1978557" cy="1404760"/>
            <a:chOff x="-2336294" y="3038225"/>
            <a:chExt cx="4097682" cy="1870260"/>
          </a:xfrm>
        </p:grpSpPr>
        <p:pic>
          <p:nvPicPr>
            <p:cNvPr id="49" name="图片 48"/>
            <p:cNvPicPr>
              <a:picLocks noChangeAspect="1"/>
            </p:cNvPicPr>
            <p:nvPr/>
          </p:nvPicPr>
          <p:blipFill rotWithShape="1">
            <a:blip r:embed="rId3" cstate="screen"/>
            <a:srcRect t="-1"/>
            <a:stretch>
              <a:fillRect/>
            </a:stretch>
          </p:blipFill>
          <p:spPr>
            <a:xfrm>
              <a:off x="-2336294" y="3038225"/>
              <a:ext cx="4097680" cy="365762"/>
            </a:xfrm>
            <a:prstGeom prst="rect">
              <a:avLst/>
            </a:prstGeom>
            <a:noFill/>
          </p:spPr>
        </p:pic>
        <p:pic>
          <p:nvPicPr>
            <p:cNvPr id="50" name="图片 49"/>
            <p:cNvPicPr>
              <a:picLocks noChangeAspect="1"/>
            </p:cNvPicPr>
            <p:nvPr/>
          </p:nvPicPr>
          <p:blipFill>
            <a:blip r:embed="rId4" cstate="email"/>
            <a:stretch>
              <a:fillRect/>
            </a:stretch>
          </p:blipFill>
          <p:spPr>
            <a:xfrm>
              <a:off x="-2336294" y="3403987"/>
              <a:ext cx="4097681" cy="510081"/>
            </a:xfrm>
            <a:prstGeom prst="rect">
              <a:avLst/>
            </a:prstGeom>
          </p:spPr>
        </p:pic>
        <p:pic>
          <p:nvPicPr>
            <p:cNvPr id="51" name="图片 50"/>
            <p:cNvPicPr>
              <a:picLocks noChangeAspect="1"/>
            </p:cNvPicPr>
            <p:nvPr/>
          </p:nvPicPr>
          <p:blipFill>
            <a:blip r:embed="rId5" cstate="email"/>
            <a:stretch>
              <a:fillRect/>
            </a:stretch>
          </p:blipFill>
          <p:spPr>
            <a:xfrm>
              <a:off x="-2336293" y="3920544"/>
              <a:ext cx="4097680" cy="461769"/>
            </a:xfrm>
            <a:prstGeom prst="rect">
              <a:avLst/>
            </a:prstGeom>
          </p:spPr>
        </p:pic>
        <p:pic>
          <p:nvPicPr>
            <p:cNvPr id="52" name="图片 51"/>
            <p:cNvPicPr>
              <a:picLocks noChangeAspect="1"/>
            </p:cNvPicPr>
            <p:nvPr/>
          </p:nvPicPr>
          <p:blipFill>
            <a:blip r:embed="rId6" cstate="email"/>
            <a:stretch>
              <a:fillRect/>
            </a:stretch>
          </p:blipFill>
          <p:spPr>
            <a:xfrm>
              <a:off x="-2336293" y="4382313"/>
              <a:ext cx="4097681" cy="526172"/>
            </a:xfrm>
            <a:prstGeom prst="rect">
              <a:avLst/>
            </a:prstGeom>
          </p:spPr>
        </p:pic>
      </p:grpSp>
      <p:pic>
        <p:nvPicPr>
          <p:cNvPr id="53" name="图片 52"/>
          <p:cNvPicPr>
            <a:picLocks noChangeAspect="1"/>
          </p:cNvPicPr>
          <p:nvPr/>
        </p:nvPicPr>
        <p:blipFill>
          <a:blip r:embed="rId7" cstate="email">
            <a:extLst>
              <a:ext uri="{BEBA8EAE-BF5A-486C-A8C5-ECC9F3942E4B}">
                <a14:imgProps xmlns:a14="http://schemas.microsoft.com/office/drawing/2010/main">
                  <a14:imgLayer r:embed="rId8">
                    <a14:imgEffect>
                      <a14:backgroundRemoval t="9272" b="94702" l="9833" r="92469">
                        <a14:foregroundMark x1="79079" y1="44371" x2="79079" y2="44371"/>
                        <a14:foregroundMark x1="74686" y1="63907" x2="74686" y2="63907"/>
                        <a14:foregroundMark x1="79498" y1="28146" x2="79498" y2="28146"/>
                        <a14:foregroundMark x1="82218" y1="27483" x2="82218" y2="27483"/>
                        <a14:foregroundMark x1="36820" y1="95364" x2="36820" y2="95364"/>
                        <a14:foregroundMark x1="82636" y1="50000" x2="82636" y2="50000"/>
                        <a14:foregroundMark x1="92469" y1="31788" x2="92469" y2="31788"/>
                        <a14:foregroundMark x1="50209" y1="9272" x2="50209" y2="9272"/>
                        <a14:foregroundMark x1="85774" y1="40728" x2="85774" y2="40728"/>
                      </a14:backgroundRemoval>
                    </a14:imgEffect>
                  </a14:imgLayer>
                </a14:imgProps>
              </a:ext>
            </a:extLst>
          </a:blip>
          <a:stretch>
            <a:fillRect/>
          </a:stretch>
        </p:blipFill>
        <p:spPr>
          <a:xfrm>
            <a:off x="6380241" y="2697920"/>
            <a:ext cx="940053" cy="593925"/>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rPr>
              <a:t>行业方案</a:t>
            </a:r>
            <a:r>
              <a:rPr lang="en-US" altLang="zh-CN" sz="2400" b="1" spc="100" dirty="0">
                <a:solidFill>
                  <a:srgbClr val="043E6F"/>
                </a:solidFill>
                <a:cs typeface="Arial" panose="020B0604020202020204" pitchFamily="34" charset="0"/>
              </a:rPr>
              <a:t>:3</a:t>
            </a:r>
            <a:r>
              <a:rPr lang="en-US" altLang="zh-CN" sz="2400" b="1" spc="100" dirty="0">
                <a:solidFill>
                  <a:srgbClr val="043E6F"/>
                </a:solidFill>
                <a:cs typeface="Arial" panose="020B0604020202020204" pitchFamily="34" charset="0"/>
              </a:rPr>
              <a:t>C</a:t>
            </a:r>
            <a:r>
              <a:rPr lang="zh-CN" altLang="en-US" sz="2400" b="1" spc="100" dirty="0">
                <a:solidFill>
                  <a:srgbClr val="043E6F"/>
                </a:solidFill>
                <a:cs typeface="Arial" panose="020B0604020202020204" pitchFamily="34" charset="0"/>
              </a:rPr>
              <a:t>电子制造服务</a:t>
            </a:r>
            <a:endParaRPr lang="zh-CN" altLang="en-US" sz="2400" b="1" spc="100" dirty="0">
              <a:solidFill>
                <a:srgbClr val="043E6F"/>
              </a:solidFill>
              <a:cs typeface="Arial" panose="020B0604020202020204" pitchFamily="34" charset="0"/>
            </a:endParaRPr>
          </a:p>
        </p:txBody>
      </p:sp>
      <p:sp>
        <p:nvSpPr>
          <p:cNvPr id="23" name="矩形 22" hidden="1"/>
          <p:cNvSpPr/>
          <p:nvPr/>
        </p:nvSpPr>
        <p:spPr>
          <a:xfrm>
            <a:off x="0" y="1071245"/>
            <a:ext cx="8913180" cy="5258171"/>
          </a:xfrm>
          <a:prstGeom prst="rect">
            <a:avLst/>
          </a:prstGeom>
          <a:gradFill>
            <a:gsLst>
              <a:gs pos="40000">
                <a:srgbClr val="0070C0">
                  <a:alpha val="80000"/>
                </a:srgbClr>
              </a:gs>
              <a:gs pos="0">
                <a:schemeClr val="accent1">
                  <a:lumMod val="75000"/>
                </a:schemeClr>
              </a:gs>
              <a:gs pos="100000">
                <a:srgbClr val="0070C0">
                  <a:alpha val="1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圆顶角 67"/>
          <p:cNvSpPr/>
          <p:nvPr/>
        </p:nvSpPr>
        <p:spPr>
          <a:xfrm rot="10800000" flipV="1">
            <a:off x="4124431" y="3211725"/>
            <a:ext cx="3979780" cy="2419260"/>
          </a:xfrm>
          <a:prstGeom prst="round2SameRect">
            <a:avLst>
              <a:gd name="adj1" fmla="val 0"/>
              <a:gd name="adj2" fmla="val 0"/>
            </a:avLst>
          </a:prstGeom>
          <a:gradFill flip="none" rotWithShape="1">
            <a:gsLst>
              <a:gs pos="15000">
                <a:schemeClr val="bg1">
                  <a:lumMod val="85000"/>
                  <a:alpha val="47000"/>
                </a:schemeClr>
              </a:gs>
              <a:gs pos="82000">
                <a:srgbClr val="019FBC">
                  <a:alpha val="0"/>
                </a:srgbClr>
              </a:gs>
            </a:gsLst>
            <a:lin ang="5400000" scaled="1"/>
            <a:tileRect/>
          </a:gradFill>
          <a:ln w="12700">
            <a:gradFill flip="none" rotWithShape="1">
              <a:gsLst>
                <a:gs pos="0">
                  <a:schemeClr val="bg1">
                    <a:lumMod val="85000"/>
                  </a:schemeClr>
                </a:gs>
                <a:gs pos="84000">
                  <a:srgbClr val="019FBC">
                    <a:alpha val="0"/>
                  </a:srgb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505"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26" name="矩形: 圆顶角 67"/>
          <p:cNvSpPr/>
          <p:nvPr/>
        </p:nvSpPr>
        <p:spPr>
          <a:xfrm rot="10800000" flipV="1">
            <a:off x="818523" y="3211725"/>
            <a:ext cx="3195210" cy="2419260"/>
          </a:xfrm>
          <a:prstGeom prst="round2SameRect">
            <a:avLst>
              <a:gd name="adj1" fmla="val 0"/>
              <a:gd name="adj2" fmla="val 0"/>
            </a:avLst>
          </a:prstGeom>
          <a:gradFill flip="none" rotWithShape="1">
            <a:gsLst>
              <a:gs pos="15000">
                <a:schemeClr val="bg1">
                  <a:lumMod val="85000"/>
                  <a:alpha val="47000"/>
                </a:schemeClr>
              </a:gs>
              <a:gs pos="82000">
                <a:srgbClr val="019FBC">
                  <a:alpha val="0"/>
                </a:srgbClr>
              </a:gs>
            </a:gsLst>
            <a:lin ang="5400000" scaled="1"/>
            <a:tileRect/>
          </a:gradFill>
          <a:ln w="12700">
            <a:gradFill flip="none" rotWithShape="1">
              <a:gsLst>
                <a:gs pos="0">
                  <a:schemeClr val="bg1">
                    <a:lumMod val="85000"/>
                  </a:schemeClr>
                </a:gs>
                <a:gs pos="84000">
                  <a:srgbClr val="019FBC">
                    <a:alpha val="0"/>
                  </a:srgb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505"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27" name="矩形: 圆顶角 67"/>
          <p:cNvSpPr/>
          <p:nvPr/>
        </p:nvSpPr>
        <p:spPr>
          <a:xfrm rot="10800000" flipV="1">
            <a:off x="7416270" y="890556"/>
            <a:ext cx="3195210" cy="2419260"/>
          </a:xfrm>
          <a:prstGeom prst="round2SameRect">
            <a:avLst>
              <a:gd name="adj1" fmla="val 0"/>
              <a:gd name="adj2" fmla="val 0"/>
            </a:avLst>
          </a:prstGeom>
          <a:gradFill flip="none" rotWithShape="1">
            <a:gsLst>
              <a:gs pos="15000">
                <a:schemeClr val="bg1">
                  <a:lumMod val="85000"/>
                  <a:alpha val="47000"/>
                </a:schemeClr>
              </a:gs>
              <a:gs pos="82000">
                <a:srgbClr val="019FBC">
                  <a:alpha val="0"/>
                </a:srgbClr>
              </a:gs>
            </a:gsLst>
            <a:lin ang="5400000" scaled="1"/>
            <a:tileRect/>
          </a:gradFill>
          <a:ln w="12700">
            <a:gradFill flip="none" rotWithShape="1">
              <a:gsLst>
                <a:gs pos="0">
                  <a:schemeClr val="bg1">
                    <a:lumMod val="85000"/>
                  </a:schemeClr>
                </a:gs>
                <a:gs pos="84000">
                  <a:srgbClr val="019FBC">
                    <a:alpha val="0"/>
                  </a:srgb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505"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28" name="矩形: 圆顶角 67"/>
          <p:cNvSpPr/>
          <p:nvPr/>
        </p:nvSpPr>
        <p:spPr>
          <a:xfrm rot="10800000" flipV="1">
            <a:off x="4124431" y="890556"/>
            <a:ext cx="3195210" cy="2419260"/>
          </a:xfrm>
          <a:prstGeom prst="round2SameRect">
            <a:avLst>
              <a:gd name="adj1" fmla="val 0"/>
              <a:gd name="adj2" fmla="val 0"/>
            </a:avLst>
          </a:prstGeom>
          <a:gradFill flip="none" rotWithShape="1">
            <a:gsLst>
              <a:gs pos="15000">
                <a:schemeClr val="bg1">
                  <a:lumMod val="85000"/>
                  <a:alpha val="47000"/>
                </a:schemeClr>
              </a:gs>
              <a:gs pos="82000">
                <a:srgbClr val="019FBC">
                  <a:alpha val="0"/>
                </a:srgbClr>
              </a:gs>
            </a:gsLst>
            <a:lin ang="5400000" scaled="1"/>
            <a:tileRect/>
          </a:gradFill>
          <a:ln w="12700">
            <a:gradFill flip="none" rotWithShape="1">
              <a:gsLst>
                <a:gs pos="0">
                  <a:schemeClr val="bg1">
                    <a:lumMod val="85000"/>
                  </a:schemeClr>
                </a:gs>
                <a:gs pos="84000">
                  <a:srgbClr val="019FBC">
                    <a:alpha val="0"/>
                  </a:srgb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505"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29" name="矩形: 圆顶角 67"/>
          <p:cNvSpPr/>
          <p:nvPr/>
        </p:nvSpPr>
        <p:spPr>
          <a:xfrm rot="10800000" flipV="1">
            <a:off x="818523" y="890556"/>
            <a:ext cx="3195210" cy="2419260"/>
          </a:xfrm>
          <a:prstGeom prst="round2SameRect">
            <a:avLst>
              <a:gd name="adj1" fmla="val 0"/>
              <a:gd name="adj2" fmla="val 0"/>
            </a:avLst>
          </a:prstGeom>
          <a:gradFill flip="none" rotWithShape="1">
            <a:gsLst>
              <a:gs pos="15000">
                <a:schemeClr val="bg1">
                  <a:lumMod val="85000"/>
                  <a:alpha val="47000"/>
                </a:schemeClr>
              </a:gs>
              <a:gs pos="82000">
                <a:srgbClr val="019FBC">
                  <a:alpha val="0"/>
                </a:srgbClr>
              </a:gs>
            </a:gsLst>
            <a:lin ang="5400000" scaled="1"/>
            <a:tileRect/>
          </a:gradFill>
          <a:ln w="12700">
            <a:gradFill flip="none" rotWithShape="1">
              <a:gsLst>
                <a:gs pos="0">
                  <a:schemeClr val="bg1">
                    <a:lumMod val="85000"/>
                  </a:schemeClr>
                </a:gs>
                <a:gs pos="84000">
                  <a:srgbClr val="019FBC">
                    <a:alpha val="0"/>
                  </a:srgb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505"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30" name="内容占位符 3"/>
          <p:cNvSpPr txBox="1"/>
          <p:nvPr/>
        </p:nvSpPr>
        <p:spPr>
          <a:xfrm>
            <a:off x="736745" y="2578593"/>
            <a:ext cx="6180137" cy="2264485"/>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1800" kern="1200" dirty="0" smtClean="0">
                <a:solidFill>
                  <a:srgbClr val="474646"/>
                </a:solidFill>
                <a:latin typeface="Arial" panose="020B0604020202020204" pitchFamily="34" charset="0"/>
                <a:ea typeface="思源黑体 CN Normal" panose="02010600030101010101"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474646"/>
                </a:solidFill>
                <a:latin typeface="Arial" panose="020B0604020202020204" pitchFamily="34" charset="0"/>
                <a:ea typeface="思源黑体 CN Normal" panose="02010600030101010101"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ts val="1900"/>
              </a:lnSpc>
              <a:spcBef>
                <a:spcPts val="1000"/>
              </a:spcBef>
              <a:spcAft>
                <a:spcPts val="0"/>
              </a:spcAft>
              <a:buClrTx/>
              <a:buSzTx/>
              <a:buFont typeface="Arial" panose="020B0604020202020204" pitchFamily="34" charset="0"/>
              <a:buChar char="•"/>
              <a:defRPr/>
            </a:pPr>
            <a:endParaRPr kumimoji="0" lang="zh-CN" altLang="en-US" sz="1200" u="none" strike="noStrike" kern="1200" cap="none" spc="100" normalizeH="0" baseline="0" noProof="0" dirty="0">
              <a:ln>
                <a:noFill/>
              </a:ln>
              <a:solidFill>
                <a:srgbClr val="474646"/>
              </a:solidFill>
              <a:effectLst/>
              <a:uLnTx/>
              <a:uFillTx/>
              <a:ea typeface="+mn-ea"/>
            </a:endParaRPr>
          </a:p>
        </p:txBody>
      </p:sp>
      <p:grpSp>
        <p:nvGrpSpPr>
          <p:cNvPr id="31" name="组合 25"/>
          <p:cNvGrpSpPr/>
          <p:nvPr/>
        </p:nvGrpSpPr>
        <p:grpSpPr>
          <a:xfrm>
            <a:off x="1080218" y="936695"/>
            <a:ext cx="9531267" cy="4489584"/>
            <a:chOff x="1666706" y="956381"/>
            <a:chExt cx="8046320" cy="4221263"/>
          </a:xfrm>
        </p:grpSpPr>
        <p:grpSp>
          <p:nvGrpSpPr>
            <p:cNvPr id="33" name="组合 2"/>
            <p:cNvGrpSpPr/>
            <p:nvPr/>
          </p:nvGrpSpPr>
          <p:grpSpPr>
            <a:xfrm>
              <a:off x="1698729" y="956381"/>
              <a:ext cx="2247700" cy="2071235"/>
              <a:chOff x="1859307" y="1166191"/>
              <a:chExt cx="2532605" cy="2345730"/>
            </a:xfrm>
          </p:grpSpPr>
          <p:sp>
            <p:nvSpPr>
              <p:cNvPr id="90" name="文本框 8"/>
              <p:cNvSpPr txBox="1"/>
              <p:nvPr/>
            </p:nvSpPr>
            <p:spPr>
              <a:xfrm>
                <a:off x="1859307" y="2758135"/>
                <a:ext cx="2532605" cy="753786"/>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缺陷种类：</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30+</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检测精度：</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0.01m</a:t>
                </a:r>
                <a:r>
                  <a:rPr kumimoji="0" lang="en-US" altLang="zh-CN" sz="1000" u="none" strike="noStrike" kern="0" cap="none" spc="100" normalizeH="0" baseline="30000" noProof="0" dirty="0">
                    <a:ln>
                      <a:noFill/>
                    </a:ln>
                    <a:solidFill>
                      <a:srgbClr val="474646"/>
                    </a:solidFill>
                    <a:effectLst/>
                    <a:uLnTx/>
                    <a:uFillTx/>
                    <a:latin typeface="Arial" panose="020B0604020202020204" pitchFamily="34" charset="0"/>
                    <a:cs typeface="Arial" panose="020B0604020202020204" pitchFamily="34" charset="0"/>
                    <a:sym typeface="+mn-lt"/>
                  </a:rPr>
                  <a:t>2</a:t>
                </a:r>
                <a:r>
                  <a:rPr kumimoji="0" lang="zh-CN" altLang="en-US" sz="1000" u="none" strike="noStrike" kern="0" cap="none" spc="100" normalizeH="0" baseline="30000" noProof="0" dirty="0">
                    <a:ln>
                      <a:noFill/>
                    </a:ln>
                    <a:solidFill>
                      <a:srgbClr val="474646"/>
                    </a:solidFill>
                    <a:effectLst/>
                    <a:uLnTx/>
                    <a:uFillTx/>
                    <a:latin typeface="Arial" panose="020B0604020202020204" pitchFamily="34" charset="0"/>
                    <a:cs typeface="Arial" panose="020B0604020202020204" pitchFamily="34" charset="0"/>
                    <a:sym typeface="+mn-lt"/>
                  </a:rPr>
                  <a:t>；</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检测率：</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99.5%+</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准确率，</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0</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漏杀；</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p:txBody>
          </p:sp>
          <p:sp>
            <p:nvSpPr>
              <p:cNvPr id="91" name="文本框 10"/>
              <p:cNvSpPr txBox="1"/>
              <p:nvPr/>
            </p:nvSpPr>
            <p:spPr>
              <a:xfrm>
                <a:off x="1973709" y="1166191"/>
                <a:ext cx="2231635" cy="363443"/>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600"/>
                  </a:spcBef>
                  <a:spcAft>
                    <a:spcPts val="0"/>
                  </a:spcAft>
                  <a:buClrTx/>
                  <a:buSzTx/>
                  <a:buFontTx/>
                  <a:buNone/>
                  <a:defRPr/>
                </a:pPr>
                <a:r>
                  <a:rPr kumimoji="0" lang="zh-CN" altLang="en-US"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无线充电线圈缺陷检测</a:t>
                </a:r>
                <a:endParaRPr kumimoji="0" lang="zh-CN" altLang="en-US"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endParaRPr>
              </a:p>
            </p:txBody>
          </p:sp>
          <p:pic>
            <p:nvPicPr>
              <p:cNvPr id="92" name="图片 11"/>
              <p:cNvPicPr>
                <a:picLocks noChangeAspect="1"/>
              </p:cNvPicPr>
              <p:nvPr/>
            </p:nvPicPr>
            <p:blipFill>
              <a:blip r:embed="rId1" cstate="email"/>
              <a:stretch>
                <a:fillRect/>
              </a:stretch>
            </p:blipFill>
            <p:spPr>
              <a:xfrm>
                <a:off x="2034807" y="1635844"/>
                <a:ext cx="968095" cy="972620"/>
              </a:xfrm>
              <a:prstGeom prst="rect">
                <a:avLst/>
              </a:prstGeom>
            </p:spPr>
          </p:pic>
          <p:pic>
            <p:nvPicPr>
              <p:cNvPr id="93" name="图片 12"/>
              <p:cNvPicPr>
                <a:picLocks noChangeAspect="1"/>
              </p:cNvPicPr>
              <p:nvPr/>
            </p:nvPicPr>
            <p:blipFill>
              <a:blip r:embed="rId2" cstate="email"/>
              <a:stretch>
                <a:fillRect/>
              </a:stretch>
            </p:blipFill>
            <p:spPr>
              <a:xfrm>
                <a:off x="3045059" y="1632033"/>
                <a:ext cx="982239" cy="1007051"/>
              </a:xfrm>
              <a:prstGeom prst="rect">
                <a:avLst/>
              </a:prstGeom>
            </p:spPr>
          </p:pic>
        </p:grpSp>
        <p:grpSp>
          <p:nvGrpSpPr>
            <p:cNvPr id="54" name="组合 20"/>
            <p:cNvGrpSpPr/>
            <p:nvPr/>
          </p:nvGrpSpPr>
          <p:grpSpPr>
            <a:xfrm>
              <a:off x="4407869" y="956381"/>
              <a:ext cx="2247700" cy="2059673"/>
              <a:chOff x="3617756" y="898547"/>
              <a:chExt cx="2247700" cy="2059673"/>
            </a:xfrm>
          </p:grpSpPr>
          <p:sp>
            <p:nvSpPr>
              <p:cNvPr id="85" name="文本框 14"/>
              <p:cNvSpPr txBox="1"/>
              <p:nvPr/>
            </p:nvSpPr>
            <p:spPr>
              <a:xfrm>
                <a:off x="3617756" y="1930913"/>
                <a:ext cx="2247700" cy="1027307"/>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满足</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60+</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缺陷项检测；</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精密光源设计，克服产品翘曲因素，全方面呈现缺陷项；</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defRPr/>
                </a:pP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UPH</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1200pcs/h</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过杀率</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&lt;5%</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，漏杀率</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&lt;0.1%</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a:t>
                </a:r>
                <a:endPar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p:txBody>
          </p:sp>
          <p:sp>
            <p:nvSpPr>
              <p:cNvPr id="86" name="文本框 15"/>
              <p:cNvSpPr txBox="1"/>
              <p:nvPr/>
            </p:nvSpPr>
            <p:spPr>
              <a:xfrm>
                <a:off x="3903149" y="898547"/>
                <a:ext cx="1676913" cy="320913"/>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600"/>
                  </a:spcBef>
                  <a:spcAft>
                    <a:spcPts val="0"/>
                  </a:spcAft>
                  <a:buClrTx/>
                  <a:buSzTx/>
                  <a:buFontTx/>
                  <a:buNone/>
                  <a:defRPr/>
                </a:pPr>
                <a:r>
                  <a:rPr kumimoji="0" lang="zh-CN" altLang="en-US"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柔性电路板缺陷检测</a:t>
                </a:r>
                <a:endParaRPr kumimoji="0" lang="zh-CN" altLang="en-US"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endParaRPr>
              </a:p>
            </p:txBody>
          </p:sp>
          <p:pic>
            <p:nvPicPr>
              <p:cNvPr id="87" name="图片 4"/>
              <p:cNvPicPr>
                <a:picLocks noChangeAspect="1"/>
              </p:cNvPicPr>
              <p:nvPr/>
            </p:nvPicPr>
            <p:blipFill>
              <a:blip r:embed="rId3" cstate="email"/>
              <a:stretch>
                <a:fillRect/>
              </a:stretch>
            </p:blipFill>
            <p:spPr>
              <a:xfrm>
                <a:off x="3863103" y="1338378"/>
                <a:ext cx="600077" cy="514351"/>
              </a:xfrm>
              <a:prstGeom prst="rect">
                <a:avLst/>
              </a:prstGeom>
            </p:spPr>
          </p:pic>
          <p:pic>
            <p:nvPicPr>
              <p:cNvPr id="88" name="图片 6"/>
              <p:cNvPicPr>
                <a:picLocks noChangeAspect="1"/>
              </p:cNvPicPr>
              <p:nvPr/>
            </p:nvPicPr>
            <p:blipFill>
              <a:blip r:embed="rId4" cstate="email"/>
              <a:stretch>
                <a:fillRect/>
              </a:stretch>
            </p:blipFill>
            <p:spPr>
              <a:xfrm>
                <a:off x="4523643" y="1338317"/>
                <a:ext cx="516916" cy="516916"/>
              </a:xfrm>
              <a:prstGeom prst="rect">
                <a:avLst/>
              </a:prstGeom>
            </p:spPr>
          </p:pic>
          <p:pic>
            <p:nvPicPr>
              <p:cNvPr id="89" name="图片 19"/>
              <p:cNvPicPr>
                <a:picLocks noChangeAspect="1"/>
              </p:cNvPicPr>
              <p:nvPr/>
            </p:nvPicPr>
            <p:blipFill>
              <a:blip r:embed="rId5" cstate="email"/>
              <a:stretch>
                <a:fillRect/>
              </a:stretch>
            </p:blipFill>
            <p:spPr>
              <a:xfrm>
                <a:off x="5101022" y="1338317"/>
                <a:ext cx="573767" cy="514411"/>
              </a:xfrm>
              <a:prstGeom prst="rect">
                <a:avLst/>
              </a:prstGeom>
            </p:spPr>
          </p:pic>
        </p:grpSp>
        <p:sp>
          <p:nvSpPr>
            <p:cNvPr id="55" name="文本框 22"/>
            <p:cNvSpPr txBox="1"/>
            <p:nvPr/>
          </p:nvSpPr>
          <p:spPr>
            <a:xfrm>
              <a:off x="7127195" y="2112385"/>
              <a:ext cx="2247700" cy="665579"/>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满足</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40+</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缺陷项检测；</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能适应表盘曲面检测；</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过杀率</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&lt;5%</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，漏杀率</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&lt;0.1%</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a:t>
              </a:r>
              <a:endPar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p:txBody>
        </p:sp>
        <p:sp>
          <p:nvSpPr>
            <p:cNvPr id="56" name="文本框 23"/>
            <p:cNvSpPr txBox="1"/>
            <p:nvPr/>
          </p:nvSpPr>
          <p:spPr>
            <a:xfrm>
              <a:off x="7465349" y="956381"/>
              <a:ext cx="2035567" cy="320913"/>
            </a:xfrm>
            <a:prstGeom prst="rect">
              <a:avLst/>
            </a:prstGeom>
            <a:noFill/>
          </p:spPr>
          <p:txBody>
            <a:bodyPr wrap="square" rtlCol="0">
              <a:spAutoFit/>
            </a:bodyPr>
            <a:lstStyle/>
            <a:p>
              <a:pPr marL="0" marR="0" lvl="0" indent="0" algn="l" defTabSz="914400" rtl="0" eaLnBrk="1" fontAlgn="auto" latinLnBrk="0" hangingPunct="1">
                <a:lnSpc>
                  <a:spcPct val="130000"/>
                </a:lnSpc>
                <a:spcBef>
                  <a:spcPts val="600"/>
                </a:spcBef>
                <a:spcAft>
                  <a:spcPts val="0"/>
                </a:spcAft>
                <a:buClrTx/>
                <a:buSzTx/>
                <a:buFontTx/>
                <a:buNone/>
                <a:defRPr/>
              </a:pPr>
              <a:r>
                <a:rPr kumimoji="0" lang="zh-CN" altLang="en-US"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手表显示模组缺陷检测</a:t>
              </a:r>
              <a:endParaRPr kumimoji="0" lang="zh-CN" altLang="en-US"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endParaRPr>
            </a:p>
          </p:txBody>
        </p:sp>
        <p:pic>
          <p:nvPicPr>
            <p:cNvPr id="57" name="图片 29"/>
            <p:cNvPicPr>
              <a:picLocks noChangeAspect="1"/>
            </p:cNvPicPr>
            <p:nvPr/>
          </p:nvPicPr>
          <p:blipFill>
            <a:blip r:embed="rId6" cstate="email"/>
            <a:stretch>
              <a:fillRect/>
            </a:stretch>
          </p:blipFill>
          <p:spPr>
            <a:xfrm>
              <a:off x="7311343" y="1382635"/>
              <a:ext cx="631427" cy="552499"/>
            </a:xfrm>
            <a:prstGeom prst="rect">
              <a:avLst/>
            </a:prstGeom>
          </p:spPr>
        </p:pic>
        <p:pic>
          <p:nvPicPr>
            <p:cNvPr id="58" name="图片 31"/>
            <p:cNvPicPr>
              <a:picLocks noChangeAspect="1"/>
            </p:cNvPicPr>
            <p:nvPr/>
          </p:nvPicPr>
          <p:blipFill>
            <a:blip r:embed="rId7" cstate="email"/>
            <a:stretch>
              <a:fillRect/>
            </a:stretch>
          </p:blipFill>
          <p:spPr>
            <a:xfrm>
              <a:off x="8052388" y="1382635"/>
              <a:ext cx="561975" cy="551471"/>
            </a:xfrm>
            <a:prstGeom prst="rect">
              <a:avLst/>
            </a:prstGeom>
          </p:spPr>
        </p:pic>
        <p:pic>
          <p:nvPicPr>
            <p:cNvPr id="59" name="图片 33"/>
            <p:cNvPicPr>
              <a:picLocks noChangeAspect="1"/>
            </p:cNvPicPr>
            <p:nvPr/>
          </p:nvPicPr>
          <p:blipFill>
            <a:blip r:embed="rId8" cstate="email"/>
            <a:stretch>
              <a:fillRect/>
            </a:stretch>
          </p:blipFill>
          <p:spPr>
            <a:xfrm>
              <a:off x="8723982" y="1382635"/>
              <a:ext cx="561975" cy="559510"/>
            </a:xfrm>
            <a:prstGeom prst="rect">
              <a:avLst/>
            </a:prstGeom>
          </p:spPr>
        </p:pic>
        <p:grpSp>
          <p:nvGrpSpPr>
            <p:cNvPr id="60" name="组合 46"/>
            <p:cNvGrpSpPr/>
            <p:nvPr/>
          </p:nvGrpSpPr>
          <p:grpSpPr>
            <a:xfrm>
              <a:off x="1666706" y="3165968"/>
              <a:ext cx="2247700" cy="2011676"/>
              <a:chOff x="864199" y="3132344"/>
              <a:chExt cx="2247700" cy="2011676"/>
            </a:xfrm>
          </p:grpSpPr>
          <p:sp>
            <p:nvSpPr>
              <p:cNvPr id="81" name="文本框 36"/>
              <p:cNvSpPr txBox="1"/>
              <p:nvPr/>
            </p:nvSpPr>
            <p:spPr>
              <a:xfrm>
                <a:off x="864199" y="4261404"/>
                <a:ext cx="2247700" cy="882616"/>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满足</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20+</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缺陷项；</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智能读码，对接客户</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MES</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系统；</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检测时间＜</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1s/pcs</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检测准确率</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&gt;99%</a:t>
                </a:r>
                <a:endPar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p:txBody>
          </p:sp>
          <p:sp>
            <p:nvSpPr>
              <p:cNvPr id="82" name="文本框 37"/>
              <p:cNvSpPr txBox="1"/>
              <p:nvPr/>
            </p:nvSpPr>
            <p:spPr>
              <a:xfrm>
                <a:off x="974654" y="3132344"/>
                <a:ext cx="1971798" cy="320913"/>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600"/>
                  </a:spcBef>
                  <a:spcAft>
                    <a:spcPts val="0"/>
                  </a:spcAft>
                  <a:buClrTx/>
                  <a:buSzTx/>
                  <a:buFontTx/>
                  <a:buNone/>
                  <a:defRPr/>
                </a:pPr>
                <a:r>
                  <a:rPr kumimoji="0" lang="en-US" altLang="zh-CN"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Airpods</a:t>
                </a:r>
                <a:r>
                  <a:rPr kumimoji="0" lang="zh-CN" altLang="en-US"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耳机缺陷检测</a:t>
                </a:r>
                <a:endParaRPr kumimoji="0" lang="zh-CN" altLang="en-US"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endParaRPr>
              </a:p>
            </p:txBody>
          </p:sp>
          <p:pic>
            <p:nvPicPr>
              <p:cNvPr id="83" name="图片 43"/>
              <p:cNvPicPr>
                <a:picLocks noChangeAspect="1"/>
              </p:cNvPicPr>
              <p:nvPr/>
            </p:nvPicPr>
            <p:blipFill>
              <a:blip r:embed="rId9" cstate="email"/>
              <a:stretch>
                <a:fillRect/>
              </a:stretch>
            </p:blipFill>
            <p:spPr>
              <a:xfrm>
                <a:off x="1038583" y="3503553"/>
                <a:ext cx="859189" cy="644392"/>
              </a:xfrm>
              <a:prstGeom prst="rect">
                <a:avLst/>
              </a:prstGeom>
            </p:spPr>
          </p:pic>
          <p:pic>
            <p:nvPicPr>
              <p:cNvPr id="84" name="图片 45"/>
              <p:cNvPicPr>
                <a:picLocks noChangeAspect="1"/>
              </p:cNvPicPr>
              <p:nvPr/>
            </p:nvPicPr>
            <p:blipFill>
              <a:blip r:embed="rId10" cstate="email"/>
              <a:stretch>
                <a:fillRect/>
              </a:stretch>
            </p:blipFill>
            <p:spPr>
              <a:xfrm>
                <a:off x="1960553" y="3503553"/>
                <a:ext cx="892412" cy="655307"/>
              </a:xfrm>
              <a:prstGeom prst="rect">
                <a:avLst/>
              </a:prstGeom>
            </p:spPr>
          </p:pic>
        </p:grpSp>
        <p:grpSp>
          <p:nvGrpSpPr>
            <p:cNvPr id="61" name="组合 93"/>
            <p:cNvGrpSpPr/>
            <p:nvPr/>
          </p:nvGrpSpPr>
          <p:grpSpPr>
            <a:xfrm>
              <a:off x="4390092" y="3203782"/>
              <a:ext cx="3058586" cy="1949322"/>
              <a:chOff x="3586522" y="3204540"/>
              <a:chExt cx="3058586" cy="1949322"/>
            </a:xfrm>
          </p:grpSpPr>
          <p:sp>
            <p:nvSpPr>
              <p:cNvPr id="74" name="文本框 65"/>
              <p:cNvSpPr txBox="1"/>
              <p:nvPr/>
            </p:nvSpPr>
            <p:spPr>
              <a:xfrm>
                <a:off x="3586522" y="4126555"/>
                <a:ext cx="3058586" cy="1027307"/>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满足字符</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二维码</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划</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x/</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印章识别</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强大的光学性能，可适应镀层、镭雕、印刷等不同字符的识别</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检测时间＜</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3s/pcs</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检测准确率</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&gt;99%</a:t>
                </a:r>
                <a:endPar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p:txBody>
          </p:sp>
          <p:sp>
            <p:nvSpPr>
              <p:cNvPr id="75" name="文本框 66"/>
              <p:cNvSpPr txBox="1"/>
              <p:nvPr/>
            </p:nvSpPr>
            <p:spPr>
              <a:xfrm>
                <a:off x="3586522" y="3204540"/>
                <a:ext cx="2451337" cy="4919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defRPr/>
                </a:pPr>
                <a:r>
                  <a:rPr kumimoji="0" lang="en-US" altLang="zh-CN"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PCB</a:t>
                </a:r>
                <a:r>
                  <a:rPr kumimoji="0" lang="zh-CN" altLang="en-US"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板</a:t>
                </a:r>
                <a:r>
                  <a:rPr kumimoji="0" lang="en-US" altLang="zh-CN"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a:t>
                </a:r>
                <a:r>
                  <a:rPr kumimoji="0" lang="zh-CN" altLang="en-US"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基于</a:t>
                </a:r>
                <a:r>
                  <a:rPr kumimoji="0" lang="en-US" altLang="zh-CN"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AI</a:t>
                </a:r>
                <a:r>
                  <a:rPr kumimoji="0" lang="zh-CN" altLang="en-US"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字符及划 </a:t>
                </a:r>
                <a:r>
                  <a:rPr kumimoji="0" lang="en-US" altLang="zh-CN"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x</a:t>
                </a:r>
                <a:r>
                  <a:rPr kumimoji="0" lang="zh-CN" altLang="en-US"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 </a:t>
                </a:r>
                <a:br>
                  <a:rPr kumimoji="0" lang="en-US" altLang="zh-CN"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br>
                <a:r>
                  <a:rPr kumimoji="0" lang="zh-CN" altLang="en-US"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识别智能混料分拣系统</a:t>
                </a:r>
                <a:endParaRPr kumimoji="0" lang="zh-CN" altLang="en-US"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endParaRPr>
              </a:p>
            </p:txBody>
          </p:sp>
          <p:pic>
            <p:nvPicPr>
              <p:cNvPr id="76" name="图片 72"/>
              <p:cNvPicPr>
                <a:picLocks noChangeAspect="1"/>
              </p:cNvPicPr>
              <p:nvPr/>
            </p:nvPicPr>
            <p:blipFill>
              <a:blip r:embed="rId11" cstate="email"/>
              <a:stretch>
                <a:fillRect/>
              </a:stretch>
            </p:blipFill>
            <p:spPr>
              <a:xfrm>
                <a:off x="3653656" y="3776098"/>
                <a:ext cx="1084008" cy="258440"/>
              </a:xfrm>
              <a:prstGeom prst="rect">
                <a:avLst/>
              </a:prstGeom>
            </p:spPr>
          </p:pic>
          <p:pic>
            <p:nvPicPr>
              <p:cNvPr id="77" name="图片 73"/>
              <p:cNvPicPr>
                <a:picLocks noChangeAspect="1"/>
              </p:cNvPicPr>
              <p:nvPr/>
            </p:nvPicPr>
            <p:blipFill>
              <a:blip r:embed="rId12" cstate="email"/>
              <a:stretch>
                <a:fillRect/>
              </a:stretch>
            </p:blipFill>
            <p:spPr>
              <a:xfrm>
                <a:off x="4779220" y="3792767"/>
                <a:ext cx="423026" cy="221065"/>
              </a:xfrm>
              <a:prstGeom prst="rect">
                <a:avLst/>
              </a:prstGeom>
            </p:spPr>
          </p:pic>
          <p:pic>
            <p:nvPicPr>
              <p:cNvPr id="78" name="图片 74"/>
              <p:cNvPicPr>
                <a:picLocks noChangeAspect="1"/>
              </p:cNvPicPr>
              <p:nvPr/>
            </p:nvPicPr>
            <p:blipFill>
              <a:blip r:embed="rId13" cstate="email"/>
              <a:stretch>
                <a:fillRect/>
              </a:stretch>
            </p:blipFill>
            <p:spPr>
              <a:xfrm>
                <a:off x="5243801" y="3762309"/>
                <a:ext cx="297063" cy="275278"/>
              </a:xfrm>
              <a:prstGeom prst="rect">
                <a:avLst/>
              </a:prstGeom>
            </p:spPr>
          </p:pic>
          <p:pic>
            <p:nvPicPr>
              <p:cNvPr id="79" name="图片 75"/>
              <p:cNvPicPr>
                <a:picLocks noChangeAspect="1"/>
              </p:cNvPicPr>
              <p:nvPr/>
            </p:nvPicPr>
            <p:blipFill>
              <a:blip r:embed="rId14" cstate="email"/>
              <a:stretch>
                <a:fillRect/>
              </a:stretch>
            </p:blipFill>
            <p:spPr>
              <a:xfrm>
                <a:off x="5592647" y="3750078"/>
                <a:ext cx="379543" cy="280199"/>
              </a:xfrm>
              <a:prstGeom prst="rect">
                <a:avLst/>
              </a:prstGeom>
            </p:spPr>
          </p:pic>
          <p:pic>
            <p:nvPicPr>
              <p:cNvPr id="80" name="图片 76"/>
              <p:cNvPicPr>
                <a:picLocks noChangeAspect="1"/>
              </p:cNvPicPr>
              <p:nvPr/>
            </p:nvPicPr>
            <p:blipFill>
              <a:blip r:embed="rId15" cstate="email"/>
              <a:stretch>
                <a:fillRect/>
              </a:stretch>
            </p:blipFill>
            <p:spPr>
              <a:xfrm>
                <a:off x="6021930" y="3753492"/>
                <a:ext cx="364288" cy="312914"/>
              </a:xfrm>
              <a:prstGeom prst="rect">
                <a:avLst/>
              </a:prstGeom>
            </p:spPr>
          </p:pic>
        </p:grpSp>
        <p:grpSp>
          <p:nvGrpSpPr>
            <p:cNvPr id="62" name="组合 95"/>
            <p:cNvGrpSpPr/>
            <p:nvPr/>
          </p:nvGrpSpPr>
          <p:grpSpPr>
            <a:xfrm>
              <a:off x="7677459" y="3095444"/>
              <a:ext cx="2035567" cy="2065394"/>
              <a:chOff x="6809883" y="3034401"/>
              <a:chExt cx="1780372" cy="2137272"/>
            </a:xfrm>
          </p:grpSpPr>
          <p:sp>
            <p:nvSpPr>
              <p:cNvPr id="63" name="矩形 78"/>
              <p:cNvSpPr/>
              <p:nvPr/>
            </p:nvSpPr>
            <p:spPr>
              <a:xfrm>
                <a:off x="6809883" y="3034401"/>
                <a:ext cx="1780372" cy="2137272"/>
              </a:xfrm>
              <a:prstGeom prst="rect">
                <a:avLst/>
              </a:prstGeom>
              <a:solidFill>
                <a:srgbClr val="79CFEA">
                  <a:alpha val="23000"/>
                </a:srgbClr>
              </a:solidFill>
              <a:ln>
                <a:no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0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64" name="矩形 79"/>
              <p:cNvSpPr/>
              <p:nvPr/>
            </p:nvSpPr>
            <p:spPr>
              <a:xfrm>
                <a:off x="7187134" y="3191054"/>
                <a:ext cx="1177923" cy="262895"/>
              </a:xfrm>
              <a:prstGeom prst="rect">
                <a:avLst/>
              </a:prstGeom>
            </p:spPr>
            <p:txBody>
              <a:bodyPr wrap="none">
                <a:spAutoFit/>
              </a:bodyPr>
              <a:lstStyle/>
              <a:p>
                <a:pPr marL="0" marR="0" lvl="0" indent="0" algn="l" defTabSz="914400" rtl="0" eaLnBrk="1" fontAlgn="auto" latinLnBrk="0" hangingPunct="1">
                  <a:lnSpc>
                    <a:spcPct val="130000"/>
                  </a:lnSpc>
                  <a:spcBef>
                    <a:spcPts val="600"/>
                  </a:spcBef>
                  <a:spcAft>
                    <a:spcPts val="0"/>
                  </a:spcAft>
                  <a:buClrTx/>
                  <a:buSzTx/>
                  <a:buFontTx/>
                  <a:buNone/>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无线充电线圈缺陷检测</a:t>
                </a:r>
                <a:endPar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p:txBody>
          </p:sp>
          <p:sp>
            <p:nvSpPr>
              <p:cNvPr id="65" name="圆角矩形 34"/>
              <p:cNvSpPr/>
              <p:nvPr/>
            </p:nvSpPr>
            <p:spPr>
              <a:xfrm>
                <a:off x="7010326" y="3225239"/>
                <a:ext cx="176943" cy="205776"/>
              </a:xfrm>
              <a:prstGeom prst="roundRect">
                <a:avLst/>
              </a:prstGeom>
              <a:solidFill>
                <a:srgbClr val="F2E06E"/>
              </a:solidFill>
              <a:ln>
                <a:no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0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66" name="矩形 81"/>
              <p:cNvSpPr/>
              <p:nvPr/>
            </p:nvSpPr>
            <p:spPr>
              <a:xfrm>
                <a:off x="7187134" y="3502732"/>
                <a:ext cx="1073765" cy="262895"/>
              </a:xfrm>
              <a:prstGeom prst="rect">
                <a:avLst/>
              </a:prstGeom>
            </p:spPr>
            <p:txBody>
              <a:bodyPr wrap="none">
                <a:spAutoFit/>
              </a:bodyPr>
              <a:lstStyle/>
              <a:p>
                <a:pPr marL="0" marR="0" lvl="0" indent="0" algn="l" defTabSz="914400" rtl="0" eaLnBrk="1" fontAlgn="auto" latinLnBrk="0" hangingPunct="1">
                  <a:lnSpc>
                    <a:spcPct val="130000"/>
                  </a:lnSpc>
                  <a:spcBef>
                    <a:spcPts val="600"/>
                  </a:spcBef>
                  <a:spcAft>
                    <a:spcPts val="0"/>
                  </a:spcAft>
                  <a:buClrTx/>
                  <a:buSzTx/>
                  <a:buFontTx/>
                  <a:buNone/>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柔性电路板缺陷检测</a:t>
                </a:r>
                <a:endPar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p:txBody>
          </p:sp>
          <p:sp>
            <p:nvSpPr>
              <p:cNvPr id="67" name="圆角矩形 37"/>
              <p:cNvSpPr/>
              <p:nvPr/>
            </p:nvSpPr>
            <p:spPr>
              <a:xfrm>
                <a:off x="7010326" y="3538330"/>
                <a:ext cx="176943" cy="205776"/>
              </a:xfrm>
              <a:prstGeom prst="roundRect">
                <a:avLst/>
              </a:prstGeom>
              <a:solidFill>
                <a:srgbClr val="C00000"/>
              </a:solid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0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68" name="矩形 83"/>
              <p:cNvSpPr/>
              <p:nvPr/>
            </p:nvSpPr>
            <p:spPr>
              <a:xfrm>
                <a:off x="7187134" y="3814410"/>
                <a:ext cx="1177923" cy="262895"/>
              </a:xfrm>
              <a:prstGeom prst="rect">
                <a:avLst/>
              </a:prstGeom>
            </p:spPr>
            <p:txBody>
              <a:bodyPr wrap="none">
                <a:spAutoFit/>
              </a:bodyPr>
              <a:lstStyle/>
              <a:p>
                <a:pPr marL="0" marR="0" lvl="0" indent="0" algn="l" defTabSz="914400" rtl="0" eaLnBrk="1" fontAlgn="auto" latinLnBrk="0" hangingPunct="1">
                  <a:lnSpc>
                    <a:spcPct val="130000"/>
                  </a:lnSpc>
                  <a:spcBef>
                    <a:spcPts val="600"/>
                  </a:spcBef>
                  <a:spcAft>
                    <a:spcPts val="0"/>
                  </a:spcAft>
                  <a:buClrTx/>
                  <a:buSzTx/>
                  <a:buFontTx/>
                  <a:buNone/>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手表显示模组缺陷检测</a:t>
                </a:r>
                <a:endPar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p:txBody>
          </p:sp>
          <p:sp>
            <p:nvSpPr>
              <p:cNvPr id="69" name="圆角矩形 39"/>
              <p:cNvSpPr/>
              <p:nvPr/>
            </p:nvSpPr>
            <p:spPr>
              <a:xfrm>
                <a:off x="7010326" y="3851422"/>
                <a:ext cx="176943" cy="205776"/>
              </a:xfrm>
              <a:prstGeom prst="roundRect">
                <a:avLst/>
              </a:prstGeom>
              <a:solidFill>
                <a:srgbClr val="F8BA48"/>
              </a:solid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0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70" name="矩形 85"/>
              <p:cNvSpPr/>
              <p:nvPr/>
            </p:nvSpPr>
            <p:spPr>
              <a:xfrm>
                <a:off x="7187134" y="4126087"/>
                <a:ext cx="1173188" cy="266326"/>
              </a:xfrm>
              <a:prstGeom prst="rect">
                <a:avLst/>
              </a:prstGeom>
            </p:spPr>
            <p:txBody>
              <a:bodyPr wrap="none">
                <a:spAutoFit/>
              </a:bodyPr>
              <a:lstStyle/>
              <a:p>
                <a:pPr marL="0" marR="0" lvl="0" indent="0" algn="l" defTabSz="914400" rtl="0" eaLnBrk="1" fontAlgn="auto" latinLnBrk="0" hangingPunct="1">
                  <a:lnSpc>
                    <a:spcPct val="130000"/>
                  </a:lnSpc>
                  <a:spcBef>
                    <a:spcPts val="600"/>
                  </a:spcBef>
                  <a:spcAft>
                    <a:spcPts val="0"/>
                  </a:spcAft>
                  <a:buClrTx/>
                  <a:buSzTx/>
                  <a:buFontTx/>
                  <a:buNone/>
                  <a:defRPr/>
                </a:pP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Airpods</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耳机缺陷检测</a:t>
                </a:r>
                <a:endPar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p:txBody>
          </p:sp>
          <p:sp>
            <p:nvSpPr>
              <p:cNvPr id="71" name="圆角矩形 41"/>
              <p:cNvSpPr/>
              <p:nvPr/>
            </p:nvSpPr>
            <p:spPr>
              <a:xfrm>
                <a:off x="7010326" y="4164513"/>
                <a:ext cx="176943" cy="205776"/>
              </a:xfrm>
              <a:prstGeom prst="roundRect">
                <a:avLst/>
              </a:prstGeom>
              <a:solidFill>
                <a:srgbClr val="043E6F"/>
              </a:solid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0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72" name="矩形 87"/>
              <p:cNvSpPr/>
              <p:nvPr/>
            </p:nvSpPr>
            <p:spPr>
              <a:xfrm>
                <a:off x="7187134" y="4437766"/>
                <a:ext cx="1374034" cy="463778"/>
              </a:xfrm>
              <a:prstGeom prst="rect">
                <a:avLst/>
              </a:prstGeom>
            </p:spPr>
            <p:txBody>
              <a:bodyPr wrap="square">
                <a:spAutoFit/>
              </a:bodyPr>
              <a:lstStyle/>
              <a:p>
                <a:pPr marL="0" marR="0" lvl="0" indent="0" algn="l" defTabSz="914400" rtl="0" eaLnBrk="1" fontAlgn="auto" latinLnBrk="0" hangingPunct="1">
                  <a:lnSpc>
                    <a:spcPct val="130000"/>
                  </a:lnSpc>
                  <a:spcBef>
                    <a:spcPts val="600"/>
                  </a:spcBef>
                  <a:spcAft>
                    <a:spcPts val="0"/>
                  </a:spcAft>
                  <a:buClrTx/>
                  <a:buSzTx/>
                  <a:buFontTx/>
                  <a:buNone/>
                  <a:defRPr/>
                </a:pP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PCB</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板</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基于</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AI</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字符及划 </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x</a:t>
                </a:r>
                <a:b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b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识别智能混料分拣系统</a:t>
                </a:r>
                <a:endPar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p:txBody>
          </p:sp>
          <p:sp>
            <p:nvSpPr>
              <p:cNvPr id="73" name="圆角矩形 43"/>
              <p:cNvSpPr/>
              <p:nvPr/>
            </p:nvSpPr>
            <p:spPr>
              <a:xfrm>
                <a:off x="7010326" y="4477605"/>
                <a:ext cx="176943" cy="205776"/>
              </a:xfrm>
              <a:prstGeom prst="roundRect">
                <a:avLst/>
              </a:prstGeom>
              <a:solidFill>
                <a:schemeClr val="accent6">
                  <a:lumMod val="75000"/>
                </a:schemeClr>
              </a:solid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0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sym typeface="Arial" panose="020B0604020202020204" pitchFamily="34" charset="0"/>
                </a:endParaRPr>
              </a:p>
            </p:txBody>
          </p:sp>
        </p:grpSp>
      </p:grpSp>
      <p:sp>
        <p:nvSpPr>
          <p:cNvPr id="94" name="Rectangle 147"/>
          <p:cNvSpPr/>
          <p:nvPr/>
        </p:nvSpPr>
        <p:spPr>
          <a:xfrm>
            <a:off x="796245" y="5499745"/>
            <a:ext cx="1423359" cy="576197"/>
          </a:xfrm>
          <a:prstGeom prst="rect">
            <a:avLst/>
          </a:prstGeom>
          <a:solidFill>
            <a:srgbClr val="F2E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95" name="矩形 2"/>
          <p:cNvSpPr/>
          <p:nvPr/>
        </p:nvSpPr>
        <p:spPr>
          <a:xfrm>
            <a:off x="935689" y="5615268"/>
            <a:ext cx="1157957"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u="none" strike="noStrike" kern="1200" cap="none" spc="100" normalizeH="0" baseline="0" noProof="0" dirty="0">
                <a:ln>
                  <a:noFill/>
                </a:ln>
                <a:solidFill>
                  <a:srgbClr val="474646"/>
                </a:solidFill>
                <a:effectLst/>
                <a:uLnTx/>
                <a:uFillTx/>
                <a:latin typeface="Arial" panose="020B0604020202020204" pitchFamily="34" charset="0"/>
                <a:cs typeface="Arial" panose="020B0604020202020204" pitchFamily="34" charset="0"/>
              </a:rPr>
              <a:t>原材料</a:t>
            </a:r>
            <a:endParaRPr kumimoji="0" lang="zh-CN" altLang="en-US" sz="1800" u="none" strike="noStrike" kern="1200" cap="none" spc="100" normalizeH="0" baseline="0" noProof="0" dirty="0">
              <a:ln>
                <a:noFill/>
              </a:ln>
              <a:solidFill>
                <a:srgbClr val="474646"/>
              </a:solidFill>
              <a:effectLst/>
              <a:uLnTx/>
              <a:uFillTx/>
              <a:latin typeface="Arial" panose="020B0604020202020204" pitchFamily="34" charset="0"/>
              <a:cs typeface="Arial" panose="020B0604020202020204" pitchFamily="34" charset="0"/>
            </a:endParaRPr>
          </a:p>
        </p:txBody>
      </p:sp>
      <p:sp>
        <p:nvSpPr>
          <p:cNvPr id="96" name="Rectangle 149"/>
          <p:cNvSpPr/>
          <p:nvPr/>
        </p:nvSpPr>
        <p:spPr>
          <a:xfrm>
            <a:off x="2894214" y="5499745"/>
            <a:ext cx="1423359" cy="57619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97" name="矩形 2"/>
          <p:cNvSpPr/>
          <p:nvPr/>
        </p:nvSpPr>
        <p:spPr>
          <a:xfrm>
            <a:off x="3041360" y="5615268"/>
            <a:ext cx="1157957"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rPr>
              <a:t>SMT</a:t>
            </a:r>
            <a:endParaRPr kumimoji="0" lang="zh-CN" alt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98" name="Rectangle 151"/>
          <p:cNvSpPr/>
          <p:nvPr/>
        </p:nvSpPr>
        <p:spPr>
          <a:xfrm>
            <a:off x="4992183" y="5499745"/>
            <a:ext cx="1423359" cy="576197"/>
          </a:xfrm>
          <a:prstGeom prst="rect">
            <a:avLst/>
          </a:prstGeom>
          <a:solidFill>
            <a:srgbClr val="F8BA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99" name="矩形 2"/>
          <p:cNvSpPr/>
          <p:nvPr/>
        </p:nvSpPr>
        <p:spPr>
          <a:xfrm>
            <a:off x="5140249" y="5615268"/>
            <a:ext cx="1157957"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rPr>
              <a:t>模组厂</a:t>
            </a:r>
            <a:endParaRPr kumimoji="0" lang="zh-CN" alt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00" name="Rectangle 153"/>
          <p:cNvSpPr/>
          <p:nvPr/>
        </p:nvSpPr>
        <p:spPr>
          <a:xfrm>
            <a:off x="7090152" y="5499745"/>
            <a:ext cx="1423359" cy="576197"/>
          </a:xfrm>
          <a:prstGeom prst="rect">
            <a:avLst/>
          </a:prstGeom>
          <a:solidFill>
            <a:srgbClr val="043E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01" name="矩形 2"/>
          <p:cNvSpPr/>
          <p:nvPr/>
        </p:nvSpPr>
        <p:spPr>
          <a:xfrm>
            <a:off x="7217924" y="5615268"/>
            <a:ext cx="1157957"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rPr>
              <a:t>成品组装</a:t>
            </a:r>
            <a:endParaRPr kumimoji="0" lang="zh-CN" alt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02" name="Rectangle 155"/>
          <p:cNvSpPr/>
          <p:nvPr/>
        </p:nvSpPr>
        <p:spPr>
          <a:xfrm>
            <a:off x="9188121" y="5499745"/>
            <a:ext cx="1423359" cy="5761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03" name="矩形 2"/>
          <p:cNvSpPr/>
          <p:nvPr/>
        </p:nvSpPr>
        <p:spPr>
          <a:xfrm>
            <a:off x="9327565" y="5615268"/>
            <a:ext cx="1157957"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rPr>
              <a:t>包装</a:t>
            </a:r>
            <a:endParaRPr kumimoji="0" lang="zh-CN" alt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04" name="Down Arrow 157"/>
          <p:cNvSpPr/>
          <p:nvPr/>
        </p:nvSpPr>
        <p:spPr>
          <a:xfrm rot="16200000">
            <a:off x="2373988" y="5634305"/>
            <a:ext cx="379277" cy="393753"/>
          </a:xfrm>
          <a:prstGeom prst="downArrow">
            <a:avLst>
              <a:gd name="adj1" fmla="val 50000"/>
              <a:gd name="adj2" fmla="val 48412"/>
            </a:avLst>
          </a:prstGeom>
          <a:solidFill>
            <a:srgbClr val="79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05" name="Down Arrow 158"/>
          <p:cNvSpPr/>
          <p:nvPr/>
        </p:nvSpPr>
        <p:spPr>
          <a:xfrm rot="16200000">
            <a:off x="4479710" y="5634305"/>
            <a:ext cx="379277" cy="393753"/>
          </a:xfrm>
          <a:prstGeom prst="downArrow">
            <a:avLst>
              <a:gd name="adj1" fmla="val 50000"/>
              <a:gd name="adj2" fmla="val 48412"/>
            </a:avLst>
          </a:prstGeom>
          <a:solidFill>
            <a:srgbClr val="79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06" name="Down Arrow 159"/>
          <p:cNvSpPr/>
          <p:nvPr/>
        </p:nvSpPr>
        <p:spPr>
          <a:xfrm rot="16200000">
            <a:off x="6586302" y="5634305"/>
            <a:ext cx="379277" cy="393753"/>
          </a:xfrm>
          <a:prstGeom prst="downArrow">
            <a:avLst>
              <a:gd name="adj1" fmla="val 50000"/>
              <a:gd name="adj2" fmla="val 48412"/>
            </a:avLst>
          </a:prstGeom>
          <a:solidFill>
            <a:srgbClr val="79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07" name="Down Arrow 160"/>
          <p:cNvSpPr/>
          <p:nvPr/>
        </p:nvSpPr>
        <p:spPr>
          <a:xfrm rot="16200000">
            <a:off x="8681320" y="5634305"/>
            <a:ext cx="379277" cy="393753"/>
          </a:xfrm>
          <a:prstGeom prst="downArrow">
            <a:avLst>
              <a:gd name="adj1" fmla="val 50000"/>
              <a:gd name="adj2" fmla="val 48412"/>
            </a:avLst>
          </a:prstGeom>
          <a:solidFill>
            <a:srgbClr val="79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6534113" y="4772169"/>
            <a:ext cx="4495800" cy="387798"/>
          </a:xfrm>
          <a:prstGeom prst="rect">
            <a:avLst/>
          </a:prstGeom>
        </p:spPr>
        <p:txBody>
          <a:bodyPr wrap="square" lIns="0" tIns="0" rIns="0" bIns="0" anchor="ctr">
            <a:spAutoFit/>
          </a:bodyPr>
          <a:lstStyle>
            <a:defPPr>
              <a:defRPr lang="zh-CN"/>
            </a:defPPr>
            <a:lvl1pPr algn="r">
              <a:lnSpc>
                <a:spcPct val="90000"/>
              </a:lnSpc>
              <a:spcBef>
                <a:spcPct val="0"/>
              </a:spcBef>
              <a:buNone/>
              <a:defRPr sz="2800">
                <a:solidFill>
                  <a:schemeClr val="tx1">
                    <a:lumMod val="85000"/>
                    <a:lumOff val="15000"/>
                  </a:schemeClr>
                </a:soli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defRPr/>
            </a:pPr>
            <a:r>
              <a:rPr kumimoji="0" lang="zh-CN" altLang="en-US" sz="2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突破创新  赋能产业</a:t>
            </a:r>
            <a:endParaRPr kumimoji="0" lang="zh-CN" altLang="en-US" sz="2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6" name="文本框 25"/>
          <p:cNvSpPr txBox="1"/>
          <p:nvPr/>
        </p:nvSpPr>
        <p:spPr>
          <a:xfrm>
            <a:off x="5738327" y="4031946"/>
            <a:ext cx="5291586" cy="664797"/>
          </a:xfrm>
          <a:prstGeom prst="rect">
            <a:avLst/>
          </a:prstGeom>
        </p:spPr>
        <p:txBody>
          <a:bodyPr wrap="square" lIns="0" tIns="0" rIns="0" bIns="0" anchor="ctr">
            <a:spAutoFit/>
          </a:bodyPr>
          <a:lstStyle>
            <a:defPPr>
              <a:defRPr lang="zh-CN"/>
            </a:defPPr>
            <a:lvl1pPr algn="r">
              <a:lnSpc>
                <a:spcPct val="90000"/>
              </a:lnSpc>
              <a:spcBef>
                <a:spcPct val="0"/>
              </a:spcBef>
              <a:buNone/>
              <a:defRPr sz="4800">
                <a:solidFill>
                  <a:schemeClr val="accent1"/>
                </a:solidFill>
                <a:latin typeface="+mj-ea"/>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defRPr/>
            </a:pPr>
            <a:r>
              <a:rPr kumimoji="0" lang="zh-CN" altLang="en-US" sz="4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产品与算法</a:t>
            </a:r>
            <a:r>
              <a:rPr lang="zh-CN" altLang="en-US" dirty="0">
                <a:solidFill>
                  <a:srgbClr val="20466F"/>
                </a:solidFill>
                <a:latin typeface="Arial" panose="020B0604020202020204" pitchFamily="34" charset="0"/>
                <a:ea typeface="黑体" panose="02010609060101010101" pitchFamily="49" charset="-122"/>
                <a:cs typeface="Arial" panose="020B0604020202020204" pitchFamily="34" charset="0"/>
              </a:rPr>
              <a:t>简介</a:t>
            </a:r>
            <a:endParaRPr kumimoji="0" lang="zh-CN" altLang="en-US" sz="4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7" name="任意多边形: 形状 26"/>
          <p:cNvSpPr/>
          <p:nvPr/>
        </p:nvSpPr>
        <p:spPr>
          <a:xfrm>
            <a:off x="7851887" y="3736387"/>
            <a:ext cx="1193688" cy="691083"/>
          </a:xfrm>
          <a:custGeom>
            <a:avLst/>
            <a:gdLst>
              <a:gd name="connsiteX0" fmla="*/ 1796695 w 1845255"/>
              <a:gd name="connsiteY0" fmla="*/ 971187 h 1068306"/>
              <a:gd name="connsiteX1" fmla="*/ 1845255 w 1845255"/>
              <a:gd name="connsiteY1" fmla="*/ 1019746 h 1068306"/>
              <a:gd name="connsiteX2" fmla="*/ 1796695 w 1845255"/>
              <a:gd name="connsiteY2" fmla="*/ 1068306 h 1068306"/>
              <a:gd name="connsiteX3" fmla="*/ 1748136 w 1845255"/>
              <a:gd name="connsiteY3" fmla="*/ 1019746 h 1068306"/>
              <a:gd name="connsiteX4" fmla="*/ 1796695 w 1845255"/>
              <a:gd name="connsiteY4" fmla="*/ 971187 h 1068306"/>
              <a:gd name="connsiteX5" fmla="*/ 1602458 w 1845255"/>
              <a:gd name="connsiteY5" fmla="*/ 971187 h 1068306"/>
              <a:gd name="connsiteX6" fmla="*/ 1651018 w 1845255"/>
              <a:gd name="connsiteY6" fmla="*/ 1019746 h 1068306"/>
              <a:gd name="connsiteX7" fmla="*/ 1602458 w 1845255"/>
              <a:gd name="connsiteY7" fmla="*/ 1068306 h 1068306"/>
              <a:gd name="connsiteX8" fmla="*/ 1553898 w 1845255"/>
              <a:gd name="connsiteY8" fmla="*/ 1019746 h 1068306"/>
              <a:gd name="connsiteX9" fmla="*/ 1602458 w 1845255"/>
              <a:gd name="connsiteY9" fmla="*/ 971187 h 1068306"/>
              <a:gd name="connsiteX10" fmla="*/ 1408221 w 1845255"/>
              <a:gd name="connsiteY10" fmla="*/ 971187 h 1068306"/>
              <a:gd name="connsiteX11" fmla="*/ 1456780 w 1845255"/>
              <a:gd name="connsiteY11" fmla="*/ 1019746 h 1068306"/>
              <a:gd name="connsiteX12" fmla="*/ 1408221 w 1845255"/>
              <a:gd name="connsiteY12" fmla="*/ 1068306 h 1068306"/>
              <a:gd name="connsiteX13" fmla="*/ 1359661 w 1845255"/>
              <a:gd name="connsiteY13" fmla="*/ 1019746 h 1068306"/>
              <a:gd name="connsiteX14" fmla="*/ 1408221 w 1845255"/>
              <a:gd name="connsiteY14" fmla="*/ 971187 h 1068306"/>
              <a:gd name="connsiteX15" fmla="*/ 1213983 w 1845255"/>
              <a:gd name="connsiteY15" fmla="*/ 971187 h 1068306"/>
              <a:gd name="connsiteX16" fmla="*/ 1262543 w 1845255"/>
              <a:gd name="connsiteY16" fmla="*/ 1019746 h 1068306"/>
              <a:gd name="connsiteX17" fmla="*/ 1213983 w 1845255"/>
              <a:gd name="connsiteY17" fmla="*/ 1068306 h 1068306"/>
              <a:gd name="connsiteX18" fmla="*/ 1165424 w 1845255"/>
              <a:gd name="connsiteY18" fmla="*/ 1019746 h 1068306"/>
              <a:gd name="connsiteX19" fmla="*/ 1213983 w 1845255"/>
              <a:gd name="connsiteY19" fmla="*/ 971187 h 1068306"/>
              <a:gd name="connsiteX20" fmla="*/ 1019746 w 1845255"/>
              <a:gd name="connsiteY20" fmla="*/ 971187 h 1068306"/>
              <a:gd name="connsiteX21" fmla="*/ 1068306 w 1845255"/>
              <a:gd name="connsiteY21" fmla="*/ 1019746 h 1068306"/>
              <a:gd name="connsiteX22" fmla="*/ 1019746 w 1845255"/>
              <a:gd name="connsiteY22" fmla="*/ 1068306 h 1068306"/>
              <a:gd name="connsiteX23" fmla="*/ 971186 w 1845255"/>
              <a:gd name="connsiteY23" fmla="*/ 1019746 h 1068306"/>
              <a:gd name="connsiteX24" fmla="*/ 1019746 w 1845255"/>
              <a:gd name="connsiteY24" fmla="*/ 971187 h 1068306"/>
              <a:gd name="connsiteX25" fmla="*/ 825509 w 1845255"/>
              <a:gd name="connsiteY25" fmla="*/ 971187 h 1068306"/>
              <a:gd name="connsiteX26" fmla="*/ 874069 w 1845255"/>
              <a:gd name="connsiteY26" fmla="*/ 1019746 h 1068306"/>
              <a:gd name="connsiteX27" fmla="*/ 825509 w 1845255"/>
              <a:gd name="connsiteY27" fmla="*/ 1068306 h 1068306"/>
              <a:gd name="connsiteX28" fmla="*/ 776949 w 1845255"/>
              <a:gd name="connsiteY28" fmla="*/ 1019746 h 1068306"/>
              <a:gd name="connsiteX29" fmla="*/ 825509 w 1845255"/>
              <a:gd name="connsiteY29" fmla="*/ 971187 h 1068306"/>
              <a:gd name="connsiteX30" fmla="*/ 631272 w 1845255"/>
              <a:gd name="connsiteY30" fmla="*/ 971187 h 1068306"/>
              <a:gd name="connsiteX31" fmla="*/ 679831 w 1845255"/>
              <a:gd name="connsiteY31" fmla="*/ 1019746 h 1068306"/>
              <a:gd name="connsiteX32" fmla="*/ 631272 w 1845255"/>
              <a:gd name="connsiteY32" fmla="*/ 1068306 h 1068306"/>
              <a:gd name="connsiteX33" fmla="*/ 582712 w 1845255"/>
              <a:gd name="connsiteY33" fmla="*/ 1019746 h 1068306"/>
              <a:gd name="connsiteX34" fmla="*/ 631272 w 1845255"/>
              <a:gd name="connsiteY34" fmla="*/ 971187 h 1068306"/>
              <a:gd name="connsiteX35" fmla="*/ 437034 w 1845255"/>
              <a:gd name="connsiteY35" fmla="*/ 971187 h 1068306"/>
              <a:gd name="connsiteX36" fmla="*/ 485594 w 1845255"/>
              <a:gd name="connsiteY36" fmla="*/ 1019746 h 1068306"/>
              <a:gd name="connsiteX37" fmla="*/ 437034 w 1845255"/>
              <a:gd name="connsiteY37" fmla="*/ 1068306 h 1068306"/>
              <a:gd name="connsiteX38" fmla="*/ 388475 w 1845255"/>
              <a:gd name="connsiteY38" fmla="*/ 1019746 h 1068306"/>
              <a:gd name="connsiteX39" fmla="*/ 437034 w 1845255"/>
              <a:gd name="connsiteY39" fmla="*/ 971187 h 1068306"/>
              <a:gd name="connsiteX40" fmla="*/ 242797 w 1845255"/>
              <a:gd name="connsiteY40" fmla="*/ 971187 h 1068306"/>
              <a:gd name="connsiteX41" fmla="*/ 291357 w 1845255"/>
              <a:gd name="connsiteY41" fmla="*/ 1019746 h 1068306"/>
              <a:gd name="connsiteX42" fmla="*/ 242797 w 1845255"/>
              <a:gd name="connsiteY42" fmla="*/ 1068306 h 1068306"/>
              <a:gd name="connsiteX43" fmla="*/ 194237 w 1845255"/>
              <a:gd name="connsiteY43" fmla="*/ 1019746 h 1068306"/>
              <a:gd name="connsiteX44" fmla="*/ 242797 w 1845255"/>
              <a:gd name="connsiteY44" fmla="*/ 971187 h 1068306"/>
              <a:gd name="connsiteX45" fmla="*/ 48560 w 1845255"/>
              <a:gd name="connsiteY45" fmla="*/ 971187 h 1068306"/>
              <a:gd name="connsiteX46" fmla="*/ 97119 w 1845255"/>
              <a:gd name="connsiteY46" fmla="*/ 1019746 h 1068306"/>
              <a:gd name="connsiteX47" fmla="*/ 48560 w 1845255"/>
              <a:gd name="connsiteY47" fmla="*/ 1068306 h 1068306"/>
              <a:gd name="connsiteX48" fmla="*/ 0 w 1845255"/>
              <a:gd name="connsiteY48" fmla="*/ 1019746 h 1068306"/>
              <a:gd name="connsiteX49" fmla="*/ 48560 w 1845255"/>
              <a:gd name="connsiteY49" fmla="*/ 971187 h 1068306"/>
              <a:gd name="connsiteX50" fmla="*/ 1796695 w 1845255"/>
              <a:gd name="connsiteY50" fmla="*/ 776949 h 1068306"/>
              <a:gd name="connsiteX51" fmla="*/ 1845255 w 1845255"/>
              <a:gd name="connsiteY51" fmla="*/ 825509 h 1068306"/>
              <a:gd name="connsiteX52" fmla="*/ 1796695 w 1845255"/>
              <a:gd name="connsiteY52" fmla="*/ 874069 h 1068306"/>
              <a:gd name="connsiteX53" fmla="*/ 1748136 w 1845255"/>
              <a:gd name="connsiteY53" fmla="*/ 825509 h 1068306"/>
              <a:gd name="connsiteX54" fmla="*/ 1796695 w 1845255"/>
              <a:gd name="connsiteY54" fmla="*/ 776949 h 1068306"/>
              <a:gd name="connsiteX55" fmla="*/ 1602458 w 1845255"/>
              <a:gd name="connsiteY55" fmla="*/ 776949 h 1068306"/>
              <a:gd name="connsiteX56" fmla="*/ 1651018 w 1845255"/>
              <a:gd name="connsiteY56" fmla="*/ 825509 h 1068306"/>
              <a:gd name="connsiteX57" fmla="*/ 1602458 w 1845255"/>
              <a:gd name="connsiteY57" fmla="*/ 874069 h 1068306"/>
              <a:gd name="connsiteX58" fmla="*/ 1553898 w 1845255"/>
              <a:gd name="connsiteY58" fmla="*/ 825509 h 1068306"/>
              <a:gd name="connsiteX59" fmla="*/ 1602458 w 1845255"/>
              <a:gd name="connsiteY59" fmla="*/ 776949 h 1068306"/>
              <a:gd name="connsiteX60" fmla="*/ 1408221 w 1845255"/>
              <a:gd name="connsiteY60" fmla="*/ 776949 h 1068306"/>
              <a:gd name="connsiteX61" fmla="*/ 1456780 w 1845255"/>
              <a:gd name="connsiteY61" fmla="*/ 825509 h 1068306"/>
              <a:gd name="connsiteX62" fmla="*/ 1408221 w 1845255"/>
              <a:gd name="connsiteY62" fmla="*/ 874069 h 1068306"/>
              <a:gd name="connsiteX63" fmla="*/ 1359661 w 1845255"/>
              <a:gd name="connsiteY63" fmla="*/ 825509 h 1068306"/>
              <a:gd name="connsiteX64" fmla="*/ 1408221 w 1845255"/>
              <a:gd name="connsiteY64" fmla="*/ 776949 h 1068306"/>
              <a:gd name="connsiteX65" fmla="*/ 1213983 w 1845255"/>
              <a:gd name="connsiteY65" fmla="*/ 776949 h 1068306"/>
              <a:gd name="connsiteX66" fmla="*/ 1262543 w 1845255"/>
              <a:gd name="connsiteY66" fmla="*/ 825509 h 1068306"/>
              <a:gd name="connsiteX67" fmla="*/ 1213983 w 1845255"/>
              <a:gd name="connsiteY67" fmla="*/ 874069 h 1068306"/>
              <a:gd name="connsiteX68" fmla="*/ 1165424 w 1845255"/>
              <a:gd name="connsiteY68" fmla="*/ 825509 h 1068306"/>
              <a:gd name="connsiteX69" fmla="*/ 1213983 w 1845255"/>
              <a:gd name="connsiteY69" fmla="*/ 776949 h 1068306"/>
              <a:gd name="connsiteX70" fmla="*/ 1019746 w 1845255"/>
              <a:gd name="connsiteY70" fmla="*/ 776949 h 1068306"/>
              <a:gd name="connsiteX71" fmla="*/ 1068306 w 1845255"/>
              <a:gd name="connsiteY71" fmla="*/ 825509 h 1068306"/>
              <a:gd name="connsiteX72" fmla="*/ 1019746 w 1845255"/>
              <a:gd name="connsiteY72" fmla="*/ 874069 h 1068306"/>
              <a:gd name="connsiteX73" fmla="*/ 971186 w 1845255"/>
              <a:gd name="connsiteY73" fmla="*/ 825509 h 1068306"/>
              <a:gd name="connsiteX74" fmla="*/ 1019746 w 1845255"/>
              <a:gd name="connsiteY74" fmla="*/ 776949 h 1068306"/>
              <a:gd name="connsiteX75" fmla="*/ 825509 w 1845255"/>
              <a:gd name="connsiteY75" fmla="*/ 776949 h 1068306"/>
              <a:gd name="connsiteX76" fmla="*/ 874069 w 1845255"/>
              <a:gd name="connsiteY76" fmla="*/ 825509 h 1068306"/>
              <a:gd name="connsiteX77" fmla="*/ 825509 w 1845255"/>
              <a:gd name="connsiteY77" fmla="*/ 874069 h 1068306"/>
              <a:gd name="connsiteX78" fmla="*/ 776949 w 1845255"/>
              <a:gd name="connsiteY78" fmla="*/ 825509 h 1068306"/>
              <a:gd name="connsiteX79" fmla="*/ 825509 w 1845255"/>
              <a:gd name="connsiteY79" fmla="*/ 776949 h 1068306"/>
              <a:gd name="connsiteX80" fmla="*/ 631272 w 1845255"/>
              <a:gd name="connsiteY80" fmla="*/ 776949 h 1068306"/>
              <a:gd name="connsiteX81" fmla="*/ 679831 w 1845255"/>
              <a:gd name="connsiteY81" fmla="*/ 825509 h 1068306"/>
              <a:gd name="connsiteX82" fmla="*/ 631272 w 1845255"/>
              <a:gd name="connsiteY82" fmla="*/ 874069 h 1068306"/>
              <a:gd name="connsiteX83" fmla="*/ 582712 w 1845255"/>
              <a:gd name="connsiteY83" fmla="*/ 825509 h 1068306"/>
              <a:gd name="connsiteX84" fmla="*/ 631272 w 1845255"/>
              <a:gd name="connsiteY84" fmla="*/ 776949 h 1068306"/>
              <a:gd name="connsiteX85" fmla="*/ 437034 w 1845255"/>
              <a:gd name="connsiteY85" fmla="*/ 776949 h 1068306"/>
              <a:gd name="connsiteX86" fmla="*/ 485594 w 1845255"/>
              <a:gd name="connsiteY86" fmla="*/ 825509 h 1068306"/>
              <a:gd name="connsiteX87" fmla="*/ 437034 w 1845255"/>
              <a:gd name="connsiteY87" fmla="*/ 874069 h 1068306"/>
              <a:gd name="connsiteX88" fmla="*/ 388475 w 1845255"/>
              <a:gd name="connsiteY88" fmla="*/ 825509 h 1068306"/>
              <a:gd name="connsiteX89" fmla="*/ 437034 w 1845255"/>
              <a:gd name="connsiteY89" fmla="*/ 776949 h 1068306"/>
              <a:gd name="connsiteX90" fmla="*/ 242797 w 1845255"/>
              <a:gd name="connsiteY90" fmla="*/ 776949 h 1068306"/>
              <a:gd name="connsiteX91" fmla="*/ 291357 w 1845255"/>
              <a:gd name="connsiteY91" fmla="*/ 825509 h 1068306"/>
              <a:gd name="connsiteX92" fmla="*/ 242797 w 1845255"/>
              <a:gd name="connsiteY92" fmla="*/ 874069 h 1068306"/>
              <a:gd name="connsiteX93" fmla="*/ 194237 w 1845255"/>
              <a:gd name="connsiteY93" fmla="*/ 825509 h 1068306"/>
              <a:gd name="connsiteX94" fmla="*/ 242797 w 1845255"/>
              <a:gd name="connsiteY94" fmla="*/ 776949 h 1068306"/>
              <a:gd name="connsiteX95" fmla="*/ 48560 w 1845255"/>
              <a:gd name="connsiteY95" fmla="*/ 776949 h 1068306"/>
              <a:gd name="connsiteX96" fmla="*/ 97119 w 1845255"/>
              <a:gd name="connsiteY96" fmla="*/ 825509 h 1068306"/>
              <a:gd name="connsiteX97" fmla="*/ 48560 w 1845255"/>
              <a:gd name="connsiteY97" fmla="*/ 874069 h 1068306"/>
              <a:gd name="connsiteX98" fmla="*/ 0 w 1845255"/>
              <a:gd name="connsiteY98" fmla="*/ 825509 h 1068306"/>
              <a:gd name="connsiteX99" fmla="*/ 48560 w 1845255"/>
              <a:gd name="connsiteY99" fmla="*/ 776949 h 1068306"/>
              <a:gd name="connsiteX100" fmla="*/ 1796695 w 1845255"/>
              <a:gd name="connsiteY100" fmla="*/ 582712 h 1068306"/>
              <a:gd name="connsiteX101" fmla="*/ 1845255 w 1845255"/>
              <a:gd name="connsiteY101" fmla="*/ 631272 h 1068306"/>
              <a:gd name="connsiteX102" fmla="*/ 1796695 w 1845255"/>
              <a:gd name="connsiteY102" fmla="*/ 679832 h 1068306"/>
              <a:gd name="connsiteX103" fmla="*/ 1748136 w 1845255"/>
              <a:gd name="connsiteY103" fmla="*/ 631272 h 1068306"/>
              <a:gd name="connsiteX104" fmla="*/ 1796695 w 1845255"/>
              <a:gd name="connsiteY104" fmla="*/ 582712 h 1068306"/>
              <a:gd name="connsiteX105" fmla="*/ 1602458 w 1845255"/>
              <a:gd name="connsiteY105" fmla="*/ 582712 h 1068306"/>
              <a:gd name="connsiteX106" fmla="*/ 1651018 w 1845255"/>
              <a:gd name="connsiteY106" fmla="*/ 631272 h 1068306"/>
              <a:gd name="connsiteX107" fmla="*/ 1602458 w 1845255"/>
              <a:gd name="connsiteY107" fmla="*/ 679832 h 1068306"/>
              <a:gd name="connsiteX108" fmla="*/ 1553898 w 1845255"/>
              <a:gd name="connsiteY108" fmla="*/ 631272 h 1068306"/>
              <a:gd name="connsiteX109" fmla="*/ 1602458 w 1845255"/>
              <a:gd name="connsiteY109" fmla="*/ 582712 h 1068306"/>
              <a:gd name="connsiteX110" fmla="*/ 1408221 w 1845255"/>
              <a:gd name="connsiteY110" fmla="*/ 582712 h 1068306"/>
              <a:gd name="connsiteX111" fmla="*/ 1456780 w 1845255"/>
              <a:gd name="connsiteY111" fmla="*/ 631272 h 1068306"/>
              <a:gd name="connsiteX112" fmla="*/ 1408221 w 1845255"/>
              <a:gd name="connsiteY112" fmla="*/ 679832 h 1068306"/>
              <a:gd name="connsiteX113" fmla="*/ 1359661 w 1845255"/>
              <a:gd name="connsiteY113" fmla="*/ 631272 h 1068306"/>
              <a:gd name="connsiteX114" fmla="*/ 1408221 w 1845255"/>
              <a:gd name="connsiteY114" fmla="*/ 582712 h 1068306"/>
              <a:gd name="connsiteX115" fmla="*/ 1213983 w 1845255"/>
              <a:gd name="connsiteY115" fmla="*/ 582712 h 1068306"/>
              <a:gd name="connsiteX116" fmla="*/ 1262543 w 1845255"/>
              <a:gd name="connsiteY116" fmla="*/ 631272 h 1068306"/>
              <a:gd name="connsiteX117" fmla="*/ 1213983 w 1845255"/>
              <a:gd name="connsiteY117" fmla="*/ 679832 h 1068306"/>
              <a:gd name="connsiteX118" fmla="*/ 1165424 w 1845255"/>
              <a:gd name="connsiteY118" fmla="*/ 631272 h 1068306"/>
              <a:gd name="connsiteX119" fmla="*/ 1213983 w 1845255"/>
              <a:gd name="connsiteY119" fmla="*/ 582712 h 1068306"/>
              <a:gd name="connsiteX120" fmla="*/ 1019746 w 1845255"/>
              <a:gd name="connsiteY120" fmla="*/ 582712 h 1068306"/>
              <a:gd name="connsiteX121" fmla="*/ 1068306 w 1845255"/>
              <a:gd name="connsiteY121" fmla="*/ 631272 h 1068306"/>
              <a:gd name="connsiteX122" fmla="*/ 1019746 w 1845255"/>
              <a:gd name="connsiteY122" fmla="*/ 679832 h 1068306"/>
              <a:gd name="connsiteX123" fmla="*/ 971186 w 1845255"/>
              <a:gd name="connsiteY123" fmla="*/ 631272 h 1068306"/>
              <a:gd name="connsiteX124" fmla="*/ 1019746 w 1845255"/>
              <a:gd name="connsiteY124" fmla="*/ 582712 h 1068306"/>
              <a:gd name="connsiteX125" fmla="*/ 825509 w 1845255"/>
              <a:gd name="connsiteY125" fmla="*/ 582712 h 1068306"/>
              <a:gd name="connsiteX126" fmla="*/ 874069 w 1845255"/>
              <a:gd name="connsiteY126" fmla="*/ 631272 h 1068306"/>
              <a:gd name="connsiteX127" fmla="*/ 825509 w 1845255"/>
              <a:gd name="connsiteY127" fmla="*/ 679832 h 1068306"/>
              <a:gd name="connsiteX128" fmla="*/ 776949 w 1845255"/>
              <a:gd name="connsiteY128" fmla="*/ 631272 h 1068306"/>
              <a:gd name="connsiteX129" fmla="*/ 825509 w 1845255"/>
              <a:gd name="connsiteY129" fmla="*/ 582712 h 1068306"/>
              <a:gd name="connsiteX130" fmla="*/ 631272 w 1845255"/>
              <a:gd name="connsiteY130" fmla="*/ 582712 h 1068306"/>
              <a:gd name="connsiteX131" fmla="*/ 679831 w 1845255"/>
              <a:gd name="connsiteY131" fmla="*/ 631272 h 1068306"/>
              <a:gd name="connsiteX132" fmla="*/ 631272 w 1845255"/>
              <a:gd name="connsiteY132" fmla="*/ 679832 h 1068306"/>
              <a:gd name="connsiteX133" fmla="*/ 582712 w 1845255"/>
              <a:gd name="connsiteY133" fmla="*/ 631272 h 1068306"/>
              <a:gd name="connsiteX134" fmla="*/ 631272 w 1845255"/>
              <a:gd name="connsiteY134" fmla="*/ 582712 h 1068306"/>
              <a:gd name="connsiteX135" fmla="*/ 437034 w 1845255"/>
              <a:gd name="connsiteY135" fmla="*/ 582712 h 1068306"/>
              <a:gd name="connsiteX136" fmla="*/ 485594 w 1845255"/>
              <a:gd name="connsiteY136" fmla="*/ 631272 h 1068306"/>
              <a:gd name="connsiteX137" fmla="*/ 437034 w 1845255"/>
              <a:gd name="connsiteY137" fmla="*/ 679832 h 1068306"/>
              <a:gd name="connsiteX138" fmla="*/ 388475 w 1845255"/>
              <a:gd name="connsiteY138" fmla="*/ 631272 h 1068306"/>
              <a:gd name="connsiteX139" fmla="*/ 437034 w 1845255"/>
              <a:gd name="connsiteY139" fmla="*/ 582712 h 1068306"/>
              <a:gd name="connsiteX140" fmla="*/ 242797 w 1845255"/>
              <a:gd name="connsiteY140" fmla="*/ 582712 h 1068306"/>
              <a:gd name="connsiteX141" fmla="*/ 291357 w 1845255"/>
              <a:gd name="connsiteY141" fmla="*/ 631272 h 1068306"/>
              <a:gd name="connsiteX142" fmla="*/ 242797 w 1845255"/>
              <a:gd name="connsiteY142" fmla="*/ 679832 h 1068306"/>
              <a:gd name="connsiteX143" fmla="*/ 194237 w 1845255"/>
              <a:gd name="connsiteY143" fmla="*/ 631272 h 1068306"/>
              <a:gd name="connsiteX144" fmla="*/ 242797 w 1845255"/>
              <a:gd name="connsiteY144" fmla="*/ 582712 h 1068306"/>
              <a:gd name="connsiteX145" fmla="*/ 48560 w 1845255"/>
              <a:gd name="connsiteY145" fmla="*/ 582712 h 1068306"/>
              <a:gd name="connsiteX146" fmla="*/ 97119 w 1845255"/>
              <a:gd name="connsiteY146" fmla="*/ 631272 h 1068306"/>
              <a:gd name="connsiteX147" fmla="*/ 48560 w 1845255"/>
              <a:gd name="connsiteY147" fmla="*/ 679832 h 1068306"/>
              <a:gd name="connsiteX148" fmla="*/ 0 w 1845255"/>
              <a:gd name="connsiteY148" fmla="*/ 631272 h 1068306"/>
              <a:gd name="connsiteX149" fmla="*/ 48560 w 1845255"/>
              <a:gd name="connsiteY149" fmla="*/ 582712 h 1068306"/>
              <a:gd name="connsiteX150" fmla="*/ 1796695 w 1845255"/>
              <a:gd name="connsiteY150" fmla="*/ 388475 h 1068306"/>
              <a:gd name="connsiteX151" fmla="*/ 1845255 w 1845255"/>
              <a:gd name="connsiteY151" fmla="*/ 437035 h 1068306"/>
              <a:gd name="connsiteX152" fmla="*/ 1796695 w 1845255"/>
              <a:gd name="connsiteY152" fmla="*/ 485594 h 1068306"/>
              <a:gd name="connsiteX153" fmla="*/ 1748136 w 1845255"/>
              <a:gd name="connsiteY153" fmla="*/ 437035 h 1068306"/>
              <a:gd name="connsiteX154" fmla="*/ 1796695 w 1845255"/>
              <a:gd name="connsiteY154" fmla="*/ 388475 h 1068306"/>
              <a:gd name="connsiteX155" fmla="*/ 1602458 w 1845255"/>
              <a:gd name="connsiteY155" fmla="*/ 388475 h 1068306"/>
              <a:gd name="connsiteX156" fmla="*/ 1651018 w 1845255"/>
              <a:gd name="connsiteY156" fmla="*/ 437035 h 1068306"/>
              <a:gd name="connsiteX157" fmla="*/ 1602458 w 1845255"/>
              <a:gd name="connsiteY157" fmla="*/ 485594 h 1068306"/>
              <a:gd name="connsiteX158" fmla="*/ 1553898 w 1845255"/>
              <a:gd name="connsiteY158" fmla="*/ 437035 h 1068306"/>
              <a:gd name="connsiteX159" fmla="*/ 1602458 w 1845255"/>
              <a:gd name="connsiteY159" fmla="*/ 388475 h 1068306"/>
              <a:gd name="connsiteX160" fmla="*/ 1408221 w 1845255"/>
              <a:gd name="connsiteY160" fmla="*/ 388475 h 1068306"/>
              <a:gd name="connsiteX161" fmla="*/ 1456780 w 1845255"/>
              <a:gd name="connsiteY161" fmla="*/ 437035 h 1068306"/>
              <a:gd name="connsiteX162" fmla="*/ 1408221 w 1845255"/>
              <a:gd name="connsiteY162" fmla="*/ 485594 h 1068306"/>
              <a:gd name="connsiteX163" fmla="*/ 1359661 w 1845255"/>
              <a:gd name="connsiteY163" fmla="*/ 437035 h 1068306"/>
              <a:gd name="connsiteX164" fmla="*/ 1408221 w 1845255"/>
              <a:gd name="connsiteY164" fmla="*/ 388475 h 1068306"/>
              <a:gd name="connsiteX165" fmla="*/ 1213983 w 1845255"/>
              <a:gd name="connsiteY165" fmla="*/ 388475 h 1068306"/>
              <a:gd name="connsiteX166" fmla="*/ 1262543 w 1845255"/>
              <a:gd name="connsiteY166" fmla="*/ 437035 h 1068306"/>
              <a:gd name="connsiteX167" fmla="*/ 1213983 w 1845255"/>
              <a:gd name="connsiteY167" fmla="*/ 485594 h 1068306"/>
              <a:gd name="connsiteX168" fmla="*/ 1165424 w 1845255"/>
              <a:gd name="connsiteY168" fmla="*/ 437035 h 1068306"/>
              <a:gd name="connsiteX169" fmla="*/ 1213983 w 1845255"/>
              <a:gd name="connsiteY169" fmla="*/ 388475 h 1068306"/>
              <a:gd name="connsiteX170" fmla="*/ 1019746 w 1845255"/>
              <a:gd name="connsiteY170" fmla="*/ 388475 h 1068306"/>
              <a:gd name="connsiteX171" fmla="*/ 1068306 w 1845255"/>
              <a:gd name="connsiteY171" fmla="*/ 437035 h 1068306"/>
              <a:gd name="connsiteX172" fmla="*/ 1019746 w 1845255"/>
              <a:gd name="connsiteY172" fmla="*/ 485594 h 1068306"/>
              <a:gd name="connsiteX173" fmla="*/ 971186 w 1845255"/>
              <a:gd name="connsiteY173" fmla="*/ 437035 h 1068306"/>
              <a:gd name="connsiteX174" fmla="*/ 1019746 w 1845255"/>
              <a:gd name="connsiteY174" fmla="*/ 388475 h 1068306"/>
              <a:gd name="connsiteX175" fmla="*/ 825509 w 1845255"/>
              <a:gd name="connsiteY175" fmla="*/ 388475 h 1068306"/>
              <a:gd name="connsiteX176" fmla="*/ 874069 w 1845255"/>
              <a:gd name="connsiteY176" fmla="*/ 437035 h 1068306"/>
              <a:gd name="connsiteX177" fmla="*/ 825509 w 1845255"/>
              <a:gd name="connsiteY177" fmla="*/ 485594 h 1068306"/>
              <a:gd name="connsiteX178" fmla="*/ 776949 w 1845255"/>
              <a:gd name="connsiteY178" fmla="*/ 437035 h 1068306"/>
              <a:gd name="connsiteX179" fmla="*/ 825509 w 1845255"/>
              <a:gd name="connsiteY179" fmla="*/ 388475 h 1068306"/>
              <a:gd name="connsiteX180" fmla="*/ 631272 w 1845255"/>
              <a:gd name="connsiteY180" fmla="*/ 388475 h 1068306"/>
              <a:gd name="connsiteX181" fmla="*/ 679831 w 1845255"/>
              <a:gd name="connsiteY181" fmla="*/ 437035 h 1068306"/>
              <a:gd name="connsiteX182" fmla="*/ 631272 w 1845255"/>
              <a:gd name="connsiteY182" fmla="*/ 485594 h 1068306"/>
              <a:gd name="connsiteX183" fmla="*/ 582712 w 1845255"/>
              <a:gd name="connsiteY183" fmla="*/ 437035 h 1068306"/>
              <a:gd name="connsiteX184" fmla="*/ 631272 w 1845255"/>
              <a:gd name="connsiteY184" fmla="*/ 388475 h 1068306"/>
              <a:gd name="connsiteX185" fmla="*/ 437034 w 1845255"/>
              <a:gd name="connsiteY185" fmla="*/ 388475 h 1068306"/>
              <a:gd name="connsiteX186" fmla="*/ 485594 w 1845255"/>
              <a:gd name="connsiteY186" fmla="*/ 437035 h 1068306"/>
              <a:gd name="connsiteX187" fmla="*/ 437034 w 1845255"/>
              <a:gd name="connsiteY187" fmla="*/ 485594 h 1068306"/>
              <a:gd name="connsiteX188" fmla="*/ 388475 w 1845255"/>
              <a:gd name="connsiteY188" fmla="*/ 437035 h 1068306"/>
              <a:gd name="connsiteX189" fmla="*/ 437034 w 1845255"/>
              <a:gd name="connsiteY189" fmla="*/ 388475 h 1068306"/>
              <a:gd name="connsiteX190" fmla="*/ 242797 w 1845255"/>
              <a:gd name="connsiteY190" fmla="*/ 388475 h 1068306"/>
              <a:gd name="connsiteX191" fmla="*/ 291357 w 1845255"/>
              <a:gd name="connsiteY191" fmla="*/ 437035 h 1068306"/>
              <a:gd name="connsiteX192" fmla="*/ 242797 w 1845255"/>
              <a:gd name="connsiteY192" fmla="*/ 485594 h 1068306"/>
              <a:gd name="connsiteX193" fmla="*/ 194237 w 1845255"/>
              <a:gd name="connsiteY193" fmla="*/ 437035 h 1068306"/>
              <a:gd name="connsiteX194" fmla="*/ 242797 w 1845255"/>
              <a:gd name="connsiteY194" fmla="*/ 388475 h 1068306"/>
              <a:gd name="connsiteX195" fmla="*/ 48560 w 1845255"/>
              <a:gd name="connsiteY195" fmla="*/ 388475 h 1068306"/>
              <a:gd name="connsiteX196" fmla="*/ 97119 w 1845255"/>
              <a:gd name="connsiteY196" fmla="*/ 437035 h 1068306"/>
              <a:gd name="connsiteX197" fmla="*/ 48560 w 1845255"/>
              <a:gd name="connsiteY197" fmla="*/ 485594 h 1068306"/>
              <a:gd name="connsiteX198" fmla="*/ 0 w 1845255"/>
              <a:gd name="connsiteY198" fmla="*/ 437035 h 1068306"/>
              <a:gd name="connsiteX199" fmla="*/ 48560 w 1845255"/>
              <a:gd name="connsiteY199" fmla="*/ 388475 h 1068306"/>
              <a:gd name="connsiteX200" fmla="*/ 1796695 w 1845255"/>
              <a:gd name="connsiteY200" fmla="*/ 194238 h 1068306"/>
              <a:gd name="connsiteX201" fmla="*/ 1845255 w 1845255"/>
              <a:gd name="connsiteY201" fmla="*/ 242797 h 1068306"/>
              <a:gd name="connsiteX202" fmla="*/ 1796695 w 1845255"/>
              <a:gd name="connsiteY202" fmla="*/ 291357 h 1068306"/>
              <a:gd name="connsiteX203" fmla="*/ 1748136 w 1845255"/>
              <a:gd name="connsiteY203" fmla="*/ 242797 h 1068306"/>
              <a:gd name="connsiteX204" fmla="*/ 1796695 w 1845255"/>
              <a:gd name="connsiteY204" fmla="*/ 194238 h 1068306"/>
              <a:gd name="connsiteX205" fmla="*/ 1602458 w 1845255"/>
              <a:gd name="connsiteY205" fmla="*/ 194238 h 1068306"/>
              <a:gd name="connsiteX206" fmla="*/ 1651018 w 1845255"/>
              <a:gd name="connsiteY206" fmla="*/ 242797 h 1068306"/>
              <a:gd name="connsiteX207" fmla="*/ 1602458 w 1845255"/>
              <a:gd name="connsiteY207" fmla="*/ 291357 h 1068306"/>
              <a:gd name="connsiteX208" fmla="*/ 1553898 w 1845255"/>
              <a:gd name="connsiteY208" fmla="*/ 242797 h 1068306"/>
              <a:gd name="connsiteX209" fmla="*/ 1602458 w 1845255"/>
              <a:gd name="connsiteY209" fmla="*/ 194238 h 1068306"/>
              <a:gd name="connsiteX210" fmla="*/ 1408221 w 1845255"/>
              <a:gd name="connsiteY210" fmla="*/ 194238 h 1068306"/>
              <a:gd name="connsiteX211" fmla="*/ 1456780 w 1845255"/>
              <a:gd name="connsiteY211" fmla="*/ 242797 h 1068306"/>
              <a:gd name="connsiteX212" fmla="*/ 1408221 w 1845255"/>
              <a:gd name="connsiteY212" fmla="*/ 291357 h 1068306"/>
              <a:gd name="connsiteX213" fmla="*/ 1359661 w 1845255"/>
              <a:gd name="connsiteY213" fmla="*/ 242797 h 1068306"/>
              <a:gd name="connsiteX214" fmla="*/ 1408221 w 1845255"/>
              <a:gd name="connsiteY214" fmla="*/ 194238 h 1068306"/>
              <a:gd name="connsiteX215" fmla="*/ 1213983 w 1845255"/>
              <a:gd name="connsiteY215" fmla="*/ 194238 h 1068306"/>
              <a:gd name="connsiteX216" fmla="*/ 1262543 w 1845255"/>
              <a:gd name="connsiteY216" fmla="*/ 242797 h 1068306"/>
              <a:gd name="connsiteX217" fmla="*/ 1213983 w 1845255"/>
              <a:gd name="connsiteY217" fmla="*/ 291357 h 1068306"/>
              <a:gd name="connsiteX218" fmla="*/ 1165424 w 1845255"/>
              <a:gd name="connsiteY218" fmla="*/ 242797 h 1068306"/>
              <a:gd name="connsiteX219" fmla="*/ 1213983 w 1845255"/>
              <a:gd name="connsiteY219" fmla="*/ 194238 h 1068306"/>
              <a:gd name="connsiteX220" fmla="*/ 1019746 w 1845255"/>
              <a:gd name="connsiteY220" fmla="*/ 194238 h 1068306"/>
              <a:gd name="connsiteX221" fmla="*/ 1068306 w 1845255"/>
              <a:gd name="connsiteY221" fmla="*/ 242797 h 1068306"/>
              <a:gd name="connsiteX222" fmla="*/ 1019746 w 1845255"/>
              <a:gd name="connsiteY222" fmla="*/ 291357 h 1068306"/>
              <a:gd name="connsiteX223" fmla="*/ 971186 w 1845255"/>
              <a:gd name="connsiteY223" fmla="*/ 242797 h 1068306"/>
              <a:gd name="connsiteX224" fmla="*/ 1019746 w 1845255"/>
              <a:gd name="connsiteY224" fmla="*/ 194238 h 1068306"/>
              <a:gd name="connsiteX225" fmla="*/ 825509 w 1845255"/>
              <a:gd name="connsiteY225" fmla="*/ 194238 h 1068306"/>
              <a:gd name="connsiteX226" fmla="*/ 874069 w 1845255"/>
              <a:gd name="connsiteY226" fmla="*/ 242797 h 1068306"/>
              <a:gd name="connsiteX227" fmla="*/ 825509 w 1845255"/>
              <a:gd name="connsiteY227" fmla="*/ 291357 h 1068306"/>
              <a:gd name="connsiteX228" fmla="*/ 776949 w 1845255"/>
              <a:gd name="connsiteY228" fmla="*/ 242797 h 1068306"/>
              <a:gd name="connsiteX229" fmla="*/ 825509 w 1845255"/>
              <a:gd name="connsiteY229" fmla="*/ 194238 h 1068306"/>
              <a:gd name="connsiteX230" fmla="*/ 631272 w 1845255"/>
              <a:gd name="connsiteY230" fmla="*/ 194238 h 1068306"/>
              <a:gd name="connsiteX231" fmla="*/ 679831 w 1845255"/>
              <a:gd name="connsiteY231" fmla="*/ 242797 h 1068306"/>
              <a:gd name="connsiteX232" fmla="*/ 631272 w 1845255"/>
              <a:gd name="connsiteY232" fmla="*/ 291357 h 1068306"/>
              <a:gd name="connsiteX233" fmla="*/ 582712 w 1845255"/>
              <a:gd name="connsiteY233" fmla="*/ 242797 h 1068306"/>
              <a:gd name="connsiteX234" fmla="*/ 631272 w 1845255"/>
              <a:gd name="connsiteY234" fmla="*/ 194238 h 1068306"/>
              <a:gd name="connsiteX235" fmla="*/ 437034 w 1845255"/>
              <a:gd name="connsiteY235" fmla="*/ 194238 h 1068306"/>
              <a:gd name="connsiteX236" fmla="*/ 485594 w 1845255"/>
              <a:gd name="connsiteY236" fmla="*/ 242797 h 1068306"/>
              <a:gd name="connsiteX237" fmla="*/ 437034 w 1845255"/>
              <a:gd name="connsiteY237" fmla="*/ 291357 h 1068306"/>
              <a:gd name="connsiteX238" fmla="*/ 388475 w 1845255"/>
              <a:gd name="connsiteY238" fmla="*/ 242797 h 1068306"/>
              <a:gd name="connsiteX239" fmla="*/ 437034 w 1845255"/>
              <a:gd name="connsiteY239" fmla="*/ 194238 h 1068306"/>
              <a:gd name="connsiteX240" fmla="*/ 242797 w 1845255"/>
              <a:gd name="connsiteY240" fmla="*/ 194238 h 1068306"/>
              <a:gd name="connsiteX241" fmla="*/ 291357 w 1845255"/>
              <a:gd name="connsiteY241" fmla="*/ 242797 h 1068306"/>
              <a:gd name="connsiteX242" fmla="*/ 242797 w 1845255"/>
              <a:gd name="connsiteY242" fmla="*/ 291357 h 1068306"/>
              <a:gd name="connsiteX243" fmla="*/ 194237 w 1845255"/>
              <a:gd name="connsiteY243" fmla="*/ 242797 h 1068306"/>
              <a:gd name="connsiteX244" fmla="*/ 242797 w 1845255"/>
              <a:gd name="connsiteY244" fmla="*/ 194238 h 1068306"/>
              <a:gd name="connsiteX245" fmla="*/ 48560 w 1845255"/>
              <a:gd name="connsiteY245" fmla="*/ 194238 h 1068306"/>
              <a:gd name="connsiteX246" fmla="*/ 97119 w 1845255"/>
              <a:gd name="connsiteY246" fmla="*/ 242797 h 1068306"/>
              <a:gd name="connsiteX247" fmla="*/ 48560 w 1845255"/>
              <a:gd name="connsiteY247" fmla="*/ 291357 h 1068306"/>
              <a:gd name="connsiteX248" fmla="*/ 0 w 1845255"/>
              <a:gd name="connsiteY248" fmla="*/ 242797 h 1068306"/>
              <a:gd name="connsiteX249" fmla="*/ 48560 w 1845255"/>
              <a:gd name="connsiteY249" fmla="*/ 194238 h 1068306"/>
              <a:gd name="connsiteX250" fmla="*/ 1796695 w 1845255"/>
              <a:gd name="connsiteY250" fmla="*/ 0 h 1068306"/>
              <a:gd name="connsiteX251" fmla="*/ 1845255 w 1845255"/>
              <a:gd name="connsiteY251" fmla="*/ 48560 h 1068306"/>
              <a:gd name="connsiteX252" fmla="*/ 1796695 w 1845255"/>
              <a:gd name="connsiteY252" fmla="*/ 97120 h 1068306"/>
              <a:gd name="connsiteX253" fmla="*/ 1748136 w 1845255"/>
              <a:gd name="connsiteY253" fmla="*/ 48560 h 1068306"/>
              <a:gd name="connsiteX254" fmla="*/ 1796695 w 1845255"/>
              <a:gd name="connsiteY254" fmla="*/ 0 h 1068306"/>
              <a:gd name="connsiteX255" fmla="*/ 1602458 w 1845255"/>
              <a:gd name="connsiteY255" fmla="*/ 0 h 1068306"/>
              <a:gd name="connsiteX256" fmla="*/ 1651018 w 1845255"/>
              <a:gd name="connsiteY256" fmla="*/ 48560 h 1068306"/>
              <a:gd name="connsiteX257" fmla="*/ 1602458 w 1845255"/>
              <a:gd name="connsiteY257" fmla="*/ 97120 h 1068306"/>
              <a:gd name="connsiteX258" fmla="*/ 1553898 w 1845255"/>
              <a:gd name="connsiteY258" fmla="*/ 48560 h 1068306"/>
              <a:gd name="connsiteX259" fmla="*/ 1602458 w 1845255"/>
              <a:gd name="connsiteY259" fmla="*/ 0 h 1068306"/>
              <a:gd name="connsiteX260" fmla="*/ 1408221 w 1845255"/>
              <a:gd name="connsiteY260" fmla="*/ 0 h 1068306"/>
              <a:gd name="connsiteX261" fmla="*/ 1456780 w 1845255"/>
              <a:gd name="connsiteY261" fmla="*/ 48560 h 1068306"/>
              <a:gd name="connsiteX262" fmla="*/ 1408221 w 1845255"/>
              <a:gd name="connsiteY262" fmla="*/ 97120 h 1068306"/>
              <a:gd name="connsiteX263" fmla="*/ 1359661 w 1845255"/>
              <a:gd name="connsiteY263" fmla="*/ 48560 h 1068306"/>
              <a:gd name="connsiteX264" fmla="*/ 1408221 w 1845255"/>
              <a:gd name="connsiteY264" fmla="*/ 0 h 1068306"/>
              <a:gd name="connsiteX265" fmla="*/ 1213983 w 1845255"/>
              <a:gd name="connsiteY265" fmla="*/ 0 h 1068306"/>
              <a:gd name="connsiteX266" fmla="*/ 1262543 w 1845255"/>
              <a:gd name="connsiteY266" fmla="*/ 48560 h 1068306"/>
              <a:gd name="connsiteX267" fmla="*/ 1213983 w 1845255"/>
              <a:gd name="connsiteY267" fmla="*/ 97120 h 1068306"/>
              <a:gd name="connsiteX268" fmla="*/ 1165424 w 1845255"/>
              <a:gd name="connsiteY268" fmla="*/ 48560 h 1068306"/>
              <a:gd name="connsiteX269" fmla="*/ 1213983 w 1845255"/>
              <a:gd name="connsiteY269" fmla="*/ 0 h 1068306"/>
              <a:gd name="connsiteX270" fmla="*/ 1019746 w 1845255"/>
              <a:gd name="connsiteY270" fmla="*/ 0 h 1068306"/>
              <a:gd name="connsiteX271" fmla="*/ 1068306 w 1845255"/>
              <a:gd name="connsiteY271" fmla="*/ 48560 h 1068306"/>
              <a:gd name="connsiteX272" fmla="*/ 1019746 w 1845255"/>
              <a:gd name="connsiteY272" fmla="*/ 97120 h 1068306"/>
              <a:gd name="connsiteX273" fmla="*/ 971186 w 1845255"/>
              <a:gd name="connsiteY273" fmla="*/ 48560 h 1068306"/>
              <a:gd name="connsiteX274" fmla="*/ 1019746 w 1845255"/>
              <a:gd name="connsiteY274" fmla="*/ 0 h 1068306"/>
              <a:gd name="connsiteX275" fmla="*/ 825509 w 1845255"/>
              <a:gd name="connsiteY275" fmla="*/ 0 h 1068306"/>
              <a:gd name="connsiteX276" fmla="*/ 874069 w 1845255"/>
              <a:gd name="connsiteY276" fmla="*/ 48560 h 1068306"/>
              <a:gd name="connsiteX277" fmla="*/ 825509 w 1845255"/>
              <a:gd name="connsiteY277" fmla="*/ 97120 h 1068306"/>
              <a:gd name="connsiteX278" fmla="*/ 776949 w 1845255"/>
              <a:gd name="connsiteY278" fmla="*/ 48560 h 1068306"/>
              <a:gd name="connsiteX279" fmla="*/ 825509 w 1845255"/>
              <a:gd name="connsiteY279" fmla="*/ 0 h 1068306"/>
              <a:gd name="connsiteX280" fmla="*/ 631272 w 1845255"/>
              <a:gd name="connsiteY280" fmla="*/ 0 h 1068306"/>
              <a:gd name="connsiteX281" fmla="*/ 679831 w 1845255"/>
              <a:gd name="connsiteY281" fmla="*/ 48560 h 1068306"/>
              <a:gd name="connsiteX282" fmla="*/ 631272 w 1845255"/>
              <a:gd name="connsiteY282" fmla="*/ 97120 h 1068306"/>
              <a:gd name="connsiteX283" fmla="*/ 582712 w 1845255"/>
              <a:gd name="connsiteY283" fmla="*/ 48560 h 1068306"/>
              <a:gd name="connsiteX284" fmla="*/ 631272 w 1845255"/>
              <a:gd name="connsiteY284" fmla="*/ 0 h 1068306"/>
              <a:gd name="connsiteX285" fmla="*/ 437034 w 1845255"/>
              <a:gd name="connsiteY285" fmla="*/ 0 h 1068306"/>
              <a:gd name="connsiteX286" fmla="*/ 485594 w 1845255"/>
              <a:gd name="connsiteY286" fmla="*/ 48560 h 1068306"/>
              <a:gd name="connsiteX287" fmla="*/ 437034 w 1845255"/>
              <a:gd name="connsiteY287" fmla="*/ 97120 h 1068306"/>
              <a:gd name="connsiteX288" fmla="*/ 388475 w 1845255"/>
              <a:gd name="connsiteY288" fmla="*/ 48560 h 1068306"/>
              <a:gd name="connsiteX289" fmla="*/ 437034 w 1845255"/>
              <a:gd name="connsiteY289" fmla="*/ 0 h 1068306"/>
              <a:gd name="connsiteX290" fmla="*/ 242797 w 1845255"/>
              <a:gd name="connsiteY290" fmla="*/ 0 h 1068306"/>
              <a:gd name="connsiteX291" fmla="*/ 291357 w 1845255"/>
              <a:gd name="connsiteY291" fmla="*/ 48560 h 1068306"/>
              <a:gd name="connsiteX292" fmla="*/ 242797 w 1845255"/>
              <a:gd name="connsiteY292" fmla="*/ 97120 h 1068306"/>
              <a:gd name="connsiteX293" fmla="*/ 194237 w 1845255"/>
              <a:gd name="connsiteY293" fmla="*/ 48560 h 1068306"/>
              <a:gd name="connsiteX294" fmla="*/ 242797 w 1845255"/>
              <a:gd name="connsiteY294" fmla="*/ 0 h 1068306"/>
              <a:gd name="connsiteX295" fmla="*/ 48560 w 1845255"/>
              <a:gd name="connsiteY295" fmla="*/ 0 h 1068306"/>
              <a:gd name="connsiteX296" fmla="*/ 97119 w 1845255"/>
              <a:gd name="connsiteY296" fmla="*/ 48560 h 1068306"/>
              <a:gd name="connsiteX297" fmla="*/ 48560 w 1845255"/>
              <a:gd name="connsiteY297" fmla="*/ 97120 h 1068306"/>
              <a:gd name="connsiteX298" fmla="*/ 0 w 1845255"/>
              <a:gd name="connsiteY298" fmla="*/ 48560 h 1068306"/>
              <a:gd name="connsiteX299" fmla="*/ 48560 w 1845255"/>
              <a:gd name="connsiteY299" fmla="*/ 0 h 10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1845255" h="1068306">
                <a:moveTo>
                  <a:pt x="1796695" y="971187"/>
                </a:moveTo>
                <a:cubicBezTo>
                  <a:pt x="1823514" y="971187"/>
                  <a:pt x="1845255" y="992927"/>
                  <a:pt x="1845255" y="1019746"/>
                </a:cubicBezTo>
                <a:cubicBezTo>
                  <a:pt x="1845255" y="1046565"/>
                  <a:pt x="1823514" y="1068306"/>
                  <a:pt x="1796695" y="1068306"/>
                </a:cubicBezTo>
                <a:cubicBezTo>
                  <a:pt x="1769876" y="1068306"/>
                  <a:pt x="1748136" y="1046565"/>
                  <a:pt x="1748136" y="1019746"/>
                </a:cubicBezTo>
                <a:cubicBezTo>
                  <a:pt x="1748136" y="992927"/>
                  <a:pt x="1769876" y="971187"/>
                  <a:pt x="1796695" y="971187"/>
                </a:cubicBezTo>
                <a:close/>
                <a:moveTo>
                  <a:pt x="1602458" y="971187"/>
                </a:moveTo>
                <a:cubicBezTo>
                  <a:pt x="1629277" y="971187"/>
                  <a:pt x="1651018" y="992927"/>
                  <a:pt x="1651018" y="1019746"/>
                </a:cubicBezTo>
                <a:cubicBezTo>
                  <a:pt x="1651018" y="1046565"/>
                  <a:pt x="1629277" y="1068306"/>
                  <a:pt x="1602458" y="1068306"/>
                </a:cubicBezTo>
                <a:cubicBezTo>
                  <a:pt x="1575639" y="1068306"/>
                  <a:pt x="1553898" y="1046565"/>
                  <a:pt x="1553898" y="1019746"/>
                </a:cubicBezTo>
                <a:cubicBezTo>
                  <a:pt x="1553898" y="992927"/>
                  <a:pt x="1575639" y="971187"/>
                  <a:pt x="1602458" y="971187"/>
                </a:cubicBezTo>
                <a:close/>
                <a:moveTo>
                  <a:pt x="1408221" y="971187"/>
                </a:moveTo>
                <a:cubicBezTo>
                  <a:pt x="1435040" y="971187"/>
                  <a:pt x="1456780" y="992927"/>
                  <a:pt x="1456780" y="1019746"/>
                </a:cubicBezTo>
                <a:cubicBezTo>
                  <a:pt x="1456780" y="1046565"/>
                  <a:pt x="1435040" y="1068306"/>
                  <a:pt x="1408221" y="1068306"/>
                </a:cubicBezTo>
                <a:cubicBezTo>
                  <a:pt x="1381402" y="1068306"/>
                  <a:pt x="1359661" y="1046565"/>
                  <a:pt x="1359661" y="1019746"/>
                </a:cubicBezTo>
                <a:cubicBezTo>
                  <a:pt x="1359661" y="992927"/>
                  <a:pt x="1381402" y="971187"/>
                  <a:pt x="1408221" y="971187"/>
                </a:cubicBezTo>
                <a:close/>
                <a:moveTo>
                  <a:pt x="1213983" y="971187"/>
                </a:moveTo>
                <a:cubicBezTo>
                  <a:pt x="1240802" y="971187"/>
                  <a:pt x="1262543" y="992927"/>
                  <a:pt x="1262543" y="1019746"/>
                </a:cubicBezTo>
                <a:cubicBezTo>
                  <a:pt x="1262543" y="1046565"/>
                  <a:pt x="1240802" y="1068306"/>
                  <a:pt x="1213983" y="1068306"/>
                </a:cubicBezTo>
                <a:cubicBezTo>
                  <a:pt x="1187165" y="1068306"/>
                  <a:pt x="1165424" y="1046565"/>
                  <a:pt x="1165424" y="1019746"/>
                </a:cubicBezTo>
                <a:cubicBezTo>
                  <a:pt x="1165424" y="992927"/>
                  <a:pt x="1187165" y="971187"/>
                  <a:pt x="1213983" y="971187"/>
                </a:cubicBezTo>
                <a:close/>
                <a:moveTo>
                  <a:pt x="1019746" y="971187"/>
                </a:moveTo>
                <a:cubicBezTo>
                  <a:pt x="1046565" y="971187"/>
                  <a:pt x="1068306" y="992927"/>
                  <a:pt x="1068306" y="1019746"/>
                </a:cubicBezTo>
                <a:cubicBezTo>
                  <a:pt x="1068306" y="1046565"/>
                  <a:pt x="1046565" y="1068306"/>
                  <a:pt x="1019746" y="1068306"/>
                </a:cubicBezTo>
                <a:cubicBezTo>
                  <a:pt x="992927" y="1068306"/>
                  <a:pt x="971186" y="1046565"/>
                  <a:pt x="971186" y="1019746"/>
                </a:cubicBezTo>
                <a:cubicBezTo>
                  <a:pt x="971186" y="992927"/>
                  <a:pt x="992927" y="971187"/>
                  <a:pt x="1019746" y="971187"/>
                </a:cubicBezTo>
                <a:close/>
                <a:moveTo>
                  <a:pt x="825509" y="971187"/>
                </a:moveTo>
                <a:cubicBezTo>
                  <a:pt x="852328" y="971187"/>
                  <a:pt x="874069" y="992927"/>
                  <a:pt x="874069" y="1019746"/>
                </a:cubicBezTo>
                <a:cubicBezTo>
                  <a:pt x="874069" y="1046565"/>
                  <a:pt x="852328" y="1068306"/>
                  <a:pt x="825509" y="1068306"/>
                </a:cubicBezTo>
                <a:cubicBezTo>
                  <a:pt x="798690" y="1068306"/>
                  <a:pt x="776949" y="1046565"/>
                  <a:pt x="776949" y="1019746"/>
                </a:cubicBezTo>
                <a:cubicBezTo>
                  <a:pt x="776949" y="992927"/>
                  <a:pt x="798690" y="971187"/>
                  <a:pt x="825509" y="971187"/>
                </a:cubicBezTo>
                <a:close/>
                <a:moveTo>
                  <a:pt x="631272" y="971187"/>
                </a:moveTo>
                <a:cubicBezTo>
                  <a:pt x="658091" y="971187"/>
                  <a:pt x="679831" y="992927"/>
                  <a:pt x="679831" y="1019746"/>
                </a:cubicBezTo>
                <a:cubicBezTo>
                  <a:pt x="679831" y="1046565"/>
                  <a:pt x="658091" y="1068306"/>
                  <a:pt x="631272" y="1068306"/>
                </a:cubicBezTo>
                <a:cubicBezTo>
                  <a:pt x="604453" y="1068306"/>
                  <a:pt x="582712" y="1046565"/>
                  <a:pt x="582712" y="1019746"/>
                </a:cubicBezTo>
                <a:cubicBezTo>
                  <a:pt x="582712" y="992927"/>
                  <a:pt x="604453" y="971187"/>
                  <a:pt x="631272" y="971187"/>
                </a:cubicBezTo>
                <a:close/>
                <a:moveTo>
                  <a:pt x="437034" y="971187"/>
                </a:moveTo>
                <a:cubicBezTo>
                  <a:pt x="463853" y="971187"/>
                  <a:pt x="485594" y="992927"/>
                  <a:pt x="485594" y="1019746"/>
                </a:cubicBezTo>
                <a:cubicBezTo>
                  <a:pt x="485594" y="1046565"/>
                  <a:pt x="463853" y="1068306"/>
                  <a:pt x="437034" y="1068306"/>
                </a:cubicBezTo>
                <a:cubicBezTo>
                  <a:pt x="410215" y="1068306"/>
                  <a:pt x="388475" y="1046565"/>
                  <a:pt x="388475" y="1019746"/>
                </a:cubicBezTo>
                <a:cubicBezTo>
                  <a:pt x="388475" y="992927"/>
                  <a:pt x="410215" y="971187"/>
                  <a:pt x="437034" y="971187"/>
                </a:cubicBezTo>
                <a:close/>
                <a:moveTo>
                  <a:pt x="242797" y="971187"/>
                </a:moveTo>
                <a:cubicBezTo>
                  <a:pt x="269616" y="971187"/>
                  <a:pt x="291357" y="992927"/>
                  <a:pt x="291357" y="1019746"/>
                </a:cubicBezTo>
                <a:cubicBezTo>
                  <a:pt x="291357" y="1046565"/>
                  <a:pt x="269616" y="1068306"/>
                  <a:pt x="242797" y="1068306"/>
                </a:cubicBezTo>
                <a:cubicBezTo>
                  <a:pt x="215978" y="1068306"/>
                  <a:pt x="194237" y="1046565"/>
                  <a:pt x="194237" y="1019746"/>
                </a:cubicBezTo>
                <a:cubicBezTo>
                  <a:pt x="194237" y="992927"/>
                  <a:pt x="215978" y="971187"/>
                  <a:pt x="242797" y="971187"/>
                </a:cubicBezTo>
                <a:close/>
                <a:moveTo>
                  <a:pt x="48560" y="971187"/>
                </a:moveTo>
                <a:cubicBezTo>
                  <a:pt x="75379" y="971187"/>
                  <a:pt x="97119" y="992927"/>
                  <a:pt x="97119" y="1019746"/>
                </a:cubicBezTo>
                <a:cubicBezTo>
                  <a:pt x="97119" y="1046565"/>
                  <a:pt x="75379" y="1068306"/>
                  <a:pt x="48560" y="1068306"/>
                </a:cubicBezTo>
                <a:cubicBezTo>
                  <a:pt x="21741" y="1068306"/>
                  <a:pt x="0" y="1046565"/>
                  <a:pt x="0" y="1019746"/>
                </a:cubicBezTo>
                <a:cubicBezTo>
                  <a:pt x="0" y="992927"/>
                  <a:pt x="21741" y="971187"/>
                  <a:pt x="48560" y="971187"/>
                </a:cubicBezTo>
                <a:close/>
                <a:moveTo>
                  <a:pt x="1796695" y="776949"/>
                </a:moveTo>
                <a:cubicBezTo>
                  <a:pt x="1823514" y="776949"/>
                  <a:pt x="1845255" y="798690"/>
                  <a:pt x="1845255" y="825509"/>
                </a:cubicBezTo>
                <a:cubicBezTo>
                  <a:pt x="1845255" y="852328"/>
                  <a:pt x="1823514" y="874069"/>
                  <a:pt x="1796695" y="874069"/>
                </a:cubicBezTo>
                <a:cubicBezTo>
                  <a:pt x="1769876" y="874069"/>
                  <a:pt x="1748136" y="852328"/>
                  <a:pt x="1748136" y="825509"/>
                </a:cubicBezTo>
                <a:cubicBezTo>
                  <a:pt x="1748136" y="798690"/>
                  <a:pt x="1769876" y="776949"/>
                  <a:pt x="1796695" y="776949"/>
                </a:cubicBezTo>
                <a:close/>
                <a:moveTo>
                  <a:pt x="1602458" y="776949"/>
                </a:moveTo>
                <a:cubicBezTo>
                  <a:pt x="1629277" y="776949"/>
                  <a:pt x="1651018" y="798690"/>
                  <a:pt x="1651018" y="825509"/>
                </a:cubicBezTo>
                <a:cubicBezTo>
                  <a:pt x="1651018" y="852328"/>
                  <a:pt x="1629277" y="874069"/>
                  <a:pt x="1602458" y="874069"/>
                </a:cubicBezTo>
                <a:cubicBezTo>
                  <a:pt x="1575639" y="874069"/>
                  <a:pt x="1553898" y="852328"/>
                  <a:pt x="1553898" y="825509"/>
                </a:cubicBezTo>
                <a:cubicBezTo>
                  <a:pt x="1553898" y="798690"/>
                  <a:pt x="1575639" y="776949"/>
                  <a:pt x="1602458" y="776949"/>
                </a:cubicBezTo>
                <a:close/>
                <a:moveTo>
                  <a:pt x="1408221" y="776949"/>
                </a:moveTo>
                <a:cubicBezTo>
                  <a:pt x="1435040" y="776949"/>
                  <a:pt x="1456780" y="798690"/>
                  <a:pt x="1456780" y="825509"/>
                </a:cubicBezTo>
                <a:cubicBezTo>
                  <a:pt x="1456780" y="852328"/>
                  <a:pt x="1435040" y="874069"/>
                  <a:pt x="1408221" y="874069"/>
                </a:cubicBezTo>
                <a:cubicBezTo>
                  <a:pt x="1381402" y="874069"/>
                  <a:pt x="1359661" y="852328"/>
                  <a:pt x="1359661" y="825509"/>
                </a:cubicBezTo>
                <a:cubicBezTo>
                  <a:pt x="1359661" y="798690"/>
                  <a:pt x="1381402" y="776949"/>
                  <a:pt x="1408221" y="776949"/>
                </a:cubicBezTo>
                <a:close/>
                <a:moveTo>
                  <a:pt x="1213983" y="776949"/>
                </a:moveTo>
                <a:cubicBezTo>
                  <a:pt x="1240802" y="776949"/>
                  <a:pt x="1262543" y="798690"/>
                  <a:pt x="1262543" y="825509"/>
                </a:cubicBezTo>
                <a:cubicBezTo>
                  <a:pt x="1262543" y="852328"/>
                  <a:pt x="1240802" y="874069"/>
                  <a:pt x="1213983" y="874069"/>
                </a:cubicBezTo>
                <a:cubicBezTo>
                  <a:pt x="1187165" y="874069"/>
                  <a:pt x="1165424" y="852328"/>
                  <a:pt x="1165424" y="825509"/>
                </a:cubicBezTo>
                <a:cubicBezTo>
                  <a:pt x="1165424" y="798690"/>
                  <a:pt x="1187165" y="776949"/>
                  <a:pt x="1213983" y="776949"/>
                </a:cubicBezTo>
                <a:close/>
                <a:moveTo>
                  <a:pt x="1019746" y="776949"/>
                </a:moveTo>
                <a:cubicBezTo>
                  <a:pt x="1046565" y="776949"/>
                  <a:pt x="1068306" y="798690"/>
                  <a:pt x="1068306" y="825509"/>
                </a:cubicBezTo>
                <a:cubicBezTo>
                  <a:pt x="1068306" y="852328"/>
                  <a:pt x="1046565" y="874069"/>
                  <a:pt x="1019746" y="874069"/>
                </a:cubicBezTo>
                <a:cubicBezTo>
                  <a:pt x="992927" y="874069"/>
                  <a:pt x="971186" y="852328"/>
                  <a:pt x="971186" y="825509"/>
                </a:cubicBezTo>
                <a:cubicBezTo>
                  <a:pt x="971186" y="798690"/>
                  <a:pt x="992927" y="776949"/>
                  <a:pt x="1019746" y="776949"/>
                </a:cubicBezTo>
                <a:close/>
                <a:moveTo>
                  <a:pt x="825509" y="776949"/>
                </a:moveTo>
                <a:cubicBezTo>
                  <a:pt x="852328" y="776949"/>
                  <a:pt x="874069" y="798690"/>
                  <a:pt x="874069" y="825509"/>
                </a:cubicBezTo>
                <a:cubicBezTo>
                  <a:pt x="874069" y="852328"/>
                  <a:pt x="852328" y="874069"/>
                  <a:pt x="825509" y="874069"/>
                </a:cubicBezTo>
                <a:cubicBezTo>
                  <a:pt x="798690" y="874069"/>
                  <a:pt x="776949" y="852328"/>
                  <a:pt x="776949" y="825509"/>
                </a:cubicBezTo>
                <a:cubicBezTo>
                  <a:pt x="776949" y="798690"/>
                  <a:pt x="798690" y="776949"/>
                  <a:pt x="825509" y="776949"/>
                </a:cubicBezTo>
                <a:close/>
                <a:moveTo>
                  <a:pt x="631272" y="776949"/>
                </a:moveTo>
                <a:cubicBezTo>
                  <a:pt x="658091" y="776949"/>
                  <a:pt x="679831" y="798690"/>
                  <a:pt x="679831" y="825509"/>
                </a:cubicBezTo>
                <a:cubicBezTo>
                  <a:pt x="679831" y="852328"/>
                  <a:pt x="658091" y="874069"/>
                  <a:pt x="631272" y="874069"/>
                </a:cubicBezTo>
                <a:cubicBezTo>
                  <a:pt x="604453" y="874069"/>
                  <a:pt x="582712" y="852328"/>
                  <a:pt x="582712" y="825509"/>
                </a:cubicBezTo>
                <a:cubicBezTo>
                  <a:pt x="582712" y="798690"/>
                  <a:pt x="604453" y="776949"/>
                  <a:pt x="631272" y="776949"/>
                </a:cubicBezTo>
                <a:close/>
                <a:moveTo>
                  <a:pt x="437034" y="776949"/>
                </a:moveTo>
                <a:cubicBezTo>
                  <a:pt x="463853" y="776949"/>
                  <a:pt x="485594" y="798690"/>
                  <a:pt x="485594" y="825509"/>
                </a:cubicBezTo>
                <a:cubicBezTo>
                  <a:pt x="485594" y="852328"/>
                  <a:pt x="463853" y="874069"/>
                  <a:pt x="437034" y="874069"/>
                </a:cubicBezTo>
                <a:cubicBezTo>
                  <a:pt x="410215" y="874069"/>
                  <a:pt x="388475" y="852328"/>
                  <a:pt x="388475" y="825509"/>
                </a:cubicBezTo>
                <a:cubicBezTo>
                  <a:pt x="388475" y="798690"/>
                  <a:pt x="410215" y="776949"/>
                  <a:pt x="437034" y="776949"/>
                </a:cubicBezTo>
                <a:close/>
                <a:moveTo>
                  <a:pt x="242797" y="776949"/>
                </a:moveTo>
                <a:cubicBezTo>
                  <a:pt x="269616" y="776949"/>
                  <a:pt x="291357" y="798690"/>
                  <a:pt x="291357" y="825509"/>
                </a:cubicBezTo>
                <a:cubicBezTo>
                  <a:pt x="291357" y="852328"/>
                  <a:pt x="269616" y="874069"/>
                  <a:pt x="242797" y="874069"/>
                </a:cubicBezTo>
                <a:cubicBezTo>
                  <a:pt x="215978" y="874069"/>
                  <a:pt x="194237" y="852328"/>
                  <a:pt x="194237" y="825509"/>
                </a:cubicBezTo>
                <a:cubicBezTo>
                  <a:pt x="194237" y="798690"/>
                  <a:pt x="215978" y="776949"/>
                  <a:pt x="242797" y="776949"/>
                </a:cubicBezTo>
                <a:close/>
                <a:moveTo>
                  <a:pt x="48560" y="776949"/>
                </a:moveTo>
                <a:cubicBezTo>
                  <a:pt x="75379" y="776949"/>
                  <a:pt x="97119" y="798690"/>
                  <a:pt x="97119" y="825509"/>
                </a:cubicBezTo>
                <a:cubicBezTo>
                  <a:pt x="97119" y="852328"/>
                  <a:pt x="75379" y="874069"/>
                  <a:pt x="48560" y="874069"/>
                </a:cubicBezTo>
                <a:cubicBezTo>
                  <a:pt x="21741" y="874069"/>
                  <a:pt x="0" y="852328"/>
                  <a:pt x="0" y="825509"/>
                </a:cubicBezTo>
                <a:cubicBezTo>
                  <a:pt x="0" y="798690"/>
                  <a:pt x="21741" y="776949"/>
                  <a:pt x="48560" y="776949"/>
                </a:cubicBezTo>
                <a:close/>
                <a:moveTo>
                  <a:pt x="1796695" y="582712"/>
                </a:moveTo>
                <a:cubicBezTo>
                  <a:pt x="1823514" y="582712"/>
                  <a:pt x="1845255" y="604453"/>
                  <a:pt x="1845255" y="631272"/>
                </a:cubicBezTo>
                <a:cubicBezTo>
                  <a:pt x="1845255" y="658091"/>
                  <a:pt x="1823514" y="679832"/>
                  <a:pt x="1796695" y="679832"/>
                </a:cubicBezTo>
                <a:cubicBezTo>
                  <a:pt x="1769876" y="679832"/>
                  <a:pt x="1748136" y="658091"/>
                  <a:pt x="1748136" y="631272"/>
                </a:cubicBezTo>
                <a:cubicBezTo>
                  <a:pt x="1748136" y="604453"/>
                  <a:pt x="1769876" y="582712"/>
                  <a:pt x="1796695" y="582712"/>
                </a:cubicBezTo>
                <a:close/>
                <a:moveTo>
                  <a:pt x="1602458" y="582712"/>
                </a:moveTo>
                <a:cubicBezTo>
                  <a:pt x="1629277" y="582712"/>
                  <a:pt x="1651018" y="604453"/>
                  <a:pt x="1651018" y="631272"/>
                </a:cubicBezTo>
                <a:cubicBezTo>
                  <a:pt x="1651018" y="658091"/>
                  <a:pt x="1629277" y="679832"/>
                  <a:pt x="1602458" y="679832"/>
                </a:cubicBezTo>
                <a:cubicBezTo>
                  <a:pt x="1575639" y="679832"/>
                  <a:pt x="1553898" y="658091"/>
                  <a:pt x="1553898" y="631272"/>
                </a:cubicBezTo>
                <a:cubicBezTo>
                  <a:pt x="1553898" y="604453"/>
                  <a:pt x="1575639" y="582712"/>
                  <a:pt x="1602458" y="582712"/>
                </a:cubicBezTo>
                <a:close/>
                <a:moveTo>
                  <a:pt x="1408221" y="582712"/>
                </a:moveTo>
                <a:cubicBezTo>
                  <a:pt x="1435040" y="582712"/>
                  <a:pt x="1456780" y="604453"/>
                  <a:pt x="1456780" y="631272"/>
                </a:cubicBezTo>
                <a:cubicBezTo>
                  <a:pt x="1456780" y="658091"/>
                  <a:pt x="1435040" y="679832"/>
                  <a:pt x="1408221" y="679832"/>
                </a:cubicBezTo>
                <a:cubicBezTo>
                  <a:pt x="1381402" y="679832"/>
                  <a:pt x="1359661" y="658091"/>
                  <a:pt x="1359661" y="631272"/>
                </a:cubicBezTo>
                <a:cubicBezTo>
                  <a:pt x="1359661" y="604453"/>
                  <a:pt x="1381402" y="582712"/>
                  <a:pt x="1408221" y="582712"/>
                </a:cubicBezTo>
                <a:close/>
                <a:moveTo>
                  <a:pt x="1213983" y="582712"/>
                </a:moveTo>
                <a:cubicBezTo>
                  <a:pt x="1240802" y="582712"/>
                  <a:pt x="1262543" y="604453"/>
                  <a:pt x="1262543" y="631272"/>
                </a:cubicBezTo>
                <a:cubicBezTo>
                  <a:pt x="1262543" y="658091"/>
                  <a:pt x="1240802" y="679832"/>
                  <a:pt x="1213983" y="679832"/>
                </a:cubicBezTo>
                <a:cubicBezTo>
                  <a:pt x="1187165" y="679832"/>
                  <a:pt x="1165424" y="658091"/>
                  <a:pt x="1165424" y="631272"/>
                </a:cubicBezTo>
                <a:cubicBezTo>
                  <a:pt x="1165424" y="604453"/>
                  <a:pt x="1187165" y="582712"/>
                  <a:pt x="1213983" y="582712"/>
                </a:cubicBezTo>
                <a:close/>
                <a:moveTo>
                  <a:pt x="1019746" y="582712"/>
                </a:moveTo>
                <a:cubicBezTo>
                  <a:pt x="1046565" y="582712"/>
                  <a:pt x="1068306" y="604453"/>
                  <a:pt x="1068306" y="631272"/>
                </a:cubicBezTo>
                <a:cubicBezTo>
                  <a:pt x="1068306" y="658091"/>
                  <a:pt x="1046565" y="679832"/>
                  <a:pt x="1019746" y="679832"/>
                </a:cubicBezTo>
                <a:cubicBezTo>
                  <a:pt x="992927" y="679832"/>
                  <a:pt x="971186" y="658091"/>
                  <a:pt x="971186" y="631272"/>
                </a:cubicBezTo>
                <a:cubicBezTo>
                  <a:pt x="971186" y="604453"/>
                  <a:pt x="992927" y="582712"/>
                  <a:pt x="1019746" y="582712"/>
                </a:cubicBezTo>
                <a:close/>
                <a:moveTo>
                  <a:pt x="825509" y="582712"/>
                </a:moveTo>
                <a:cubicBezTo>
                  <a:pt x="852328" y="582712"/>
                  <a:pt x="874069" y="604453"/>
                  <a:pt x="874069" y="631272"/>
                </a:cubicBezTo>
                <a:cubicBezTo>
                  <a:pt x="874069" y="658091"/>
                  <a:pt x="852328" y="679832"/>
                  <a:pt x="825509" y="679832"/>
                </a:cubicBezTo>
                <a:cubicBezTo>
                  <a:pt x="798690" y="679832"/>
                  <a:pt x="776949" y="658091"/>
                  <a:pt x="776949" y="631272"/>
                </a:cubicBezTo>
                <a:cubicBezTo>
                  <a:pt x="776949" y="604453"/>
                  <a:pt x="798690" y="582712"/>
                  <a:pt x="825509" y="582712"/>
                </a:cubicBezTo>
                <a:close/>
                <a:moveTo>
                  <a:pt x="631272" y="582712"/>
                </a:moveTo>
                <a:cubicBezTo>
                  <a:pt x="658091" y="582712"/>
                  <a:pt x="679831" y="604453"/>
                  <a:pt x="679831" y="631272"/>
                </a:cubicBezTo>
                <a:cubicBezTo>
                  <a:pt x="679831" y="658091"/>
                  <a:pt x="658091" y="679832"/>
                  <a:pt x="631272" y="679832"/>
                </a:cubicBezTo>
                <a:cubicBezTo>
                  <a:pt x="604453" y="679832"/>
                  <a:pt x="582712" y="658091"/>
                  <a:pt x="582712" y="631272"/>
                </a:cubicBezTo>
                <a:cubicBezTo>
                  <a:pt x="582712" y="604453"/>
                  <a:pt x="604453" y="582712"/>
                  <a:pt x="631272" y="582712"/>
                </a:cubicBezTo>
                <a:close/>
                <a:moveTo>
                  <a:pt x="437034" y="582712"/>
                </a:moveTo>
                <a:cubicBezTo>
                  <a:pt x="463853" y="582712"/>
                  <a:pt x="485594" y="604453"/>
                  <a:pt x="485594" y="631272"/>
                </a:cubicBezTo>
                <a:cubicBezTo>
                  <a:pt x="485594" y="658091"/>
                  <a:pt x="463853" y="679832"/>
                  <a:pt x="437034" y="679832"/>
                </a:cubicBezTo>
                <a:cubicBezTo>
                  <a:pt x="410215" y="679832"/>
                  <a:pt x="388475" y="658091"/>
                  <a:pt x="388475" y="631272"/>
                </a:cubicBezTo>
                <a:cubicBezTo>
                  <a:pt x="388475" y="604453"/>
                  <a:pt x="410215" y="582712"/>
                  <a:pt x="437034" y="582712"/>
                </a:cubicBezTo>
                <a:close/>
                <a:moveTo>
                  <a:pt x="242797" y="582712"/>
                </a:moveTo>
                <a:cubicBezTo>
                  <a:pt x="269616" y="582712"/>
                  <a:pt x="291357" y="604453"/>
                  <a:pt x="291357" y="631272"/>
                </a:cubicBezTo>
                <a:cubicBezTo>
                  <a:pt x="291357" y="658091"/>
                  <a:pt x="269616" y="679832"/>
                  <a:pt x="242797" y="679832"/>
                </a:cubicBezTo>
                <a:cubicBezTo>
                  <a:pt x="215978" y="679832"/>
                  <a:pt x="194237" y="658091"/>
                  <a:pt x="194237" y="631272"/>
                </a:cubicBezTo>
                <a:cubicBezTo>
                  <a:pt x="194237" y="604453"/>
                  <a:pt x="215978" y="582712"/>
                  <a:pt x="242797" y="582712"/>
                </a:cubicBezTo>
                <a:close/>
                <a:moveTo>
                  <a:pt x="48560" y="582712"/>
                </a:moveTo>
                <a:cubicBezTo>
                  <a:pt x="75379" y="582712"/>
                  <a:pt x="97119" y="604453"/>
                  <a:pt x="97119" y="631272"/>
                </a:cubicBezTo>
                <a:cubicBezTo>
                  <a:pt x="97119" y="658091"/>
                  <a:pt x="75379" y="679832"/>
                  <a:pt x="48560" y="679832"/>
                </a:cubicBezTo>
                <a:cubicBezTo>
                  <a:pt x="21741" y="679832"/>
                  <a:pt x="0" y="658091"/>
                  <a:pt x="0" y="631272"/>
                </a:cubicBezTo>
                <a:cubicBezTo>
                  <a:pt x="0" y="604453"/>
                  <a:pt x="21741" y="582712"/>
                  <a:pt x="48560" y="582712"/>
                </a:cubicBezTo>
                <a:close/>
                <a:moveTo>
                  <a:pt x="1796695" y="388475"/>
                </a:moveTo>
                <a:cubicBezTo>
                  <a:pt x="1823514" y="388475"/>
                  <a:pt x="1845255" y="410216"/>
                  <a:pt x="1845255" y="437035"/>
                </a:cubicBezTo>
                <a:cubicBezTo>
                  <a:pt x="1845255" y="463853"/>
                  <a:pt x="1823514" y="485594"/>
                  <a:pt x="1796695" y="485594"/>
                </a:cubicBezTo>
                <a:cubicBezTo>
                  <a:pt x="1769876" y="485594"/>
                  <a:pt x="1748136" y="463853"/>
                  <a:pt x="1748136" y="437035"/>
                </a:cubicBezTo>
                <a:cubicBezTo>
                  <a:pt x="1748136" y="410216"/>
                  <a:pt x="1769876" y="388475"/>
                  <a:pt x="1796695" y="388475"/>
                </a:cubicBezTo>
                <a:close/>
                <a:moveTo>
                  <a:pt x="1602458" y="388475"/>
                </a:moveTo>
                <a:cubicBezTo>
                  <a:pt x="1629277" y="388475"/>
                  <a:pt x="1651018" y="410216"/>
                  <a:pt x="1651018" y="437035"/>
                </a:cubicBezTo>
                <a:cubicBezTo>
                  <a:pt x="1651018" y="463853"/>
                  <a:pt x="1629277" y="485594"/>
                  <a:pt x="1602458" y="485594"/>
                </a:cubicBezTo>
                <a:cubicBezTo>
                  <a:pt x="1575639" y="485594"/>
                  <a:pt x="1553898" y="463853"/>
                  <a:pt x="1553898" y="437035"/>
                </a:cubicBezTo>
                <a:cubicBezTo>
                  <a:pt x="1553898" y="410216"/>
                  <a:pt x="1575639" y="388475"/>
                  <a:pt x="1602458" y="388475"/>
                </a:cubicBezTo>
                <a:close/>
                <a:moveTo>
                  <a:pt x="1408221" y="388475"/>
                </a:moveTo>
                <a:cubicBezTo>
                  <a:pt x="1435040" y="388475"/>
                  <a:pt x="1456780" y="410216"/>
                  <a:pt x="1456780" y="437035"/>
                </a:cubicBezTo>
                <a:cubicBezTo>
                  <a:pt x="1456780" y="463853"/>
                  <a:pt x="1435040" y="485594"/>
                  <a:pt x="1408221" y="485594"/>
                </a:cubicBezTo>
                <a:cubicBezTo>
                  <a:pt x="1381402" y="485594"/>
                  <a:pt x="1359661" y="463853"/>
                  <a:pt x="1359661" y="437035"/>
                </a:cubicBezTo>
                <a:cubicBezTo>
                  <a:pt x="1359661" y="410216"/>
                  <a:pt x="1381402" y="388475"/>
                  <a:pt x="1408221" y="388475"/>
                </a:cubicBezTo>
                <a:close/>
                <a:moveTo>
                  <a:pt x="1213983" y="388475"/>
                </a:moveTo>
                <a:cubicBezTo>
                  <a:pt x="1240802" y="388475"/>
                  <a:pt x="1262543" y="410216"/>
                  <a:pt x="1262543" y="437035"/>
                </a:cubicBezTo>
                <a:cubicBezTo>
                  <a:pt x="1262543" y="463853"/>
                  <a:pt x="1240802" y="485594"/>
                  <a:pt x="1213983" y="485594"/>
                </a:cubicBezTo>
                <a:cubicBezTo>
                  <a:pt x="1187165" y="485594"/>
                  <a:pt x="1165424" y="463853"/>
                  <a:pt x="1165424" y="437035"/>
                </a:cubicBezTo>
                <a:cubicBezTo>
                  <a:pt x="1165424" y="410216"/>
                  <a:pt x="1187165" y="388475"/>
                  <a:pt x="1213983" y="388475"/>
                </a:cubicBezTo>
                <a:close/>
                <a:moveTo>
                  <a:pt x="1019746" y="388475"/>
                </a:moveTo>
                <a:cubicBezTo>
                  <a:pt x="1046565" y="388475"/>
                  <a:pt x="1068306" y="410216"/>
                  <a:pt x="1068306" y="437035"/>
                </a:cubicBezTo>
                <a:cubicBezTo>
                  <a:pt x="1068306" y="463853"/>
                  <a:pt x="1046565" y="485594"/>
                  <a:pt x="1019746" y="485594"/>
                </a:cubicBezTo>
                <a:cubicBezTo>
                  <a:pt x="992927" y="485594"/>
                  <a:pt x="971186" y="463853"/>
                  <a:pt x="971186" y="437035"/>
                </a:cubicBezTo>
                <a:cubicBezTo>
                  <a:pt x="971186" y="410216"/>
                  <a:pt x="992927" y="388475"/>
                  <a:pt x="1019746" y="388475"/>
                </a:cubicBezTo>
                <a:close/>
                <a:moveTo>
                  <a:pt x="825509" y="388475"/>
                </a:moveTo>
                <a:cubicBezTo>
                  <a:pt x="852328" y="388475"/>
                  <a:pt x="874069" y="410216"/>
                  <a:pt x="874069" y="437035"/>
                </a:cubicBezTo>
                <a:cubicBezTo>
                  <a:pt x="874069" y="463853"/>
                  <a:pt x="852328" y="485594"/>
                  <a:pt x="825509" y="485594"/>
                </a:cubicBezTo>
                <a:cubicBezTo>
                  <a:pt x="798690" y="485594"/>
                  <a:pt x="776949" y="463853"/>
                  <a:pt x="776949" y="437035"/>
                </a:cubicBezTo>
                <a:cubicBezTo>
                  <a:pt x="776949" y="410216"/>
                  <a:pt x="798690" y="388475"/>
                  <a:pt x="825509" y="388475"/>
                </a:cubicBezTo>
                <a:close/>
                <a:moveTo>
                  <a:pt x="631272" y="388475"/>
                </a:moveTo>
                <a:cubicBezTo>
                  <a:pt x="658091" y="388475"/>
                  <a:pt x="679831" y="410216"/>
                  <a:pt x="679831" y="437035"/>
                </a:cubicBezTo>
                <a:cubicBezTo>
                  <a:pt x="679831" y="463853"/>
                  <a:pt x="658091" y="485594"/>
                  <a:pt x="631272" y="485594"/>
                </a:cubicBezTo>
                <a:cubicBezTo>
                  <a:pt x="604453" y="485594"/>
                  <a:pt x="582712" y="463853"/>
                  <a:pt x="582712" y="437035"/>
                </a:cubicBezTo>
                <a:cubicBezTo>
                  <a:pt x="582712" y="410216"/>
                  <a:pt x="604453" y="388475"/>
                  <a:pt x="631272" y="388475"/>
                </a:cubicBezTo>
                <a:close/>
                <a:moveTo>
                  <a:pt x="437034" y="388475"/>
                </a:moveTo>
                <a:cubicBezTo>
                  <a:pt x="463853" y="388475"/>
                  <a:pt x="485594" y="410216"/>
                  <a:pt x="485594" y="437035"/>
                </a:cubicBezTo>
                <a:cubicBezTo>
                  <a:pt x="485594" y="463853"/>
                  <a:pt x="463853" y="485594"/>
                  <a:pt x="437034" y="485594"/>
                </a:cubicBezTo>
                <a:cubicBezTo>
                  <a:pt x="410215" y="485594"/>
                  <a:pt x="388475" y="463853"/>
                  <a:pt x="388475" y="437035"/>
                </a:cubicBezTo>
                <a:cubicBezTo>
                  <a:pt x="388475" y="410216"/>
                  <a:pt x="410215" y="388475"/>
                  <a:pt x="437034" y="388475"/>
                </a:cubicBezTo>
                <a:close/>
                <a:moveTo>
                  <a:pt x="242797" y="388475"/>
                </a:moveTo>
                <a:cubicBezTo>
                  <a:pt x="269616" y="388475"/>
                  <a:pt x="291357" y="410216"/>
                  <a:pt x="291357" y="437035"/>
                </a:cubicBezTo>
                <a:cubicBezTo>
                  <a:pt x="291357" y="463853"/>
                  <a:pt x="269616" y="485594"/>
                  <a:pt x="242797" y="485594"/>
                </a:cubicBezTo>
                <a:cubicBezTo>
                  <a:pt x="215978" y="485594"/>
                  <a:pt x="194237" y="463853"/>
                  <a:pt x="194237" y="437035"/>
                </a:cubicBezTo>
                <a:cubicBezTo>
                  <a:pt x="194237" y="410216"/>
                  <a:pt x="215978" y="388475"/>
                  <a:pt x="242797" y="388475"/>
                </a:cubicBezTo>
                <a:close/>
                <a:moveTo>
                  <a:pt x="48560" y="388475"/>
                </a:moveTo>
                <a:cubicBezTo>
                  <a:pt x="75379" y="388475"/>
                  <a:pt x="97119" y="410216"/>
                  <a:pt x="97119" y="437035"/>
                </a:cubicBezTo>
                <a:cubicBezTo>
                  <a:pt x="97119" y="463853"/>
                  <a:pt x="75379" y="485594"/>
                  <a:pt x="48560" y="485594"/>
                </a:cubicBezTo>
                <a:cubicBezTo>
                  <a:pt x="21741" y="485594"/>
                  <a:pt x="0" y="463853"/>
                  <a:pt x="0" y="437035"/>
                </a:cubicBezTo>
                <a:cubicBezTo>
                  <a:pt x="0" y="410216"/>
                  <a:pt x="21741" y="388475"/>
                  <a:pt x="48560" y="388475"/>
                </a:cubicBezTo>
                <a:close/>
                <a:moveTo>
                  <a:pt x="1796695" y="194238"/>
                </a:moveTo>
                <a:cubicBezTo>
                  <a:pt x="1823514" y="194238"/>
                  <a:pt x="1845255" y="215978"/>
                  <a:pt x="1845255" y="242797"/>
                </a:cubicBezTo>
                <a:cubicBezTo>
                  <a:pt x="1845255" y="269616"/>
                  <a:pt x="1823514" y="291357"/>
                  <a:pt x="1796695" y="291357"/>
                </a:cubicBezTo>
                <a:cubicBezTo>
                  <a:pt x="1769876" y="291357"/>
                  <a:pt x="1748136" y="269616"/>
                  <a:pt x="1748136" y="242797"/>
                </a:cubicBezTo>
                <a:cubicBezTo>
                  <a:pt x="1748136" y="215978"/>
                  <a:pt x="1769876" y="194238"/>
                  <a:pt x="1796695" y="194238"/>
                </a:cubicBezTo>
                <a:close/>
                <a:moveTo>
                  <a:pt x="1602458" y="194238"/>
                </a:moveTo>
                <a:cubicBezTo>
                  <a:pt x="1629277" y="194238"/>
                  <a:pt x="1651018" y="215978"/>
                  <a:pt x="1651018" y="242797"/>
                </a:cubicBezTo>
                <a:cubicBezTo>
                  <a:pt x="1651018" y="269616"/>
                  <a:pt x="1629277" y="291357"/>
                  <a:pt x="1602458" y="291357"/>
                </a:cubicBezTo>
                <a:cubicBezTo>
                  <a:pt x="1575639" y="291357"/>
                  <a:pt x="1553898" y="269616"/>
                  <a:pt x="1553898" y="242797"/>
                </a:cubicBezTo>
                <a:cubicBezTo>
                  <a:pt x="1553898" y="215978"/>
                  <a:pt x="1575639" y="194238"/>
                  <a:pt x="1602458" y="194238"/>
                </a:cubicBezTo>
                <a:close/>
                <a:moveTo>
                  <a:pt x="1408221" y="194238"/>
                </a:moveTo>
                <a:cubicBezTo>
                  <a:pt x="1435040" y="194238"/>
                  <a:pt x="1456780" y="215978"/>
                  <a:pt x="1456780" y="242797"/>
                </a:cubicBezTo>
                <a:cubicBezTo>
                  <a:pt x="1456780" y="269616"/>
                  <a:pt x="1435040" y="291357"/>
                  <a:pt x="1408221" y="291357"/>
                </a:cubicBezTo>
                <a:cubicBezTo>
                  <a:pt x="1381402" y="291357"/>
                  <a:pt x="1359661" y="269616"/>
                  <a:pt x="1359661" y="242797"/>
                </a:cubicBezTo>
                <a:cubicBezTo>
                  <a:pt x="1359661" y="215978"/>
                  <a:pt x="1381402" y="194238"/>
                  <a:pt x="1408221" y="194238"/>
                </a:cubicBezTo>
                <a:close/>
                <a:moveTo>
                  <a:pt x="1213983" y="194238"/>
                </a:moveTo>
                <a:cubicBezTo>
                  <a:pt x="1240802" y="194238"/>
                  <a:pt x="1262543" y="215978"/>
                  <a:pt x="1262543" y="242797"/>
                </a:cubicBezTo>
                <a:cubicBezTo>
                  <a:pt x="1262543" y="269616"/>
                  <a:pt x="1240802" y="291357"/>
                  <a:pt x="1213983" y="291357"/>
                </a:cubicBezTo>
                <a:cubicBezTo>
                  <a:pt x="1187165" y="291357"/>
                  <a:pt x="1165424" y="269616"/>
                  <a:pt x="1165424" y="242797"/>
                </a:cubicBezTo>
                <a:cubicBezTo>
                  <a:pt x="1165424" y="215978"/>
                  <a:pt x="1187165" y="194238"/>
                  <a:pt x="1213983" y="194238"/>
                </a:cubicBezTo>
                <a:close/>
                <a:moveTo>
                  <a:pt x="1019746" y="194238"/>
                </a:moveTo>
                <a:cubicBezTo>
                  <a:pt x="1046565" y="194238"/>
                  <a:pt x="1068306" y="215978"/>
                  <a:pt x="1068306" y="242797"/>
                </a:cubicBezTo>
                <a:cubicBezTo>
                  <a:pt x="1068306" y="269616"/>
                  <a:pt x="1046565" y="291357"/>
                  <a:pt x="1019746" y="291357"/>
                </a:cubicBezTo>
                <a:cubicBezTo>
                  <a:pt x="992927" y="291357"/>
                  <a:pt x="971186" y="269616"/>
                  <a:pt x="971186" y="242797"/>
                </a:cubicBezTo>
                <a:cubicBezTo>
                  <a:pt x="971186" y="215978"/>
                  <a:pt x="992927" y="194238"/>
                  <a:pt x="1019746" y="194238"/>
                </a:cubicBezTo>
                <a:close/>
                <a:moveTo>
                  <a:pt x="825509" y="194238"/>
                </a:moveTo>
                <a:cubicBezTo>
                  <a:pt x="852328" y="194238"/>
                  <a:pt x="874069" y="215978"/>
                  <a:pt x="874069" y="242797"/>
                </a:cubicBezTo>
                <a:cubicBezTo>
                  <a:pt x="874069" y="269616"/>
                  <a:pt x="852328" y="291357"/>
                  <a:pt x="825509" y="291357"/>
                </a:cubicBezTo>
                <a:cubicBezTo>
                  <a:pt x="798690" y="291357"/>
                  <a:pt x="776949" y="269616"/>
                  <a:pt x="776949" y="242797"/>
                </a:cubicBezTo>
                <a:cubicBezTo>
                  <a:pt x="776949" y="215978"/>
                  <a:pt x="798690" y="194238"/>
                  <a:pt x="825509" y="194238"/>
                </a:cubicBezTo>
                <a:close/>
                <a:moveTo>
                  <a:pt x="631272" y="194238"/>
                </a:moveTo>
                <a:cubicBezTo>
                  <a:pt x="658091" y="194238"/>
                  <a:pt x="679831" y="215978"/>
                  <a:pt x="679831" y="242797"/>
                </a:cubicBezTo>
                <a:cubicBezTo>
                  <a:pt x="679831" y="269616"/>
                  <a:pt x="658091" y="291357"/>
                  <a:pt x="631272" y="291357"/>
                </a:cubicBezTo>
                <a:cubicBezTo>
                  <a:pt x="604453" y="291357"/>
                  <a:pt x="582712" y="269616"/>
                  <a:pt x="582712" y="242797"/>
                </a:cubicBezTo>
                <a:cubicBezTo>
                  <a:pt x="582712" y="215978"/>
                  <a:pt x="604453" y="194238"/>
                  <a:pt x="631272" y="194238"/>
                </a:cubicBezTo>
                <a:close/>
                <a:moveTo>
                  <a:pt x="437034" y="194238"/>
                </a:moveTo>
                <a:cubicBezTo>
                  <a:pt x="463853" y="194238"/>
                  <a:pt x="485594" y="215978"/>
                  <a:pt x="485594" y="242797"/>
                </a:cubicBezTo>
                <a:cubicBezTo>
                  <a:pt x="485594" y="269616"/>
                  <a:pt x="463853" y="291357"/>
                  <a:pt x="437034" y="291357"/>
                </a:cubicBezTo>
                <a:cubicBezTo>
                  <a:pt x="410215" y="291357"/>
                  <a:pt x="388475" y="269616"/>
                  <a:pt x="388475" y="242797"/>
                </a:cubicBezTo>
                <a:cubicBezTo>
                  <a:pt x="388475" y="215978"/>
                  <a:pt x="410215" y="194238"/>
                  <a:pt x="437034" y="194238"/>
                </a:cubicBezTo>
                <a:close/>
                <a:moveTo>
                  <a:pt x="242797" y="194238"/>
                </a:moveTo>
                <a:cubicBezTo>
                  <a:pt x="269616" y="194238"/>
                  <a:pt x="291357" y="215978"/>
                  <a:pt x="291357" y="242797"/>
                </a:cubicBezTo>
                <a:cubicBezTo>
                  <a:pt x="291357" y="269616"/>
                  <a:pt x="269616" y="291357"/>
                  <a:pt x="242797" y="291357"/>
                </a:cubicBezTo>
                <a:cubicBezTo>
                  <a:pt x="215978" y="291357"/>
                  <a:pt x="194237" y="269616"/>
                  <a:pt x="194237" y="242797"/>
                </a:cubicBezTo>
                <a:cubicBezTo>
                  <a:pt x="194237" y="215978"/>
                  <a:pt x="215978" y="194238"/>
                  <a:pt x="242797" y="194238"/>
                </a:cubicBezTo>
                <a:close/>
                <a:moveTo>
                  <a:pt x="48560" y="194238"/>
                </a:moveTo>
                <a:cubicBezTo>
                  <a:pt x="75379" y="194238"/>
                  <a:pt x="97119" y="215978"/>
                  <a:pt x="97119" y="242797"/>
                </a:cubicBezTo>
                <a:cubicBezTo>
                  <a:pt x="97119" y="269616"/>
                  <a:pt x="75379" y="291357"/>
                  <a:pt x="48560" y="291357"/>
                </a:cubicBezTo>
                <a:cubicBezTo>
                  <a:pt x="21741" y="291357"/>
                  <a:pt x="0" y="269616"/>
                  <a:pt x="0" y="242797"/>
                </a:cubicBezTo>
                <a:cubicBezTo>
                  <a:pt x="0" y="215978"/>
                  <a:pt x="21741" y="194238"/>
                  <a:pt x="48560" y="194238"/>
                </a:cubicBezTo>
                <a:close/>
                <a:moveTo>
                  <a:pt x="1796695" y="0"/>
                </a:moveTo>
                <a:cubicBezTo>
                  <a:pt x="1823514" y="0"/>
                  <a:pt x="1845255" y="21741"/>
                  <a:pt x="1845255" y="48560"/>
                </a:cubicBezTo>
                <a:cubicBezTo>
                  <a:pt x="1845255" y="75379"/>
                  <a:pt x="1823514" y="97120"/>
                  <a:pt x="1796695" y="97120"/>
                </a:cubicBezTo>
                <a:cubicBezTo>
                  <a:pt x="1769876" y="97120"/>
                  <a:pt x="1748136" y="75379"/>
                  <a:pt x="1748136" y="48560"/>
                </a:cubicBezTo>
                <a:cubicBezTo>
                  <a:pt x="1748136" y="21741"/>
                  <a:pt x="1769876" y="0"/>
                  <a:pt x="1796695" y="0"/>
                </a:cubicBezTo>
                <a:close/>
                <a:moveTo>
                  <a:pt x="1602458" y="0"/>
                </a:moveTo>
                <a:cubicBezTo>
                  <a:pt x="1629277" y="0"/>
                  <a:pt x="1651018" y="21741"/>
                  <a:pt x="1651018" y="48560"/>
                </a:cubicBezTo>
                <a:cubicBezTo>
                  <a:pt x="1651018" y="75379"/>
                  <a:pt x="1629277" y="97120"/>
                  <a:pt x="1602458" y="97120"/>
                </a:cubicBezTo>
                <a:cubicBezTo>
                  <a:pt x="1575639" y="97120"/>
                  <a:pt x="1553898" y="75379"/>
                  <a:pt x="1553898" y="48560"/>
                </a:cubicBezTo>
                <a:cubicBezTo>
                  <a:pt x="1553898" y="21741"/>
                  <a:pt x="1575639" y="0"/>
                  <a:pt x="1602458" y="0"/>
                </a:cubicBezTo>
                <a:close/>
                <a:moveTo>
                  <a:pt x="1408221" y="0"/>
                </a:moveTo>
                <a:cubicBezTo>
                  <a:pt x="1435040" y="0"/>
                  <a:pt x="1456780" y="21741"/>
                  <a:pt x="1456780" y="48560"/>
                </a:cubicBezTo>
                <a:cubicBezTo>
                  <a:pt x="1456780" y="75379"/>
                  <a:pt x="1435040" y="97120"/>
                  <a:pt x="1408221" y="97120"/>
                </a:cubicBezTo>
                <a:cubicBezTo>
                  <a:pt x="1381402" y="97120"/>
                  <a:pt x="1359661" y="75379"/>
                  <a:pt x="1359661" y="48560"/>
                </a:cubicBezTo>
                <a:cubicBezTo>
                  <a:pt x="1359661" y="21741"/>
                  <a:pt x="1381402" y="0"/>
                  <a:pt x="1408221" y="0"/>
                </a:cubicBezTo>
                <a:close/>
                <a:moveTo>
                  <a:pt x="1213983" y="0"/>
                </a:moveTo>
                <a:cubicBezTo>
                  <a:pt x="1240802" y="0"/>
                  <a:pt x="1262543" y="21741"/>
                  <a:pt x="1262543" y="48560"/>
                </a:cubicBezTo>
                <a:cubicBezTo>
                  <a:pt x="1262543" y="75379"/>
                  <a:pt x="1240802" y="97120"/>
                  <a:pt x="1213983" y="97120"/>
                </a:cubicBezTo>
                <a:cubicBezTo>
                  <a:pt x="1187165" y="97120"/>
                  <a:pt x="1165424" y="75379"/>
                  <a:pt x="1165424" y="48560"/>
                </a:cubicBezTo>
                <a:cubicBezTo>
                  <a:pt x="1165424" y="21741"/>
                  <a:pt x="1187165" y="0"/>
                  <a:pt x="1213983" y="0"/>
                </a:cubicBezTo>
                <a:close/>
                <a:moveTo>
                  <a:pt x="1019746" y="0"/>
                </a:moveTo>
                <a:cubicBezTo>
                  <a:pt x="1046565" y="0"/>
                  <a:pt x="1068306" y="21741"/>
                  <a:pt x="1068306" y="48560"/>
                </a:cubicBezTo>
                <a:cubicBezTo>
                  <a:pt x="1068306" y="75379"/>
                  <a:pt x="1046565" y="97120"/>
                  <a:pt x="1019746" y="97120"/>
                </a:cubicBezTo>
                <a:cubicBezTo>
                  <a:pt x="992927" y="97120"/>
                  <a:pt x="971186" y="75379"/>
                  <a:pt x="971186" y="48560"/>
                </a:cubicBezTo>
                <a:cubicBezTo>
                  <a:pt x="971186" y="21741"/>
                  <a:pt x="992927" y="0"/>
                  <a:pt x="1019746" y="0"/>
                </a:cubicBezTo>
                <a:close/>
                <a:moveTo>
                  <a:pt x="825509" y="0"/>
                </a:moveTo>
                <a:cubicBezTo>
                  <a:pt x="852328" y="0"/>
                  <a:pt x="874069" y="21741"/>
                  <a:pt x="874069" y="48560"/>
                </a:cubicBezTo>
                <a:cubicBezTo>
                  <a:pt x="874069" y="75379"/>
                  <a:pt x="852328" y="97120"/>
                  <a:pt x="825509" y="97120"/>
                </a:cubicBezTo>
                <a:cubicBezTo>
                  <a:pt x="798690" y="97120"/>
                  <a:pt x="776949" y="75379"/>
                  <a:pt x="776949" y="48560"/>
                </a:cubicBezTo>
                <a:cubicBezTo>
                  <a:pt x="776949" y="21741"/>
                  <a:pt x="798690" y="0"/>
                  <a:pt x="825509" y="0"/>
                </a:cubicBezTo>
                <a:close/>
                <a:moveTo>
                  <a:pt x="631272" y="0"/>
                </a:moveTo>
                <a:cubicBezTo>
                  <a:pt x="658091" y="0"/>
                  <a:pt x="679831" y="21741"/>
                  <a:pt x="679831" y="48560"/>
                </a:cubicBezTo>
                <a:cubicBezTo>
                  <a:pt x="679831" y="75379"/>
                  <a:pt x="658091" y="97120"/>
                  <a:pt x="631272" y="97120"/>
                </a:cubicBezTo>
                <a:cubicBezTo>
                  <a:pt x="604453" y="97120"/>
                  <a:pt x="582712" y="75379"/>
                  <a:pt x="582712" y="48560"/>
                </a:cubicBezTo>
                <a:cubicBezTo>
                  <a:pt x="582712" y="21741"/>
                  <a:pt x="604453" y="0"/>
                  <a:pt x="631272" y="0"/>
                </a:cubicBezTo>
                <a:close/>
                <a:moveTo>
                  <a:pt x="437034" y="0"/>
                </a:moveTo>
                <a:cubicBezTo>
                  <a:pt x="463853" y="0"/>
                  <a:pt x="485594" y="21741"/>
                  <a:pt x="485594" y="48560"/>
                </a:cubicBezTo>
                <a:cubicBezTo>
                  <a:pt x="485594" y="75379"/>
                  <a:pt x="463853" y="97120"/>
                  <a:pt x="437034" y="97120"/>
                </a:cubicBezTo>
                <a:cubicBezTo>
                  <a:pt x="410215" y="97120"/>
                  <a:pt x="388475" y="75379"/>
                  <a:pt x="388475" y="48560"/>
                </a:cubicBezTo>
                <a:cubicBezTo>
                  <a:pt x="388475" y="21741"/>
                  <a:pt x="410215" y="0"/>
                  <a:pt x="437034" y="0"/>
                </a:cubicBezTo>
                <a:close/>
                <a:moveTo>
                  <a:pt x="242797" y="0"/>
                </a:moveTo>
                <a:cubicBezTo>
                  <a:pt x="269616" y="0"/>
                  <a:pt x="291357" y="21741"/>
                  <a:pt x="291357" y="48560"/>
                </a:cubicBezTo>
                <a:cubicBezTo>
                  <a:pt x="291357" y="75379"/>
                  <a:pt x="269616" y="97120"/>
                  <a:pt x="242797" y="97120"/>
                </a:cubicBezTo>
                <a:cubicBezTo>
                  <a:pt x="215978" y="97120"/>
                  <a:pt x="194237" y="75379"/>
                  <a:pt x="194237" y="48560"/>
                </a:cubicBezTo>
                <a:cubicBezTo>
                  <a:pt x="194237" y="21741"/>
                  <a:pt x="215978" y="0"/>
                  <a:pt x="242797" y="0"/>
                </a:cubicBezTo>
                <a:close/>
                <a:moveTo>
                  <a:pt x="48560" y="0"/>
                </a:moveTo>
                <a:cubicBezTo>
                  <a:pt x="75379" y="0"/>
                  <a:pt x="97119" y="21741"/>
                  <a:pt x="97119" y="48560"/>
                </a:cubicBezTo>
                <a:cubicBezTo>
                  <a:pt x="97119" y="75379"/>
                  <a:pt x="75379" y="97120"/>
                  <a:pt x="48560" y="97120"/>
                </a:cubicBezTo>
                <a:cubicBezTo>
                  <a:pt x="21741" y="97120"/>
                  <a:pt x="0" y="75379"/>
                  <a:pt x="0" y="48560"/>
                </a:cubicBezTo>
                <a:cubicBezTo>
                  <a:pt x="0" y="21741"/>
                  <a:pt x="21741" y="0"/>
                  <a:pt x="48560" y="0"/>
                </a:cubicBezTo>
                <a:close/>
              </a:path>
            </a:pathLst>
          </a:custGeom>
          <a:gradFill flip="none" rotWithShape="1">
            <a:gsLst>
              <a:gs pos="100000">
                <a:schemeClr val="accent1">
                  <a:alpha val="0"/>
                </a:schemeClr>
              </a:gs>
              <a:gs pos="0">
                <a:schemeClr val="accent1">
                  <a:alpha val="1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8" name="文本框 27"/>
          <p:cNvSpPr txBox="1"/>
          <p:nvPr/>
        </p:nvSpPr>
        <p:spPr>
          <a:xfrm>
            <a:off x="9253407" y="2812373"/>
            <a:ext cx="1776506" cy="997196"/>
          </a:xfrm>
          <a:prstGeom prst="rect">
            <a:avLst/>
          </a:prstGeom>
        </p:spPr>
        <p:txBody>
          <a:bodyPr wrap="square" lIns="0" tIns="0" rIns="0" bIns="0" anchor="ctr">
            <a:spAutoFit/>
          </a:bodyPr>
          <a:lstStyle>
            <a:defPPr>
              <a:defRPr lang="zh-CN"/>
            </a:defPPr>
            <a:lvl1pPr>
              <a:lnSpc>
                <a:spcPct val="90000"/>
              </a:lnSpc>
              <a:spcBef>
                <a:spcPct val="0"/>
              </a:spcBef>
              <a:buNone/>
              <a:defRPr sz="7200">
                <a:solidFill>
                  <a:schemeClr val="accent1">
                    <a:alpha val="20000"/>
                  </a:schemeClr>
                </a:soli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defRPr/>
            </a:pPr>
            <a:r>
              <a:rPr kumimoji="0" lang="en-US" altLang="zh-CN" sz="7200" b="0" i="0" u="none" strike="noStrike" kern="1200" cap="none" spc="0" normalizeH="0" baseline="0" noProof="0" dirty="0">
                <a:ln>
                  <a:noFill/>
                </a:ln>
                <a:solidFill>
                  <a:srgbClr val="20466F">
                    <a:alpha val="20000"/>
                  </a:srgbClr>
                </a:solidFill>
                <a:effectLst/>
                <a:uLnTx/>
                <a:uFillTx/>
                <a:latin typeface="Arial" panose="020B0604020202020204" pitchFamily="34" charset="0"/>
                <a:ea typeface="黑体" panose="02010609060101010101" pitchFamily="49" charset="-122"/>
                <a:cs typeface="Arial" panose="020B0604020202020204" pitchFamily="34" charset="0"/>
              </a:rPr>
              <a:t>04</a:t>
            </a:r>
            <a:endParaRPr kumimoji="0" lang="zh-CN" altLang="en-US" sz="7200" b="0" i="0" u="none" strike="noStrike" kern="1200" cap="none" spc="0" normalizeH="0" baseline="0" noProof="0" dirty="0">
              <a:ln>
                <a:noFill/>
              </a:ln>
              <a:solidFill>
                <a:srgbClr val="20466F">
                  <a:alpha val="20000"/>
                </a:srgbClr>
              </a:solidFill>
              <a:effectLst/>
              <a:uLnTx/>
              <a:uFillTx/>
              <a:latin typeface="Arial" panose="020B0604020202020204" pitchFamily="34" charset="0"/>
              <a:ea typeface="黑体" panose="02010609060101010101" pitchFamily="49"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250" advClick="0">
        <p:fade/>
      </p:transition>
    </mc:Choice>
    <mc:Fallback>
      <p:transition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3"/>
          <p:cNvPicPr>
            <a:picLocks noChangeAspect="1"/>
          </p:cNvPicPr>
          <p:nvPr/>
        </p:nvPicPr>
        <p:blipFill>
          <a:blip r:embed="rId1" cstate="email"/>
          <a:stretch>
            <a:fillRect/>
          </a:stretch>
        </p:blipFill>
        <p:spPr>
          <a:xfrm>
            <a:off x="4587875" y="780415"/>
            <a:ext cx="7120255" cy="4736465"/>
          </a:xfrm>
          <a:prstGeom prst="rect">
            <a:avLst/>
          </a:prstGeom>
        </p:spPr>
      </p:pic>
      <p:sp>
        <p:nvSpPr>
          <p:cNvPr id="50" name="文本框 49"/>
          <p:cNvSpPr txBox="1"/>
          <p:nvPr/>
        </p:nvSpPr>
        <p:spPr>
          <a:xfrm>
            <a:off x="493486" y="621724"/>
            <a:ext cx="11205028" cy="1014730"/>
          </a:xfrm>
          <a:prstGeom prst="rect">
            <a:avLst/>
          </a:prstGeom>
          <a:noFill/>
        </p:spPr>
        <p:txBody>
          <a:bodyPr wrap="square">
            <a:spAutoFit/>
          </a:bodyPr>
          <a:lstStyle>
            <a:defPPr>
              <a:defRPr lang="zh-CN"/>
            </a:defPPr>
            <a:lvl1pPr algn="ctr">
              <a:defRPr sz="3200">
                <a:gradFill flip="none" rotWithShape="1">
                  <a:gsLst>
                    <a:gs pos="0">
                      <a:schemeClr val="bg1"/>
                    </a:gs>
                    <a:gs pos="100000">
                      <a:schemeClr val="accent1">
                        <a:lumMod val="60000"/>
                        <a:lumOff val="40000"/>
                      </a:schemeClr>
                    </a:gs>
                  </a:gsLst>
                  <a:lin ang="4800000" scaled="0"/>
                  <a:tileRect/>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完备的</a:t>
            </a:r>
            <a:r>
              <a:rPr kumimoji="0" lang="zh-CN" altLang="en-US" sz="3200" b="0" i="0" u="none" strike="noStrike" kern="1200" cap="none" spc="0" normalizeH="0" baseline="0" noProof="0" dirty="0">
                <a:ln>
                  <a:noFill/>
                </a:ln>
                <a:solidFill>
                  <a:srgbClr val="9B2034"/>
                </a:solidFill>
                <a:effectLst/>
                <a:uLnTx/>
                <a:uFillTx/>
                <a:latin typeface="Arial" panose="020B0604020202020204" pitchFamily="34" charset="0"/>
                <a:ea typeface="黑体" panose="02010609060101010101" pitchFamily="49" charset="-122"/>
                <a:cs typeface="Arial" panose="020B0604020202020204" pitchFamily="34" charset="0"/>
              </a:rPr>
              <a:t>软硬件</a:t>
            </a:r>
            <a:r>
              <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产品矩阵</a:t>
            </a:r>
            <a:endParaRPr kumimoji="0" lang="en-US" altLang="zh-CN"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布局智能制造全链条</a:t>
            </a:r>
            <a:endPar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96" name="矩形 95"/>
          <p:cNvSpPr/>
          <p:nvPr/>
        </p:nvSpPr>
        <p:spPr>
          <a:xfrm>
            <a:off x="0" y="4691489"/>
            <a:ext cx="12192000" cy="16294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69" name="椭圆 68"/>
          <p:cNvSpPr/>
          <p:nvPr/>
        </p:nvSpPr>
        <p:spPr>
          <a:xfrm>
            <a:off x="2131176" y="1127125"/>
            <a:ext cx="4019550" cy="4019550"/>
          </a:xfrm>
          <a:prstGeom prst="ellipse">
            <a:avLst/>
          </a:prstGeom>
          <a:noFill/>
          <a:ln w="6350">
            <a:gradFill flip="none" rotWithShape="1">
              <a:gsLst>
                <a:gs pos="0">
                  <a:schemeClr val="accent1">
                    <a:alpha val="50000"/>
                  </a:schemeClr>
                </a:gs>
                <a:gs pos="13000">
                  <a:schemeClr val="accent1">
                    <a:alpha val="0"/>
                  </a:schemeClr>
                </a:gs>
              </a:gsLst>
              <a:lin ang="0" scaled="1"/>
              <a:tileRect/>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62" name="椭圆 61"/>
          <p:cNvSpPr/>
          <p:nvPr/>
        </p:nvSpPr>
        <p:spPr>
          <a:xfrm>
            <a:off x="5022181" y="1974389"/>
            <a:ext cx="2147638" cy="2147638"/>
          </a:xfrm>
          <a:prstGeom prst="ellipse">
            <a:avLst/>
          </a:prstGeom>
          <a:solidFill>
            <a:schemeClr val="accent2">
              <a:alpha val="1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9" name="椭圆 18"/>
          <p:cNvSpPr/>
          <p:nvPr/>
        </p:nvSpPr>
        <p:spPr>
          <a:xfrm>
            <a:off x="5124450" y="2076658"/>
            <a:ext cx="1943100" cy="19431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pic>
        <p:nvPicPr>
          <p:cNvPr id="9" name="图片 8"/>
          <p:cNvPicPr>
            <a:picLocks noChangeAspect="1"/>
          </p:cNvPicPr>
          <p:nvPr/>
        </p:nvPicPr>
        <p:blipFill rotWithShape="1">
          <a:blip r:embed="rId2" cstate="email"/>
          <a:srcRect/>
          <a:stretch>
            <a:fillRect/>
          </a:stretch>
        </p:blipFill>
        <p:spPr>
          <a:xfrm>
            <a:off x="889281" y="2020088"/>
            <a:ext cx="241446" cy="228222"/>
          </a:xfrm>
          <a:prstGeom prst="rect">
            <a:avLst/>
          </a:prstGeom>
        </p:spPr>
      </p:pic>
      <p:pic>
        <p:nvPicPr>
          <p:cNvPr id="11" name="图片 10"/>
          <p:cNvPicPr>
            <a:picLocks noChangeAspect="1"/>
          </p:cNvPicPr>
          <p:nvPr/>
        </p:nvPicPr>
        <p:blipFill rotWithShape="1">
          <a:blip r:embed="rId3" cstate="email"/>
          <a:srcRect/>
          <a:stretch>
            <a:fillRect/>
          </a:stretch>
        </p:blipFill>
        <p:spPr>
          <a:xfrm>
            <a:off x="887038" y="2501593"/>
            <a:ext cx="245932" cy="232462"/>
          </a:xfrm>
          <a:prstGeom prst="rect">
            <a:avLst/>
          </a:prstGeom>
        </p:spPr>
      </p:pic>
      <p:pic>
        <p:nvPicPr>
          <p:cNvPr id="12" name="图片 11"/>
          <p:cNvPicPr>
            <a:picLocks noChangeAspect="1"/>
          </p:cNvPicPr>
          <p:nvPr/>
        </p:nvPicPr>
        <p:blipFill rotWithShape="1">
          <a:blip r:embed="rId4" cstate="email"/>
          <a:srcRect/>
          <a:stretch>
            <a:fillRect/>
          </a:stretch>
        </p:blipFill>
        <p:spPr>
          <a:xfrm>
            <a:off x="885896" y="2970217"/>
            <a:ext cx="248216" cy="234622"/>
          </a:xfrm>
          <a:prstGeom prst="rect">
            <a:avLst/>
          </a:prstGeom>
        </p:spPr>
      </p:pic>
      <p:pic>
        <p:nvPicPr>
          <p:cNvPr id="13" name="图片 12"/>
          <p:cNvPicPr>
            <a:picLocks noChangeAspect="1"/>
          </p:cNvPicPr>
          <p:nvPr/>
        </p:nvPicPr>
        <p:blipFill rotWithShape="1">
          <a:blip r:embed="rId5" cstate="email"/>
          <a:srcRect/>
          <a:stretch>
            <a:fillRect/>
          </a:stretch>
        </p:blipFill>
        <p:spPr>
          <a:xfrm>
            <a:off x="884069" y="3438733"/>
            <a:ext cx="251870" cy="238074"/>
          </a:xfrm>
          <a:prstGeom prst="rect">
            <a:avLst/>
          </a:prstGeom>
        </p:spPr>
      </p:pic>
      <p:pic>
        <p:nvPicPr>
          <p:cNvPr id="15" name="图片 14"/>
          <p:cNvPicPr>
            <a:picLocks noChangeAspect="1"/>
          </p:cNvPicPr>
          <p:nvPr/>
        </p:nvPicPr>
        <p:blipFill rotWithShape="1">
          <a:blip r:embed="rId6" cstate="email"/>
          <a:srcRect/>
          <a:stretch>
            <a:fillRect/>
          </a:stretch>
        </p:blipFill>
        <p:spPr>
          <a:xfrm>
            <a:off x="10207810" y="2911187"/>
            <a:ext cx="189540" cy="171046"/>
          </a:xfrm>
          <a:prstGeom prst="rect">
            <a:avLst/>
          </a:prstGeom>
        </p:spPr>
      </p:pic>
      <p:pic>
        <p:nvPicPr>
          <p:cNvPr id="17" name="图片 16"/>
          <p:cNvPicPr>
            <a:picLocks noChangeAspect="1"/>
          </p:cNvPicPr>
          <p:nvPr/>
        </p:nvPicPr>
        <p:blipFill rotWithShape="1">
          <a:blip r:embed="rId7" cstate="email"/>
          <a:srcRect/>
          <a:stretch>
            <a:fillRect/>
          </a:stretch>
        </p:blipFill>
        <p:spPr>
          <a:xfrm>
            <a:off x="10186156" y="3936732"/>
            <a:ext cx="209778" cy="189308"/>
          </a:xfrm>
          <a:prstGeom prst="rect">
            <a:avLst/>
          </a:prstGeom>
        </p:spPr>
      </p:pic>
      <p:sp>
        <p:nvSpPr>
          <p:cNvPr id="22" name="矩形 21"/>
          <p:cNvSpPr/>
          <p:nvPr/>
        </p:nvSpPr>
        <p:spPr>
          <a:xfrm>
            <a:off x="4907973" y="2698314"/>
            <a:ext cx="2376054"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SMore Factory</a:t>
            </a:r>
            <a:endParaRPr kumimoji="0" lang="en-US" altLang="zh-CN"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智能制造</a:t>
            </a:r>
            <a:endParaRPr kumimoji="0" lang="en-US" altLang="zh-CN"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7" name="TextBox 5"/>
          <p:cNvSpPr txBox="1"/>
          <p:nvPr/>
        </p:nvSpPr>
        <p:spPr>
          <a:xfrm>
            <a:off x="2481906" y="2279183"/>
            <a:ext cx="175481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Smore </a:t>
            </a:r>
            <a:r>
              <a:rPr kumimoji="0" lang="en-US" altLang="zh-CN" sz="1600" b="0" i="0" u="none" strike="noStrike" kern="1200" cap="none" spc="0" normalizeH="0" baseline="0" noProof="0" dirty="0" err="1">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ViMo</a:t>
            </a:r>
            <a:endParaRPr kumimoji="0" 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8" name="TextBox 26"/>
          <p:cNvSpPr txBox="1"/>
          <p:nvPr/>
        </p:nvSpPr>
        <p:spPr>
          <a:xfrm>
            <a:off x="2457527" y="2903185"/>
            <a:ext cx="180357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Smore</a:t>
            </a:r>
            <a:r>
              <a:rPr kumimoji="0" lang="zh-CN" alt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 </a:t>
            </a:r>
            <a:r>
              <a:rPr kumimoji="0" lang="en-US" altLang="zh-CN" sz="1600" b="0" i="0" u="none" strike="noStrike" kern="1200" cap="none" spc="0" normalizeH="0" baseline="0" noProof="0" dirty="0" err="1">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ViLab</a:t>
            </a:r>
            <a:endParaRPr kumimoji="0" lang="en-US" altLang="zh-CN"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9" name="矩形 28"/>
          <p:cNvSpPr/>
          <p:nvPr/>
        </p:nvSpPr>
        <p:spPr>
          <a:xfrm>
            <a:off x="2094473" y="3527188"/>
            <a:ext cx="2529682"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其他思谋</a:t>
            </a:r>
            <a:r>
              <a:rPr kumimoji="0" lang="en-US" altLang="zh-CN"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AI</a:t>
            </a:r>
            <a:r>
              <a:rPr kumimoji="0" lang="zh-CN" alt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算法组件</a:t>
            </a:r>
            <a:endParaRPr kumimoji="0" lang="zh-CN" alt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0" name="文本框 29"/>
          <p:cNvSpPr txBox="1"/>
          <p:nvPr/>
        </p:nvSpPr>
        <p:spPr>
          <a:xfrm>
            <a:off x="7821418" y="2279183"/>
            <a:ext cx="2021273"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sz="1600" u="none" strike="noStrike" cap="none" spc="0" normalizeH="0" baseline="0">
                <a:ln>
                  <a:noFill/>
                </a:ln>
                <a:solidFill>
                  <a:schemeClr val="bg1"/>
                </a:solidFill>
                <a:effectLst/>
                <a:uLnTx/>
                <a:uFillTx/>
                <a:latin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Smore</a:t>
            </a:r>
            <a:r>
              <a:rPr kumimoji="0" lang="zh-CN" alt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 </a:t>
            </a:r>
            <a:r>
              <a:rPr kumimoji="0" lang="en-US" altLang="zh-CN" sz="1600" b="0" i="0" u="none" strike="noStrike" kern="1200" cap="none" spc="0" normalizeH="0" baseline="0" noProof="0" dirty="0" err="1">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ViScanner</a:t>
            </a:r>
            <a:endParaRPr kumimoji="0" lang="zh-CN" alt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1" name="文本框 30"/>
          <p:cNvSpPr txBox="1"/>
          <p:nvPr/>
        </p:nvSpPr>
        <p:spPr>
          <a:xfrm>
            <a:off x="7977407" y="3111187"/>
            <a:ext cx="1709295"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sz="1600" u="none" strike="noStrike" cap="none" spc="0" normalizeH="0" baseline="0">
                <a:ln>
                  <a:noFill/>
                </a:ln>
                <a:solidFill>
                  <a:schemeClr val="bg1"/>
                </a:solidFill>
                <a:effectLst/>
                <a:uLnTx/>
                <a:uFillTx/>
                <a:latin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SMore </a:t>
            </a:r>
            <a:r>
              <a:rPr kumimoji="0" lang="en-US" altLang="zh-CN" sz="1600" b="0" i="0" u="none" strike="noStrike" kern="1200" cap="none" spc="0" normalizeH="0" baseline="0" noProof="0" dirty="0" err="1">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ViNeo</a:t>
            </a:r>
            <a:r>
              <a:rPr kumimoji="0" lang="zh-CN" alt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 </a:t>
            </a:r>
            <a:endParaRPr kumimoji="0" lang="zh-CN" alt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2" name="文本框 31"/>
          <p:cNvSpPr txBox="1"/>
          <p:nvPr/>
        </p:nvSpPr>
        <p:spPr>
          <a:xfrm>
            <a:off x="8062044" y="2695185"/>
            <a:ext cx="1540021"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sz="1600" u="none" strike="noStrike" cap="none" spc="0" normalizeH="0" baseline="0">
                <a:ln>
                  <a:noFill/>
                </a:ln>
                <a:solidFill>
                  <a:schemeClr val="bg1"/>
                </a:solidFill>
                <a:effectLst/>
                <a:uLnTx/>
                <a:uFillTx/>
                <a:latin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SMore </a:t>
            </a:r>
            <a:r>
              <a:rPr kumimoji="0" lang="en-US" altLang="zh-CN" sz="1600" b="0" i="0" u="none" strike="noStrike" kern="1200" cap="none" spc="0" normalizeH="0" baseline="0" noProof="0" dirty="0" err="1">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ViAir</a:t>
            </a:r>
            <a:endParaRPr kumimoji="0" lang="zh-CN" alt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3" name="文本框 32"/>
          <p:cNvSpPr txBox="1"/>
          <p:nvPr/>
        </p:nvSpPr>
        <p:spPr>
          <a:xfrm>
            <a:off x="7878270" y="3527188"/>
            <a:ext cx="1907568"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sz="1600" u="none" strike="noStrike" cap="none" spc="0" normalizeH="0" baseline="0">
                <a:ln>
                  <a:noFill/>
                </a:ln>
                <a:solidFill>
                  <a:schemeClr val="bg1"/>
                </a:solidFill>
                <a:effectLst/>
                <a:uLnTx/>
                <a:uFillTx/>
                <a:latin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Smore </a:t>
            </a:r>
            <a:r>
              <a:rPr kumimoji="0" lang="en-US" altLang="zh-CN" sz="1600" b="0" i="0" u="none" strike="noStrike" kern="1200" cap="none" spc="0" normalizeH="0" baseline="0" noProof="0" dirty="0" err="1">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ViMobile</a:t>
            </a:r>
            <a:endParaRPr kumimoji="0" lang="zh-CN" alt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4" name="Rectangle 61"/>
          <p:cNvSpPr/>
          <p:nvPr/>
        </p:nvSpPr>
        <p:spPr>
          <a:xfrm>
            <a:off x="4673600" y="4758844"/>
            <a:ext cx="28448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50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客户获得更多价值</a:t>
            </a:r>
            <a:endParaRPr kumimoji="0" lang="zh-CN" altLang="en-US" sz="1800" b="1"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3" name="矩形 22"/>
          <p:cNvSpPr/>
          <p:nvPr/>
        </p:nvSpPr>
        <p:spPr>
          <a:xfrm>
            <a:off x="1091925" y="3889732"/>
            <a:ext cx="1115009"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a:t>
            </a:r>
            <a:endParaRPr kumimoji="0" lang="en-US" altLang="zh-CN"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1" name="矩形 40"/>
          <p:cNvSpPr/>
          <p:nvPr/>
        </p:nvSpPr>
        <p:spPr>
          <a:xfrm>
            <a:off x="1091925" y="1990347"/>
            <a:ext cx="103215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质量检测</a:t>
            </a:r>
            <a:endPar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2" name="矩形 41"/>
          <p:cNvSpPr/>
          <p:nvPr/>
        </p:nvSpPr>
        <p:spPr>
          <a:xfrm>
            <a:off x="1091925" y="2465193"/>
            <a:ext cx="1115009"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数据分析</a:t>
            </a:r>
            <a:endPar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3" name="矩形 42"/>
          <p:cNvSpPr/>
          <p:nvPr/>
        </p:nvSpPr>
        <p:spPr>
          <a:xfrm>
            <a:off x="1091925" y="2940039"/>
            <a:ext cx="1115009"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远程运维</a:t>
            </a:r>
            <a:endPar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4" name="矩形 43"/>
          <p:cNvSpPr/>
          <p:nvPr/>
        </p:nvSpPr>
        <p:spPr>
          <a:xfrm>
            <a:off x="1091925" y="3414885"/>
            <a:ext cx="1115009"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工艺优化</a:t>
            </a:r>
            <a:endPar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1" name="矩形 50"/>
          <p:cNvSpPr/>
          <p:nvPr/>
        </p:nvSpPr>
        <p:spPr>
          <a:xfrm>
            <a:off x="4907973" y="3318710"/>
            <a:ext cx="2376054"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AI</a:t>
            </a:r>
            <a:r>
              <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 解决方案</a:t>
            </a: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61" name="图形 59"/>
          <p:cNvSpPr/>
          <p:nvPr/>
        </p:nvSpPr>
        <p:spPr>
          <a:xfrm>
            <a:off x="5907848" y="2224296"/>
            <a:ext cx="395354" cy="441324"/>
          </a:xfrm>
          <a:custGeom>
            <a:avLst/>
            <a:gdLst>
              <a:gd name="connsiteX0" fmla="*/ 1058334 w 1516945"/>
              <a:gd name="connsiteY0" fmla="*/ 1693333 h 1693333"/>
              <a:gd name="connsiteX1" fmla="*/ 599723 w 1516945"/>
              <a:gd name="connsiteY1" fmla="*/ 1234723 h 1693333"/>
              <a:gd name="connsiteX2" fmla="*/ 1058334 w 1516945"/>
              <a:gd name="connsiteY2" fmla="*/ 776111 h 1693333"/>
              <a:gd name="connsiteX3" fmla="*/ 1516946 w 1516945"/>
              <a:gd name="connsiteY3" fmla="*/ 1234723 h 1693333"/>
              <a:gd name="connsiteX4" fmla="*/ 1058334 w 1516945"/>
              <a:gd name="connsiteY4" fmla="*/ 1693333 h 1693333"/>
              <a:gd name="connsiteX5" fmla="*/ 1058334 w 1516945"/>
              <a:gd name="connsiteY5" fmla="*/ 846667 h 1693333"/>
              <a:gd name="connsiteX6" fmla="*/ 670279 w 1516945"/>
              <a:gd name="connsiteY6" fmla="*/ 1234723 h 1693333"/>
              <a:gd name="connsiteX7" fmla="*/ 1058334 w 1516945"/>
              <a:gd name="connsiteY7" fmla="*/ 1622777 h 1693333"/>
              <a:gd name="connsiteX8" fmla="*/ 1446390 w 1516945"/>
              <a:gd name="connsiteY8" fmla="*/ 1234723 h 1693333"/>
              <a:gd name="connsiteX9" fmla="*/ 1058334 w 1516945"/>
              <a:gd name="connsiteY9" fmla="*/ 846667 h 1693333"/>
              <a:gd name="connsiteX10" fmla="*/ 1043730 w 1516945"/>
              <a:gd name="connsiteY10" fmla="*/ 1448894 h 1693333"/>
              <a:gd name="connsiteX11" fmla="*/ 993846 w 1516945"/>
              <a:gd name="connsiteY11" fmla="*/ 1399011 h 1693333"/>
              <a:gd name="connsiteX12" fmla="*/ 844162 w 1516945"/>
              <a:gd name="connsiteY12" fmla="*/ 1249327 h 1693333"/>
              <a:gd name="connsiteX13" fmla="*/ 894046 w 1516945"/>
              <a:gd name="connsiteY13" fmla="*/ 1199445 h 1693333"/>
              <a:gd name="connsiteX14" fmla="*/ 1043730 w 1516945"/>
              <a:gd name="connsiteY14" fmla="*/ 1349127 h 1693333"/>
              <a:gd name="connsiteX15" fmla="*/ 1293179 w 1516945"/>
              <a:gd name="connsiteY15" fmla="*/ 1099678 h 1693333"/>
              <a:gd name="connsiteX16" fmla="*/ 1343060 w 1516945"/>
              <a:gd name="connsiteY16" fmla="*/ 1149562 h 1693333"/>
              <a:gd name="connsiteX17" fmla="*/ 246945 w 1516945"/>
              <a:gd name="connsiteY17" fmla="*/ 670277 h 1693333"/>
              <a:gd name="connsiteX18" fmla="*/ 246945 w 1516945"/>
              <a:gd name="connsiteY18" fmla="*/ 599722 h 1693333"/>
              <a:gd name="connsiteX19" fmla="*/ 705557 w 1516945"/>
              <a:gd name="connsiteY19" fmla="*/ 599722 h 1693333"/>
              <a:gd name="connsiteX20" fmla="*/ 705557 w 1516945"/>
              <a:gd name="connsiteY20" fmla="*/ 670277 h 1693333"/>
              <a:gd name="connsiteX21" fmla="*/ 246945 w 1516945"/>
              <a:gd name="connsiteY21" fmla="*/ 670277 h 1693333"/>
              <a:gd name="connsiteX22" fmla="*/ 246945 w 1516945"/>
              <a:gd name="connsiteY22" fmla="*/ 317501 h 1693333"/>
              <a:gd name="connsiteX23" fmla="*/ 1128889 w 1516945"/>
              <a:gd name="connsiteY23" fmla="*/ 317501 h 1693333"/>
              <a:gd name="connsiteX24" fmla="*/ 1128889 w 1516945"/>
              <a:gd name="connsiteY24" fmla="*/ 388055 h 1693333"/>
              <a:gd name="connsiteX25" fmla="*/ 246945 w 1516945"/>
              <a:gd name="connsiteY25" fmla="*/ 388055 h 1693333"/>
              <a:gd name="connsiteX26" fmla="*/ 246945 w 1516945"/>
              <a:gd name="connsiteY26" fmla="*/ 317501 h 1693333"/>
              <a:gd name="connsiteX27" fmla="*/ 1305279 w 1516945"/>
              <a:gd name="connsiteY27" fmla="*/ 70556 h 1693333"/>
              <a:gd name="connsiteX28" fmla="*/ 70556 w 1516945"/>
              <a:gd name="connsiteY28" fmla="*/ 70556 h 1693333"/>
              <a:gd name="connsiteX29" fmla="*/ 70556 w 1516945"/>
              <a:gd name="connsiteY29" fmla="*/ 1587500 h 1693333"/>
              <a:gd name="connsiteX30" fmla="*/ 635001 w 1516945"/>
              <a:gd name="connsiteY30" fmla="*/ 1587500 h 1693333"/>
              <a:gd name="connsiteX31" fmla="*/ 635001 w 1516945"/>
              <a:gd name="connsiteY31" fmla="*/ 1658055 h 1693333"/>
              <a:gd name="connsiteX32" fmla="*/ 0 w 1516945"/>
              <a:gd name="connsiteY32" fmla="*/ 1658055 h 1693333"/>
              <a:gd name="connsiteX33" fmla="*/ 0 w 1516945"/>
              <a:gd name="connsiteY33" fmla="*/ 0 h 1693333"/>
              <a:gd name="connsiteX34" fmla="*/ 1375834 w 1516945"/>
              <a:gd name="connsiteY34" fmla="*/ 0 h 1693333"/>
              <a:gd name="connsiteX35" fmla="*/ 1375834 w 1516945"/>
              <a:gd name="connsiteY35" fmla="*/ 776111 h 1693333"/>
              <a:gd name="connsiteX36" fmla="*/ 1305279 w 1516945"/>
              <a:gd name="connsiteY36" fmla="*/ 776111 h 1693333"/>
              <a:gd name="connsiteX37" fmla="*/ 1305279 w 1516945"/>
              <a:gd name="connsiteY37" fmla="*/ 70556 h 1693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16945" h="1693333">
                <a:moveTo>
                  <a:pt x="1058334" y="1693333"/>
                </a:moveTo>
                <a:cubicBezTo>
                  <a:pt x="805050" y="1693333"/>
                  <a:pt x="599723" y="1488006"/>
                  <a:pt x="599723" y="1234723"/>
                </a:cubicBezTo>
                <a:cubicBezTo>
                  <a:pt x="599723" y="981438"/>
                  <a:pt x="805050" y="776111"/>
                  <a:pt x="1058334" y="776111"/>
                </a:cubicBezTo>
                <a:cubicBezTo>
                  <a:pt x="1311619" y="776111"/>
                  <a:pt x="1516946" y="981438"/>
                  <a:pt x="1516946" y="1234723"/>
                </a:cubicBezTo>
                <a:cubicBezTo>
                  <a:pt x="1516946" y="1488006"/>
                  <a:pt x="1311619" y="1693333"/>
                  <a:pt x="1058334" y="1693333"/>
                </a:cubicBezTo>
                <a:close/>
                <a:moveTo>
                  <a:pt x="1058334" y="846667"/>
                </a:moveTo>
                <a:cubicBezTo>
                  <a:pt x="844017" y="846667"/>
                  <a:pt x="670279" y="1020405"/>
                  <a:pt x="670279" y="1234723"/>
                </a:cubicBezTo>
                <a:cubicBezTo>
                  <a:pt x="670279" y="1449039"/>
                  <a:pt x="844017" y="1622777"/>
                  <a:pt x="1058334" y="1622777"/>
                </a:cubicBezTo>
                <a:cubicBezTo>
                  <a:pt x="1272652" y="1622777"/>
                  <a:pt x="1446390" y="1449039"/>
                  <a:pt x="1446390" y="1234723"/>
                </a:cubicBezTo>
                <a:cubicBezTo>
                  <a:pt x="1446390" y="1020405"/>
                  <a:pt x="1272652" y="846667"/>
                  <a:pt x="1058334" y="846667"/>
                </a:cubicBezTo>
                <a:close/>
                <a:moveTo>
                  <a:pt x="1043730" y="1448894"/>
                </a:moveTo>
                <a:lnTo>
                  <a:pt x="993846" y="1399011"/>
                </a:lnTo>
                <a:lnTo>
                  <a:pt x="844162" y="1249327"/>
                </a:lnTo>
                <a:lnTo>
                  <a:pt x="894046" y="1199445"/>
                </a:lnTo>
                <a:lnTo>
                  <a:pt x="1043730" y="1349127"/>
                </a:lnTo>
                <a:lnTo>
                  <a:pt x="1293179" y="1099678"/>
                </a:lnTo>
                <a:lnTo>
                  <a:pt x="1343060" y="1149562"/>
                </a:lnTo>
                <a:close/>
                <a:moveTo>
                  <a:pt x="246945" y="670277"/>
                </a:moveTo>
                <a:lnTo>
                  <a:pt x="246945" y="599722"/>
                </a:lnTo>
                <a:lnTo>
                  <a:pt x="705557" y="599722"/>
                </a:lnTo>
                <a:lnTo>
                  <a:pt x="705557" y="670277"/>
                </a:lnTo>
                <a:lnTo>
                  <a:pt x="246945" y="670277"/>
                </a:lnTo>
                <a:close/>
                <a:moveTo>
                  <a:pt x="246945" y="317501"/>
                </a:moveTo>
                <a:lnTo>
                  <a:pt x="1128889" y="317501"/>
                </a:lnTo>
                <a:lnTo>
                  <a:pt x="1128889" y="388055"/>
                </a:lnTo>
                <a:lnTo>
                  <a:pt x="246945" y="388055"/>
                </a:lnTo>
                <a:lnTo>
                  <a:pt x="246945" y="317501"/>
                </a:lnTo>
                <a:close/>
                <a:moveTo>
                  <a:pt x="1305279" y="70556"/>
                </a:moveTo>
                <a:lnTo>
                  <a:pt x="70556" y="70556"/>
                </a:lnTo>
                <a:lnTo>
                  <a:pt x="70556" y="1587500"/>
                </a:lnTo>
                <a:lnTo>
                  <a:pt x="635001" y="1587500"/>
                </a:lnTo>
                <a:lnTo>
                  <a:pt x="635001" y="1658055"/>
                </a:lnTo>
                <a:lnTo>
                  <a:pt x="0" y="1658055"/>
                </a:lnTo>
                <a:lnTo>
                  <a:pt x="0" y="0"/>
                </a:lnTo>
                <a:lnTo>
                  <a:pt x="1375834" y="0"/>
                </a:lnTo>
                <a:lnTo>
                  <a:pt x="1375834" y="776111"/>
                </a:lnTo>
                <a:lnTo>
                  <a:pt x="1305279" y="776111"/>
                </a:lnTo>
                <a:lnTo>
                  <a:pt x="1305279" y="70556"/>
                </a:lnTo>
                <a:close/>
              </a:path>
            </a:pathLst>
          </a:custGeom>
          <a:solidFill>
            <a:schemeClr val="bg1"/>
          </a:solid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63" name="椭圆 62"/>
          <p:cNvSpPr/>
          <p:nvPr/>
        </p:nvSpPr>
        <p:spPr>
          <a:xfrm>
            <a:off x="4876800" y="1829008"/>
            <a:ext cx="2438400" cy="2438400"/>
          </a:xfrm>
          <a:prstGeom prst="ellipse">
            <a:avLst/>
          </a:prstGeom>
          <a:noFill/>
          <a:ln w="6350">
            <a:solidFill>
              <a:srgbClr val="9E1E24">
                <a:alpha val="7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65" name="椭圆 64"/>
          <p:cNvSpPr/>
          <p:nvPr/>
        </p:nvSpPr>
        <p:spPr>
          <a:xfrm>
            <a:off x="4178713" y="2610471"/>
            <a:ext cx="875474" cy="8754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b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软件</a:t>
            </a:r>
            <a:endParaRPr kumimoji="0" lang="en-US" altLang="zh-CN" sz="20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平台</a:t>
            </a:r>
            <a:endParaRPr kumimoji="0" lang="en-US" altLang="zh-CN" sz="20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66" name="椭圆 65"/>
          <p:cNvSpPr/>
          <p:nvPr/>
        </p:nvSpPr>
        <p:spPr>
          <a:xfrm>
            <a:off x="7137813" y="2610471"/>
            <a:ext cx="875474" cy="8754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b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硬件</a:t>
            </a:r>
            <a:endParaRPr kumimoji="0" lang="en-US" altLang="zh-CN" sz="20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体系</a:t>
            </a:r>
            <a:endParaRPr kumimoji="0" lang="zh-CN" altLang="en-US" sz="20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70" name="椭圆 69"/>
          <p:cNvSpPr/>
          <p:nvPr/>
        </p:nvSpPr>
        <p:spPr>
          <a:xfrm>
            <a:off x="493486" y="773835"/>
            <a:ext cx="4726130" cy="4726130"/>
          </a:xfrm>
          <a:prstGeom prst="ellipse">
            <a:avLst/>
          </a:prstGeom>
          <a:noFill/>
          <a:ln w="6350">
            <a:gradFill flip="none" rotWithShape="1">
              <a:gsLst>
                <a:gs pos="0">
                  <a:schemeClr val="accent1">
                    <a:alpha val="50000"/>
                  </a:schemeClr>
                </a:gs>
                <a:gs pos="9000">
                  <a:schemeClr val="accent1">
                    <a:alpha val="0"/>
                  </a:schemeClr>
                </a:gs>
              </a:gsLst>
              <a:lin ang="0" scaled="1"/>
              <a:tileRect/>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75" name="矩形 74"/>
          <p:cNvSpPr/>
          <p:nvPr/>
        </p:nvSpPr>
        <p:spPr>
          <a:xfrm>
            <a:off x="10350917" y="3889732"/>
            <a:ext cx="1485021"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颜色数据推优</a:t>
            </a:r>
            <a:endParaRPr kumimoji="0" lang="zh-CN" altLang="en-US" sz="12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76" name="矩形 75"/>
          <p:cNvSpPr/>
          <p:nvPr/>
        </p:nvSpPr>
        <p:spPr>
          <a:xfrm>
            <a:off x="10350917" y="2021125"/>
            <a:ext cx="103215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条码包装</a:t>
            </a:r>
            <a:endParaRPr kumimoji="0" lang="zh-CN" altLang="en-US" sz="12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77" name="矩形 76"/>
          <p:cNvSpPr/>
          <p:nvPr/>
        </p:nvSpPr>
        <p:spPr>
          <a:xfrm>
            <a:off x="10350917" y="2442110"/>
            <a:ext cx="1696303"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隐形二维码检测</a:t>
            </a:r>
            <a:endParaRPr kumimoji="0" lang="zh-CN" altLang="en-US" sz="12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78" name="矩形 77"/>
          <p:cNvSpPr/>
          <p:nvPr/>
        </p:nvSpPr>
        <p:spPr>
          <a:xfrm>
            <a:off x="10350917" y="2863095"/>
            <a:ext cx="1115009"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分拣</a:t>
            </a:r>
            <a:endParaRPr kumimoji="0" lang="zh-CN" altLang="en-US" sz="12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79" name="矩形 78"/>
          <p:cNvSpPr/>
          <p:nvPr/>
        </p:nvSpPr>
        <p:spPr>
          <a:xfrm>
            <a:off x="10350917" y="3284080"/>
            <a:ext cx="1600721"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核心膜类产品</a:t>
            </a:r>
            <a:br>
              <a:rPr kumimoji="0" lang="en-US" altLang="zh-CN" sz="12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br>
            <a:r>
              <a:rPr kumimoji="0" lang="zh-CN" altLang="en-US" sz="12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生产数据分析</a:t>
            </a:r>
            <a:endParaRPr kumimoji="0" lang="zh-CN" altLang="en-US" sz="12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endParaRPr>
          </a:p>
        </p:txBody>
      </p:sp>
      <p:pic>
        <p:nvPicPr>
          <p:cNvPr id="10" name="图片 9"/>
          <p:cNvPicPr>
            <a:picLocks noChangeAspect="1"/>
          </p:cNvPicPr>
          <p:nvPr/>
        </p:nvPicPr>
        <p:blipFill rotWithShape="1">
          <a:blip r:embed="rId8" cstate="email"/>
          <a:srcRect/>
          <a:stretch>
            <a:fillRect/>
          </a:stretch>
        </p:blipFill>
        <p:spPr>
          <a:xfrm>
            <a:off x="10205536" y="2066415"/>
            <a:ext cx="204030" cy="184122"/>
          </a:xfrm>
          <a:prstGeom prst="rect">
            <a:avLst/>
          </a:prstGeom>
        </p:spPr>
      </p:pic>
      <p:pic>
        <p:nvPicPr>
          <p:cNvPr id="14" name="图片 13"/>
          <p:cNvPicPr>
            <a:picLocks noChangeAspect="1"/>
          </p:cNvPicPr>
          <p:nvPr/>
        </p:nvPicPr>
        <p:blipFill rotWithShape="1">
          <a:blip r:embed="rId9" cstate="email"/>
          <a:srcRect/>
          <a:stretch>
            <a:fillRect/>
          </a:stretch>
        </p:blipFill>
        <p:spPr>
          <a:xfrm>
            <a:off x="10195350" y="2490202"/>
            <a:ext cx="202000" cy="182290"/>
          </a:xfrm>
          <a:prstGeom prst="rect">
            <a:avLst/>
          </a:prstGeom>
        </p:spPr>
      </p:pic>
      <p:pic>
        <p:nvPicPr>
          <p:cNvPr id="16" name="图片 15"/>
          <p:cNvPicPr>
            <a:picLocks noChangeAspect="1"/>
          </p:cNvPicPr>
          <p:nvPr/>
        </p:nvPicPr>
        <p:blipFill rotWithShape="1">
          <a:blip r:embed="rId10" cstate="email"/>
          <a:srcRect/>
          <a:stretch>
            <a:fillRect/>
          </a:stretch>
        </p:blipFill>
        <p:spPr>
          <a:xfrm>
            <a:off x="10218688" y="3333761"/>
            <a:ext cx="224836" cy="202898"/>
          </a:xfrm>
          <a:prstGeom prst="rect">
            <a:avLst/>
          </a:prstGeom>
        </p:spPr>
      </p:pic>
      <p:sp>
        <p:nvSpPr>
          <p:cNvPr id="98" name="TextBox 54"/>
          <p:cNvSpPr txBox="1"/>
          <p:nvPr/>
        </p:nvSpPr>
        <p:spPr>
          <a:xfrm>
            <a:off x="957199" y="5202277"/>
            <a:ext cx="18000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defRPr/>
            </a:pPr>
            <a:r>
              <a:rPr kumimoji="0" lang="en-US" sz="1400" b="0" i="0" u="none" strike="noStrike" kern="1200" cap="none" spc="100" normalizeH="0" baseline="0" noProof="0" dirty="0" err="1">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智能</a:t>
            </a:r>
            <a:r>
              <a:rPr kumimoji="0" lang="zh-CN" altLang="en-US" sz="14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化提升</a:t>
            </a:r>
            <a:endParaRPr kumimoji="0" lang="en-US" altLang="zh-CN" sz="8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sym typeface="+mn-ea"/>
            </a:endParaRPr>
          </a:p>
        </p:txBody>
      </p:sp>
      <p:sp>
        <p:nvSpPr>
          <p:cNvPr id="99" name="TextBox 54"/>
          <p:cNvSpPr txBox="1"/>
          <p:nvPr/>
        </p:nvSpPr>
        <p:spPr>
          <a:xfrm>
            <a:off x="609248" y="5516585"/>
            <a:ext cx="249590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defRPr/>
            </a:pPr>
            <a:r>
              <a:rPr kumimoji="0" lang="en-US" altLang="zh-CN"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sym typeface="+mn-ea"/>
              </a:rPr>
              <a:t>ID</a:t>
            </a: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sym typeface="+mn-ea"/>
              </a:rPr>
              <a:t>读码准确率可达 </a:t>
            </a:r>
            <a:r>
              <a:rPr kumimoji="0" lang="en-US" altLang="zh-CN"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sym typeface="+mn-ea"/>
              </a:rPr>
              <a:t>99.99%</a:t>
            </a:r>
            <a:endParaRPr kumimoji="0" lang="en-US" altLang="zh-CN" sz="9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sym typeface="+mn-ea"/>
            </a:endParaRPr>
          </a:p>
        </p:txBody>
      </p:sp>
      <p:sp>
        <p:nvSpPr>
          <p:cNvPr id="100" name="TextBox 54"/>
          <p:cNvSpPr txBox="1"/>
          <p:nvPr/>
        </p:nvSpPr>
        <p:spPr>
          <a:xfrm>
            <a:off x="609248" y="5736828"/>
            <a:ext cx="249590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defRPr/>
            </a:pP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sym typeface="+mn-lt"/>
              </a:rPr>
              <a:t>无人分拣，灵活配置</a:t>
            </a:r>
            <a:endParaRPr kumimoji="0" lang="en-US" altLang="zh-CN" sz="9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sym typeface="+mn-ea"/>
            </a:endParaRPr>
          </a:p>
        </p:txBody>
      </p:sp>
      <p:sp>
        <p:nvSpPr>
          <p:cNvPr id="101" name="TextBox 54"/>
          <p:cNvSpPr txBox="1"/>
          <p:nvPr/>
        </p:nvSpPr>
        <p:spPr>
          <a:xfrm>
            <a:off x="609248" y="5957072"/>
            <a:ext cx="249590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defRPr/>
            </a:pP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sym typeface="+mn-ea"/>
              </a:rPr>
              <a:t>出入库信息化管理</a:t>
            </a:r>
            <a:endPar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sym typeface="+mn-ea"/>
            </a:endParaRPr>
          </a:p>
        </p:txBody>
      </p:sp>
      <p:sp>
        <p:nvSpPr>
          <p:cNvPr id="103" name="TextBox 55"/>
          <p:cNvSpPr txBox="1"/>
          <p:nvPr/>
        </p:nvSpPr>
        <p:spPr>
          <a:xfrm>
            <a:off x="3783066" y="5202277"/>
            <a:ext cx="18000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defRPr/>
            </a:pPr>
            <a:r>
              <a:rPr kumimoji="0" lang="zh-CN" altLang="en-US" sz="14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工艺优化</a:t>
            </a:r>
            <a:endParaRPr kumimoji="0" lang="zh-CN" altLang="en-US" sz="14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04" name="TextBox 55"/>
          <p:cNvSpPr txBox="1"/>
          <p:nvPr/>
        </p:nvSpPr>
        <p:spPr>
          <a:xfrm>
            <a:off x="3603507" y="5516585"/>
            <a:ext cx="215911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defRPr/>
            </a:pP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大数据准确判断工艺质量</a:t>
            </a:r>
            <a:endPar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05" name="TextBox 55"/>
          <p:cNvSpPr txBox="1"/>
          <p:nvPr/>
        </p:nvSpPr>
        <p:spPr>
          <a:xfrm>
            <a:off x="3603507" y="5736828"/>
            <a:ext cx="215911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defRPr/>
            </a:pP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产品预研成本低，周期短</a:t>
            </a:r>
            <a:endPar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06" name="TextBox 55"/>
          <p:cNvSpPr txBox="1"/>
          <p:nvPr/>
        </p:nvSpPr>
        <p:spPr>
          <a:xfrm>
            <a:off x="3603507" y="5957072"/>
            <a:ext cx="215911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defRPr/>
            </a:pP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机构方案更精密合理</a:t>
            </a:r>
            <a:endPar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08" name="TextBox 58"/>
          <p:cNvSpPr txBox="1"/>
          <p:nvPr/>
        </p:nvSpPr>
        <p:spPr>
          <a:xfrm>
            <a:off x="6608933" y="5202277"/>
            <a:ext cx="18000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defRPr/>
            </a:pPr>
            <a:r>
              <a:rPr kumimoji="0" lang="zh-CN" altLang="en-US" sz="14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系统交付</a:t>
            </a:r>
            <a:endParaRPr kumimoji="0" lang="zh-CN" altLang="en-US" sz="14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09" name="TextBox 58"/>
          <p:cNvSpPr txBox="1"/>
          <p:nvPr/>
        </p:nvSpPr>
        <p:spPr>
          <a:xfrm>
            <a:off x="6388217" y="5516585"/>
            <a:ext cx="2241434"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defRPr/>
            </a:pP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交付项目突破单点</a:t>
            </a:r>
            <a:endPar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10" name="TextBox 58"/>
          <p:cNvSpPr txBox="1"/>
          <p:nvPr/>
        </p:nvSpPr>
        <p:spPr>
          <a:xfrm>
            <a:off x="6388217" y="5736828"/>
            <a:ext cx="2241434"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defRPr/>
            </a:pP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一站式提供解决方案</a:t>
            </a:r>
            <a:endParaRPr kumimoji="0" lang="en-US" altLang="zh-CN"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11" name="TextBox 58"/>
          <p:cNvSpPr txBox="1"/>
          <p:nvPr/>
        </p:nvSpPr>
        <p:spPr>
          <a:xfrm>
            <a:off x="6388217" y="5957072"/>
            <a:ext cx="2241434"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defRPr/>
            </a:pPr>
            <a:r>
              <a:rPr kumimoji="0" lang="en-US" altLang="zh-CN"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6</a:t>
            </a: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个月内启动</a:t>
            </a:r>
            <a:r>
              <a:rPr kumimoji="0" lang="en-US" altLang="zh-CN"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14</a:t>
            </a: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个项目</a:t>
            </a:r>
            <a:endParaRPr kumimoji="0" lang="en-US" altLang="zh-CN"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13" name="TextBox 63"/>
          <p:cNvSpPr txBox="1"/>
          <p:nvPr/>
        </p:nvSpPr>
        <p:spPr>
          <a:xfrm>
            <a:off x="9434801" y="5202277"/>
            <a:ext cx="18000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defRPr/>
            </a:pPr>
            <a:r>
              <a:rPr kumimoji="0" lang="zh-CN" altLang="en-US" sz="14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敏捷运维</a:t>
            </a:r>
            <a:endParaRPr kumimoji="0" lang="zh-CN" altLang="en-US" sz="14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14" name="TextBox 63"/>
          <p:cNvSpPr txBox="1"/>
          <p:nvPr/>
        </p:nvSpPr>
        <p:spPr>
          <a:xfrm>
            <a:off x="9019160" y="5516585"/>
            <a:ext cx="2631283"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defRPr/>
            </a:pP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应用热插拔，随意增减、修改</a:t>
            </a:r>
            <a:endParaRPr kumimoji="0" lang="en-US" altLang="zh-CN"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15" name="TextBox 63"/>
          <p:cNvSpPr txBox="1"/>
          <p:nvPr/>
        </p:nvSpPr>
        <p:spPr>
          <a:xfrm>
            <a:off x="9019160" y="5736828"/>
            <a:ext cx="2631283"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defRPr/>
            </a:pP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新需求无需依赖重新开发，可自行增减</a:t>
            </a:r>
            <a:endPar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cxnSp>
        <p:nvCxnSpPr>
          <p:cNvPr id="116" name="直接连接符 115"/>
          <p:cNvCxnSpPr/>
          <p:nvPr/>
        </p:nvCxnSpPr>
        <p:spPr>
          <a:xfrm>
            <a:off x="3209925" y="5330865"/>
            <a:ext cx="0" cy="82800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6096000" y="5330865"/>
            <a:ext cx="0" cy="82800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8753475" y="5330865"/>
            <a:ext cx="0" cy="82800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80" name="文本框 79"/>
          <p:cNvSpPr txBox="1"/>
          <p:nvPr/>
        </p:nvSpPr>
        <p:spPr>
          <a:xfrm>
            <a:off x="482600" y="226853"/>
            <a:ext cx="9358086" cy="461665"/>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Helvetica Neue Medium"/>
              </a:rPr>
              <a:t>产品方案</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Helvetica Neue Medium"/>
              </a:rPr>
              <a:t> · </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Helvetica Neue Medium"/>
              </a:rPr>
              <a:t>智能制造</a:t>
            </a:r>
            <a:endPar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Helvetica Neue Medium"/>
            </a:endParaRPr>
          </a:p>
        </p:txBody>
      </p:sp>
      <p:grpSp>
        <p:nvGrpSpPr>
          <p:cNvPr id="2" name="组合 1"/>
          <p:cNvGrpSpPr/>
          <p:nvPr/>
        </p:nvGrpSpPr>
        <p:grpSpPr>
          <a:xfrm>
            <a:off x="4120515" y="288290"/>
            <a:ext cx="3950970" cy="276860"/>
            <a:chOff x="6489" y="454"/>
            <a:chExt cx="6222" cy="436"/>
          </a:xfrm>
        </p:grpSpPr>
        <p:sp>
          <p:nvSpPr>
            <p:cNvPr id="83" name="文本框 82"/>
            <p:cNvSpPr txBox="1"/>
            <p:nvPr/>
          </p:nvSpPr>
          <p:spPr>
            <a:xfrm>
              <a:off x="6489" y="454"/>
              <a:ext cx="6222" cy="436"/>
            </a:xfrm>
            <a:prstGeom prst="rect">
              <a:avLst/>
            </a:prstGeom>
            <a:noFill/>
          </p:spPr>
          <p:txBody>
            <a:bodyPr wrap="square">
              <a:spAutoFit/>
            </a:bodyPr>
            <a:lstStyle>
              <a:defPPr>
                <a:defRPr lang="zh-CN"/>
              </a:defPPr>
              <a:lvl1pPr>
                <a:defRPr sz="2000">
                  <a:solidFill>
                    <a:schemeClr val="bg1">
                      <a:lumMod val="85000"/>
                    </a:schemeClr>
                  </a:solidFill>
                  <a:latin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20466F">
                      <a:lumMod val="75000"/>
                    </a:srgbClr>
                  </a:solidFill>
                  <a:effectLst/>
                  <a:uLnTx/>
                  <a:uFillTx/>
                  <a:latin typeface="Arial" panose="020B0604020202020204" pitchFamily="34" charset="0"/>
                  <a:ea typeface="黑体" panose="02010609060101010101" pitchFamily="49" charset="-122"/>
                  <a:cs typeface="Arial" panose="020B0604020202020204" pitchFamily="34" charset="0"/>
                </a:rPr>
                <a:t>SMore Factory   </a:t>
              </a:r>
              <a:r>
                <a:rPr kumimoji="0" lang="zh-CN" altLang="en-US" sz="1200" b="0" i="0" u="none" strike="noStrike" kern="1200" cap="none" spc="0" normalizeH="0" baseline="0" noProof="0" dirty="0">
                  <a:ln>
                    <a:noFill/>
                  </a:ln>
                  <a:solidFill>
                    <a:srgbClr val="20466F">
                      <a:lumMod val="75000"/>
                    </a:srgbClr>
                  </a:solidFill>
                  <a:effectLst/>
                  <a:uLnTx/>
                  <a:uFillTx/>
                  <a:latin typeface="Arial" panose="020B0604020202020204" pitchFamily="34" charset="0"/>
                  <a:ea typeface="黑体" panose="02010609060101010101" pitchFamily="49" charset="-122"/>
                  <a:cs typeface="Arial" panose="020B0604020202020204" pitchFamily="34" charset="0"/>
                </a:rPr>
                <a:t>软件平台</a:t>
              </a:r>
              <a:r>
                <a:rPr kumimoji="0" lang="en-US" altLang="zh-CN" sz="1200" b="0" i="0" u="none" strike="noStrike" kern="1200" cap="none" spc="0" normalizeH="0" baseline="0" noProof="0" dirty="0">
                  <a:ln>
                    <a:noFill/>
                  </a:ln>
                  <a:solidFill>
                    <a:srgbClr val="20466F">
                      <a:lumMod val="75000"/>
                    </a:srgbClr>
                  </a:solidFill>
                  <a:effectLst/>
                  <a:uLnTx/>
                  <a:uFillTx/>
                  <a:latin typeface="Arial" panose="020B0604020202020204" pitchFamily="34" charset="0"/>
                  <a:ea typeface="黑体" panose="02010609060101010101" pitchFamily="49" charset="-122"/>
                  <a:cs typeface="Arial" panose="020B0604020202020204" pitchFamily="34" charset="0"/>
                </a:rPr>
                <a:t>   </a:t>
              </a:r>
              <a:r>
                <a:rPr kumimoji="0" lang="zh-CN" altLang="en-US" sz="1200" b="0" i="0" u="none" strike="noStrike" kern="1200" cap="none" spc="0" normalizeH="0" baseline="0" noProof="0" dirty="0">
                  <a:ln>
                    <a:noFill/>
                  </a:ln>
                  <a:solidFill>
                    <a:srgbClr val="20466F">
                      <a:lumMod val="75000"/>
                    </a:srgbClr>
                  </a:solidFill>
                  <a:effectLst/>
                  <a:uLnTx/>
                  <a:uFillTx/>
                  <a:latin typeface="Arial" panose="020B0604020202020204" pitchFamily="34" charset="0"/>
                  <a:ea typeface="黑体" panose="02010609060101010101" pitchFamily="49" charset="-122"/>
                  <a:cs typeface="Arial" panose="020B0604020202020204" pitchFamily="34" charset="0"/>
                </a:rPr>
                <a:t>硬件体系   整机设备</a:t>
              </a:r>
              <a:endParaRPr kumimoji="0" lang="zh-CN" altLang="en-US" sz="1200" b="0" i="0" u="none" strike="noStrike" kern="1200" cap="none" spc="0" normalizeH="0" baseline="0" noProof="0" dirty="0">
                <a:ln>
                  <a:noFill/>
                </a:ln>
                <a:solidFill>
                  <a:srgbClr val="20466F">
                    <a:lumMod val="75000"/>
                  </a:srgbClr>
                </a:solidFill>
                <a:effectLst/>
                <a:uLnTx/>
                <a:uFillTx/>
                <a:latin typeface="Arial" panose="020B0604020202020204" pitchFamily="34" charset="0"/>
                <a:ea typeface="黑体" panose="02010609060101010101" pitchFamily="49" charset="-122"/>
                <a:cs typeface="Arial" panose="020B0604020202020204" pitchFamily="34" charset="0"/>
              </a:endParaRPr>
            </a:p>
          </p:txBody>
        </p:sp>
        <p:cxnSp>
          <p:nvCxnSpPr>
            <p:cNvPr id="92" name="直接连接符 91"/>
            <p:cNvCxnSpPr/>
            <p:nvPr/>
          </p:nvCxnSpPr>
          <p:spPr>
            <a:xfrm>
              <a:off x="7054" y="553"/>
              <a:ext cx="0" cy="227"/>
            </a:xfrm>
            <a:prstGeom prst="line">
              <a:avLst/>
            </a:prstGeom>
            <a:ln w="3175">
              <a:solidFill>
                <a:schemeClr val="accent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8798" y="553"/>
              <a:ext cx="0" cy="227"/>
            </a:xfrm>
            <a:prstGeom prst="line">
              <a:avLst/>
            </a:prstGeom>
            <a:ln w="3175">
              <a:solidFill>
                <a:schemeClr val="accent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9908" y="553"/>
              <a:ext cx="0" cy="227"/>
            </a:xfrm>
            <a:prstGeom prst="line">
              <a:avLst/>
            </a:prstGeom>
            <a:ln w="3175">
              <a:solidFill>
                <a:schemeClr val="accent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11029" y="553"/>
              <a:ext cx="0" cy="227"/>
            </a:xfrm>
            <a:prstGeom prst="line">
              <a:avLst/>
            </a:prstGeom>
            <a:ln w="3175">
              <a:solidFill>
                <a:schemeClr val="accent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12134" y="553"/>
              <a:ext cx="0" cy="227"/>
            </a:xfrm>
            <a:prstGeom prst="line">
              <a:avLst/>
            </a:prstGeom>
            <a:ln w="3175">
              <a:solidFill>
                <a:schemeClr val="accent1">
                  <a:lumMod val="75000"/>
                  <a:alpha val="50000"/>
                </a:schemeClr>
              </a:solidFill>
            </a:ln>
          </p:spPr>
          <p:style>
            <a:lnRef idx="1">
              <a:schemeClr val="accent1"/>
            </a:lnRef>
            <a:fillRef idx="0">
              <a:schemeClr val="accent1"/>
            </a:fillRef>
            <a:effectRef idx="0">
              <a:schemeClr val="accent1"/>
            </a:effectRef>
            <a:fontRef idx="minor">
              <a:schemeClr val="tx1"/>
            </a:fontRef>
          </p:style>
        </p:cxnSp>
      </p:grpSp>
    </p:spTree>
    <p:custDataLst>
      <p:tags r:id="rId11"/>
    </p:custDataLst>
  </p:cSld>
  <p:clrMapOvr>
    <a:masterClrMapping/>
  </p:clrMapOvr>
  <mc:AlternateContent xmlns:mc="http://schemas.openxmlformats.org/markup-compatibility/2006">
    <mc:Choice xmlns:p14="http://schemas.microsoft.com/office/powerpoint/2010/main" Requires="p14">
      <p:transition p14:dur="250" advClick="0">
        <p:fade/>
      </p:transition>
    </mc:Choice>
    <mc:Fallback>
      <p:transition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3"/>
          <p:cNvSpPr>
            <a:spLocks noGrp="1"/>
          </p:cNvSpPr>
          <p:nvPr>
            <p:ph type="title"/>
          </p:nvPr>
        </p:nvSpPr>
        <p:spPr>
          <a:xfrm>
            <a:off x="323849" y="400129"/>
            <a:ext cx="11572874" cy="332399"/>
          </a:xfrm>
        </p:spPr>
        <p:txBody>
          <a:bodyPr/>
          <a:lstStyle/>
          <a:p>
            <a:r>
              <a:rPr lang="zh-CN" altLang="en-US" sz="2400" spc="100" dirty="0">
                <a:latin typeface="等线" panose="02010600030101010101" pitchFamily="2" charset="-122"/>
                <a:ea typeface="等线" panose="02010600030101010101" pitchFamily="2" charset="-122"/>
              </a:rPr>
              <a:t>思谋集团</a:t>
            </a:r>
            <a:endParaRPr lang="zh-CN" altLang="en-US" sz="2400" spc="100" dirty="0">
              <a:latin typeface="等线" panose="02010600030101010101" pitchFamily="2" charset="-122"/>
              <a:ea typeface="等线" panose="02010600030101010101" pitchFamily="2" charset="-122"/>
            </a:endParaRPr>
          </a:p>
        </p:txBody>
      </p:sp>
      <p:grpSp>
        <p:nvGrpSpPr>
          <p:cNvPr id="25" name="组合 24"/>
          <p:cNvGrpSpPr/>
          <p:nvPr/>
        </p:nvGrpSpPr>
        <p:grpSpPr>
          <a:xfrm>
            <a:off x="8258172" y="1264503"/>
            <a:ext cx="3638547" cy="3560292"/>
            <a:chOff x="8258172" y="1264503"/>
            <a:chExt cx="3638547" cy="4507032"/>
          </a:xfrm>
        </p:grpSpPr>
        <p:sp>
          <p:nvSpPr>
            <p:cNvPr id="28" name="矩形: 圆顶角 67"/>
            <p:cNvSpPr/>
            <p:nvPr/>
          </p:nvSpPr>
          <p:spPr>
            <a:xfrm rot="10800000" flipV="1">
              <a:off x="8258172" y="1264503"/>
              <a:ext cx="3638547" cy="4507023"/>
            </a:xfrm>
            <a:prstGeom prst="round2SameRect">
              <a:avLst>
                <a:gd name="adj1" fmla="val 0"/>
                <a:gd name="adj2" fmla="val 0"/>
              </a:avLst>
            </a:prstGeom>
            <a:gradFill flip="none" rotWithShape="1">
              <a:gsLst>
                <a:gs pos="0">
                  <a:schemeClr val="bg1">
                    <a:alpha val="0"/>
                  </a:schemeClr>
                </a:gs>
                <a:gs pos="100000">
                  <a:schemeClr val="bg1">
                    <a:lumMod val="85000"/>
                  </a:schemeClr>
                </a:gs>
              </a:gsLst>
              <a:lin ang="16200000" scaled="1"/>
              <a:tileRect/>
            </a:gradFill>
            <a:ln w="3175" cap="sq" cmpd="sng">
              <a:gradFill flip="none" rotWithShape="1">
                <a:gsLst>
                  <a:gs pos="0">
                    <a:srgbClr val="043E6F">
                      <a:alpha val="50000"/>
                    </a:srgbClr>
                  </a:gs>
                  <a:gs pos="100000">
                    <a:schemeClr val="bg1">
                      <a:alpha val="11000"/>
                    </a:schemeClr>
                  </a:gs>
                </a:gsLst>
                <a:lin ang="54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505" b="0" i="0" u="none" strike="noStrike" kern="1200" cap="none" spc="0" normalizeH="0" baseline="0" noProof="0" dirty="0">
                <a:ln>
                  <a:noFill/>
                </a:ln>
                <a:solidFill>
                  <a:schemeClr val="tx1"/>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6" name="Text Placeholder 16"/>
            <p:cNvSpPr txBox="1"/>
            <p:nvPr/>
          </p:nvSpPr>
          <p:spPr>
            <a:xfrm>
              <a:off x="8258173" y="2158512"/>
              <a:ext cx="3616327" cy="361302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kern="1200" dirty="0" smtClean="0">
                  <a:solidFill>
                    <a:schemeClr val="bg1"/>
                  </a:solidFill>
                  <a:latin typeface="Arial" panose="020B060402020202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indent="-182880">
                <a:lnSpc>
                  <a:spcPct val="100000"/>
                </a:lnSpc>
                <a:buSzPct val="80000"/>
              </a:pPr>
              <a:r>
                <a:rPr lang="zh-CN" altLang="en-US" sz="1600" b="1" spc="100" dirty="0">
                  <a:solidFill>
                    <a:schemeClr val="tx1"/>
                  </a:solidFill>
                </a:rPr>
                <a:t>亚洲最大的</a:t>
              </a:r>
              <a:r>
                <a:rPr lang="zh-CN" altLang="en-US" sz="1600" b="1" spc="100" dirty="0">
                  <a:solidFill>
                    <a:schemeClr val="accent2"/>
                  </a:solidFill>
                </a:rPr>
                <a:t>工业</a:t>
              </a:r>
              <a:r>
                <a:rPr lang="en-US" altLang="zh-CN" sz="1600" b="1" spc="100" dirty="0">
                  <a:solidFill>
                    <a:schemeClr val="accent2"/>
                  </a:solidFill>
                </a:rPr>
                <a:t>AI</a:t>
              </a:r>
              <a:r>
                <a:rPr lang="zh-CN" altLang="en-US" sz="1600" b="1" spc="100" dirty="0">
                  <a:solidFill>
                    <a:schemeClr val="tx1"/>
                  </a:solidFill>
                </a:rPr>
                <a:t>独角兽企业</a:t>
              </a:r>
              <a:endParaRPr lang="en-US" altLang="zh-CN" sz="1600" b="1" spc="100" dirty="0">
                <a:solidFill>
                  <a:schemeClr val="tx1"/>
                </a:solidFill>
              </a:endParaRPr>
            </a:p>
            <a:p>
              <a:pPr marL="182880" indent="-182880">
                <a:lnSpc>
                  <a:spcPct val="100000"/>
                </a:lnSpc>
                <a:buSzPct val="80000"/>
              </a:pPr>
              <a:r>
                <a:rPr lang="zh-CN" altLang="en-US" sz="1600" b="1" spc="100" dirty="0">
                  <a:solidFill>
                    <a:schemeClr val="tx1"/>
                  </a:solidFill>
                </a:rPr>
                <a:t>持续发展实力：</a:t>
              </a:r>
              <a:br>
                <a:rPr lang="zh-CN" altLang="en-US" sz="1600" b="1" spc="100" dirty="0">
                  <a:solidFill>
                    <a:schemeClr val="tx1"/>
                  </a:solidFill>
                </a:rPr>
              </a:br>
              <a:r>
                <a:rPr lang="zh-CN" altLang="en-US" sz="1200" spc="100" dirty="0">
                  <a:solidFill>
                    <a:schemeClr val="tx1"/>
                  </a:solidFill>
                </a:rPr>
                <a:t>天使	数千万美元</a:t>
              </a:r>
              <a:r>
                <a:rPr lang="en-US" altLang="zh-CN" sz="1200" spc="100" dirty="0">
                  <a:solidFill>
                    <a:schemeClr val="tx1"/>
                  </a:solidFill>
                </a:rPr>
                <a:t>(2019/12)</a:t>
              </a:r>
              <a:br>
                <a:rPr lang="zh-CN" altLang="en-US" sz="1200" spc="100" dirty="0">
                  <a:solidFill>
                    <a:schemeClr val="tx1"/>
                  </a:solidFill>
                </a:rPr>
              </a:br>
              <a:r>
                <a:rPr lang="en-US" altLang="zh-CN" sz="1200" spc="100" dirty="0">
                  <a:solidFill>
                    <a:schemeClr val="tx1"/>
                  </a:solidFill>
                </a:rPr>
                <a:t>Pre-A	</a:t>
              </a:r>
              <a:r>
                <a:rPr lang="zh-CN" altLang="en-US" sz="1200" spc="100" dirty="0">
                  <a:solidFill>
                    <a:schemeClr val="tx1"/>
                  </a:solidFill>
                </a:rPr>
                <a:t>数千万美元</a:t>
              </a:r>
              <a:br>
                <a:rPr lang="zh-CN" altLang="en-US" sz="1200" spc="100" dirty="0">
                  <a:solidFill>
                    <a:schemeClr val="tx1"/>
                  </a:solidFill>
                </a:rPr>
              </a:br>
              <a:r>
                <a:rPr lang="en-US" altLang="zh-CN" sz="1200" spc="100" dirty="0">
                  <a:solidFill>
                    <a:schemeClr val="tx1"/>
                  </a:solidFill>
                </a:rPr>
                <a:t>A</a:t>
              </a:r>
              <a:r>
                <a:rPr lang="zh-CN" altLang="en-US" sz="1200" spc="100" dirty="0">
                  <a:solidFill>
                    <a:schemeClr val="tx1"/>
                  </a:solidFill>
                </a:rPr>
                <a:t>轮	</a:t>
              </a:r>
              <a:r>
                <a:rPr lang="en-US" altLang="zh-CN" sz="1200" spc="100" dirty="0">
                  <a:solidFill>
                    <a:schemeClr val="tx1"/>
                  </a:solidFill>
                </a:rPr>
                <a:t>1</a:t>
              </a:r>
              <a:r>
                <a:rPr lang="zh-CN" altLang="en-US" sz="1200" spc="100" dirty="0">
                  <a:solidFill>
                    <a:schemeClr val="tx1"/>
                  </a:solidFill>
                </a:rPr>
                <a:t>亿</a:t>
              </a:r>
              <a:r>
                <a:rPr lang="en-US" altLang="zh-CN" sz="1200" spc="100" dirty="0">
                  <a:solidFill>
                    <a:schemeClr val="tx1"/>
                  </a:solidFill>
                </a:rPr>
                <a:t>+</a:t>
              </a:r>
              <a:r>
                <a:rPr lang="zh-CN" altLang="en-US" sz="1200" spc="100" dirty="0">
                  <a:solidFill>
                    <a:schemeClr val="tx1"/>
                  </a:solidFill>
                </a:rPr>
                <a:t>美元</a:t>
              </a:r>
              <a:r>
                <a:rPr lang="en-US" altLang="zh-CN" sz="1200" spc="100" dirty="0">
                  <a:solidFill>
                    <a:schemeClr val="tx1"/>
                  </a:solidFill>
                </a:rPr>
                <a:t>(2020/11)</a:t>
              </a:r>
              <a:br>
                <a:rPr lang="en-US" altLang="zh-CN" sz="1200" spc="100" dirty="0">
                  <a:solidFill>
                    <a:schemeClr val="tx1"/>
                  </a:solidFill>
                </a:rPr>
              </a:br>
              <a:r>
                <a:rPr lang="en-US" altLang="zh-CN" sz="1200" spc="100" dirty="0">
                  <a:solidFill>
                    <a:schemeClr val="tx1"/>
                  </a:solidFill>
                </a:rPr>
                <a:t>B</a:t>
              </a:r>
              <a:r>
                <a:rPr lang="zh-CN" altLang="en-US" sz="1200" spc="100" dirty="0">
                  <a:solidFill>
                    <a:schemeClr val="tx1"/>
                  </a:solidFill>
                </a:rPr>
                <a:t>轮	</a:t>
              </a:r>
              <a:r>
                <a:rPr lang="en-US" altLang="zh-CN" sz="1200" spc="100" dirty="0">
                  <a:solidFill>
                    <a:schemeClr val="tx1"/>
                  </a:solidFill>
                </a:rPr>
                <a:t>2</a:t>
              </a:r>
              <a:r>
                <a:rPr lang="zh-CN" altLang="en-US" sz="1200" spc="100" dirty="0">
                  <a:solidFill>
                    <a:schemeClr val="tx1"/>
                  </a:solidFill>
                </a:rPr>
                <a:t>亿</a:t>
              </a:r>
              <a:r>
                <a:rPr lang="en-US" altLang="zh-CN" sz="1200" spc="100" dirty="0">
                  <a:solidFill>
                    <a:schemeClr val="tx1"/>
                  </a:solidFill>
                </a:rPr>
                <a:t>+</a:t>
              </a:r>
              <a:r>
                <a:rPr lang="zh-CN" altLang="en-US" sz="1200" spc="100" dirty="0">
                  <a:solidFill>
                    <a:schemeClr val="tx1"/>
                  </a:solidFill>
                </a:rPr>
                <a:t>美元</a:t>
              </a:r>
              <a:r>
                <a:rPr lang="en-US" altLang="zh-CN" sz="1200" spc="100" dirty="0">
                  <a:solidFill>
                    <a:schemeClr val="tx1"/>
                  </a:solidFill>
                </a:rPr>
                <a:t>(2021/06)</a:t>
              </a:r>
              <a:br>
                <a:rPr lang="zh-CN" altLang="en-US" sz="1200" spc="100" dirty="0">
                  <a:solidFill>
                    <a:schemeClr val="tx1"/>
                  </a:solidFill>
                </a:rPr>
              </a:br>
              <a:endParaRPr lang="zh-CN" altLang="en-US" sz="1200" spc="100" dirty="0">
                <a:solidFill>
                  <a:schemeClr val="tx1"/>
                </a:solidFill>
              </a:endParaRPr>
            </a:p>
          </p:txBody>
        </p:sp>
        <p:sp>
          <p:nvSpPr>
            <p:cNvPr id="29" name="Content Placeholder 15"/>
            <p:cNvSpPr txBox="1"/>
            <p:nvPr/>
          </p:nvSpPr>
          <p:spPr>
            <a:xfrm>
              <a:off x="8258173" y="1544820"/>
              <a:ext cx="3616327" cy="333375"/>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kern="1200" dirty="0" smtClean="0">
                  <a:solidFill>
                    <a:schemeClr val="bg1"/>
                  </a:solidFill>
                  <a:latin typeface="Arial" panose="020B060402020202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b="1" dirty="0">
                  <a:solidFill>
                    <a:srgbClr val="043E6F"/>
                  </a:solidFill>
                  <a:latin typeface="黑体" panose="02010609060101010101" pitchFamily="49" charset="-122"/>
                </a:rPr>
                <a:t>规模和持续发展</a:t>
              </a:r>
              <a:endParaRPr lang="zh-CN" altLang="en-US" b="1" dirty="0">
                <a:solidFill>
                  <a:srgbClr val="043E6F"/>
                </a:solidFill>
                <a:latin typeface="黑体" panose="02010609060101010101" pitchFamily="49" charset="-122"/>
              </a:endParaRPr>
            </a:p>
          </p:txBody>
        </p:sp>
      </p:grpSp>
      <p:grpSp>
        <p:nvGrpSpPr>
          <p:cNvPr id="31" name="组合 30"/>
          <p:cNvGrpSpPr/>
          <p:nvPr/>
        </p:nvGrpSpPr>
        <p:grpSpPr>
          <a:xfrm>
            <a:off x="352424" y="1264503"/>
            <a:ext cx="3638547" cy="3898464"/>
            <a:chOff x="8258172" y="1264503"/>
            <a:chExt cx="3638547" cy="4507032"/>
          </a:xfrm>
        </p:grpSpPr>
        <p:sp>
          <p:nvSpPr>
            <p:cNvPr id="32" name="矩形: 圆顶角 67"/>
            <p:cNvSpPr/>
            <p:nvPr/>
          </p:nvSpPr>
          <p:spPr>
            <a:xfrm rot="10800000" flipV="1">
              <a:off x="8258172" y="1264503"/>
              <a:ext cx="3638547" cy="4116069"/>
            </a:xfrm>
            <a:prstGeom prst="round2SameRect">
              <a:avLst>
                <a:gd name="adj1" fmla="val 0"/>
                <a:gd name="adj2" fmla="val 0"/>
              </a:avLst>
            </a:prstGeom>
            <a:gradFill flip="none" rotWithShape="1">
              <a:gsLst>
                <a:gs pos="0">
                  <a:schemeClr val="bg1">
                    <a:alpha val="0"/>
                  </a:schemeClr>
                </a:gs>
                <a:gs pos="100000">
                  <a:schemeClr val="bg1">
                    <a:lumMod val="85000"/>
                  </a:schemeClr>
                </a:gs>
              </a:gsLst>
              <a:lin ang="16200000" scaled="1"/>
              <a:tileRect/>
            </a:gradFill>
            <a:ln w="3175" cap="sq" cmpd="sng">
              <a:gradFill flip="none" rotWithShape="1">
                <a:gsLst>
                  <a:gs pos="0">
                    <a:srgbClr val="043E6F">
                      <a:alpha val="49000"/>
                    </a:srgbClr>
                  </a:gs>
                  <a:gs pos="100000">
                    <a:schemeClr val="bg1">
                      <a:alpha val="11000"/>
                    </a:schemeClr>
                  </a:gs>
                </a:gsLst>
                <a:lin ang="54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505" b="0" i="0" u="none" strike="noStrike" kern="1200" cap="none" spc="0" normalizeH="0" baseline="0" noProof="0" dirty="0">
                <a:ln>
                  <a:noFill/>
                </a:ln>
                <a:solidFill>
                  <a:schemeClr val="tx1"/>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3" name="Text Placeholder 16"/>
            <p:cNvSpPr txBox="1"/>
            <p:nvPr/>
          </p:nvSpPr>
          <p:spPr>
            <a:xfrm>
              <a:off x="8258173" y="2158512"/>
              <a:ext cx="3616327" cy="361302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kern="1200" dirty="0" smtClean="0">
                  <a:solidFill>
                    <a:schemeClr val="bg1"/>
                  </a:solidFill>
                  <a:latin typeface="Arial" panose="020B060402020202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indent="-182880">
                <a:lnSpc>
                  <a:spcPct val="110000"/>
                </a:lnSpc>
                <a:buSzPct val="80000"/>
                <a:buFont typeface="Arial" panose="020B0604020202020204" pitchFamily="34" charset="0"/>
                <a:buChar char="•"/>
              </a:pPr>
              <a:r>
                <a:rPr lang="en-US" altLang="zh-CN" sz="1200" spc="100" dirty="0">
                  <a:solidFill>
                    <a:srgbClr val="474646"/>
                  </a:solidFill>
                </a:rPr>
                <a:t>600</a:t>
              </a:r>
              <a:r>
                <a:rPr lang="zh-CN" altLang="en-US" sz="1200" spc="100" dirty="0">
                  <a:solidFill>
                    <a:srgbClr val="474646"/>
                  </a:solidFill>
                </a:rPr>
                <a:t>人</a:t>
              </a:r>
              <a:r>
                <a:rPr lang="en-US" altLang="zh-CN" sz="1200" spc="100" dirty="0">
                  <a:solidFill>
                    <a:srgbClr val="474646"/>
                  </a:solidFill>
                </a:rPr>
                <a:t>/2021</a:t>
              </a:r>
              <a:r>
                <a:rPr lang="zh-CN" altLang="en-US" sz="1200" spc="100" dirty="0">
                  <a:solidFill>
                    <a:srgbClr val="474646"/>
                  </a:solidFill>
                </a:rPr>
                <a:t>年（成立</a:t>
              </a:r>
              <a:r>
                <a:rPr lang="en-US" altLang="zh-CN" sz="1200" spc="100" dirty="0">
                  <a:solidFill>
                    <a:srgbClr val="474646"/>
                  </a:solidFill>
                </a:rPr>
                <a:t>20</a:t>
              </a:r>
              <a:r>
                <a:rPr lang="zh-CN" altLang="en-US" sz="1200" spc="100" dirty="0">
                  <a:solidFill>
                    <a:srgbClr val="474646"/>
                  </a:solidFill>
                </a:rPr>
                <a:t>个月）</a:t>
              </a:r>
              <a:br>
                <a:rPr lang="en-US" altLang="zh-CN" sz="1200" spc="100" dirty="0">
                  <a:solidFill>
                    <a:srgbClr val="474646"/>
                  </a:solidFill>
                </a:rPr>
              </a:br>
              <a:r>
                <a:rPr lang="en-US" altLang="zh-CN" sz="1200" spc="100" dirty="0">
                  <a:solidFill>
                    <a:srgbClr val="474646"/>
                  </a:solidFill>
                </a:rPr>
                <a:t>1500</a:t>
              </a:r>
              <a:r>
                <a:rPr lang="zh-CN" altLang="en-US" sz="1200" spc="100" dirty="0">
                  <a:solidFill>
                    <a:srgbClr val="474646"/>
                  </a:solidFill>
                </a:rPr>
                <a:t>人</a:t>
              </a:r>
              <a:r>
                <a:rPr lang="en-US" altLang="zh-CN" sz="1200" spc="100" dirty="0">
                  <a:solidFill>
                    <a:srgbClr val="474646"/>
                  </a:solidFill>
                </a:rPr>
                <a:t>/2022</a:t>
              </a:r>
              <a:r>
                <a:rPr lang="zh-CN" altLang="en-US" sz="1200" spc="100" dirty="0">
                  <a:solidFill>
                    <a:srgbClr val="474646"/>
                  </a:solidFill>
                </a:rPr>
                <a:t>年</a:t>
              </a:r>
              <a:endParaRPr lang="en-US" altLang="zh-CN" sz="1200" spc="100" dirty="0">
                <a:solidFill>
                  <a:srgbClr val="474646"/>
                </a:solidFill>
              </a:endParaRPr>
            </a:p>
            <a:p>
              <a:pPr marL="182880" indent="-182880">
                <a:lnSpc>
                  <a:spcPct val="110000"/>
                </a:lnSpc>
                <a:buSzPct val="80000"/>
                <a:buFont typeface="Arial" panose="020B0604020202020204" pitchFamily="34" charset="0"/>
                <a:buChar char="•"/>
              </a:pPr>
              <a:r>
                <a:rPr lang="zh-CN" altLang="en-US" sz="1200" spc="100" dirty="0">
                  <a:solidFill>
                    <a:srgbClr val="474646"/>
                  </a:solidFill>
                </a:rPr>
                <a:t>国际专利</a:t>
              </a:r>
              <a:r>
                <a:rPr lang="en-US" altLang="zh-CN" sz="1200" spc="100" dirty="0">
                  <a:solidFill>
                    <a:srgbClr val="474646"/>
                  </a:solidFill>
                </a:rPr>
                <a:t>300+</a:t>
              </a:r>
              <a:r>
                <a:rPr lang="zh-CN" altLang="en-US" sz="1200" spc="100" dirty="0">
                  <a:solidFill>
                    <a:srgbClr val="474646"/>
                  </a:solidFill>
                </a:rPr>
                <a:t>、国内</a:t>
              </a:r>
              <a:r>
                <a:rPr lang="en-US" altLang="zh-CN" sz="1200" spc="100" dirty="0">
                  <a:solidFill>
                    <a:srgbClr val="474646"/>
                  </a:solidFill>
                </a:rPr>
                <a:t>100+</a:t>
              </a:r>
              <a:endParaRPr lang="en-US" altLang="zh-CN" sz="1200" spc="100" dirty="0">
                <a:solidFill>
                  <a:srgbClr val="474646"/>
                </a:solidFill>
              </a:endParaRPr>
            </a:p>
            <a:p>
              <a:pPr marL="182880" indent="-182880">
                <a:lnSpc>
                  <a:spcPct val="110000"/>
                </a:lnSpc>
                <a:buSzPct val="80000"/>
                <a:buFont typeface="Arial" panose="020B0604020202020204" pitchFamily="34" charset="0"/>
                <a:buChar char="•"/>
              </a:pPr>
              <a:r>
                <a:rPr lang="en-US" altLang="zh-CN" sz="1200" spc="100" dirty="0">
                  <a:solidFill>
                    <a:srgbClr val="474646"/>
                  </a:solidFill>
                </a:rPr>
                <a:t>L4-</a:t>
              </a:r>
              <a:r>
                <a:rPr lang="zh-CN" altLang="en-US" sz="1200" spc="100" dirty="0">
                  <a:solidFill>
                    <a:srgbClr val="474646"/>
                  </a:solidFill>
                </a:rPr>
                <a:t>自动驾驶系统研发经验</a:t>
              </a:r>
              <a:endParaRPr lang="zh-CN" altLang="en-US" sz="1200" spc="100" dirty="0">
                <a:solidFill>
                  <a:srgbClr val="474646"/>
                </a:solidFill>
              </a:endParaRPr>
            </a:p>
            <a:p>
              <a:pPr marL="182880" indent="-182880">
                <a:lnSpc>
                  <a:spcPct val="110000"/>
                </a:lnSpc>
                <a:buSzPct val="80000"/>
                <a:buFont typeface="Arial" panose="020B0604020202020204" pitchFamily="34" charset="0"/>
                <a:buChar char="•"/>
              </a:pPr>
              <a:r>
                <a:rPr lang="en-US" altLang="zh-CN" sz="1200" spc="100" dirty="0">
                  <a:solidFill>
                    <a:srgbClr val="474646"/>
                  </a:solidFill>
                </a:rPr>
                <a:t>2016</a:t>
              </a:r>
              <a:r>
                <a:rPr lang="zh-CN" altLang="en-US" sz="1200" spc="100" dirty="0">
                  <a:solidFill>
                    <a:srgbClr val="474646"/>
                  </a:solidFill>
                </a:rPr>
                <a:t>、</a:t>
              </a:r>
              <a:r>
                <a:rPr lang="en-US" altLang="zh-CN" sz="1200" spc="100" dirty="0">
                  <a:solidFill>
                    <a:srgbClr val="474646"/>
                  </a:solidFill>
                </a:rPr>
                <a:t>2017</a:t>
              </a:r>
              <a:r>
                <a:rPr lang="zh-CN" altLang="en-US" sz="1200" spc="100" dirty="0">
                  <a:solidFill>
                    <a:srgbClr val="474646"/>
                  </a:solidFill>
                </a:rPr>
                <a:t>全世界</a:t>
              </a:r>
              <a:r>
                <a:rPr lang="en-US" altLang="zh-CN" sz="1200" spc="100" dirty="0">
                  <a:solidFill>
                    <a:srgbClr val="474646"/>
                  </a:solidFill>
                </a:rPr>
                <a:t>ImageNet</a:t>
              </a:r>
              <a:r>
                <a:rPr lang="zh-CN" altLang="en-US" sz="1200" spc="100" dirty="0">
                  <a:solidFill>
                    <a:srgbClr val="474646"/>
                  </a:solidFill>
                </a:rPr>
                <a:t>、</a:t>
              </a:r>
              <a:r>
                <a:rPr lang="en-US" altLang="zh-CN" sz="1200" spc="100" dirty="0">
                  <a:solidFill>
                    <a:srgbClr val="474646"/>
                  </a:solidFill>
                </a:rPr>
                <a:t>COCO</a:t>
              </a:r>
              <a:r>
                <a:rPr lang="zh-CN" altLang="en-US" sz="1200" spc="100" dirty="0">
                  <a:solidFill>
                    <a:srgbClr val="474646"/>
                  </a:solidFill>
                </a:rPr>
                <a:t>图像分割冠军</a:t>
              </a:r>
              <a:endParaRPr lang="zh-CN" altLang="en-US" sz="1200" spc="100" dirty="0">
                <a:solidFill>
                  <a:srgbClr val="474646"/>
                </a:solidFill>
              </a:endParaRPr>
            </a:p>
            <a:p>
              <a:pPr marL="182880" indent="-182880">
                <a:lnSpc>
                  <a:spcPct val="110000"/>
                </a:lnSpc>
                <a:buSzPct val="80000"/>
                <a:buFont typeface="Arial" panose="020B0604020202020204" pitchFamily="34" charset="0"/>
                <a:buChar char="•"/>
              </a:pPr>
              <a:r>
                <a:rPr lang="en-US" altLang="zh-CN" sz="1200" spc="100" dirty="0">
                  <a:solidFill>
                    <a:srgbClr val="474646"/>
                  </a:solidFill>
                </a:rPr>
                <a:t>WAD 3D</a:t>
              </a:r>
              <a:r>
                <a:rPr lang="zh-CN" altLang="en-US" sz="1200" spc="100" dirty="0">
                  <a:solidFill>
                    <a:srgbClr val="474646"/>
                  </a:solidFill>
                </a:rPr>
                <a:t>物体检测冠军</a:t>
              </a:r>
              <a:endParaRPr lang="zh-CN" altLang="en-US" sz="1200" spc="100" dirty="0">
                <a:solidFill>
                  <a:srgbClr val="474646"/>
                </a:solidFill>
              </a:endParaRPr>
            </a:p>
            <a:p>
              <a:pPr marL="182880" indent="-182880">
                <a:lnSpc>
                  <a:spcPct val="110000"/>
                </a:lnSpc>
                <a:buSzPct val="80000"/>
                <a:buFont typeface="Arial" panose="020B0604020202020204" pitchFamily="34" charset="0"/>
                <a:buChar char="•"/>
              </a:pPr>
              <a:r>
                <a:rPr lang="zh-CN" altLang="en-US" sz="1200" spc="100" dirty="0">
                  <a:solidFill>
                    <a:srgbClr val="474646"/>
                  </a:solidFill>
                </a:rPr>
                <a:t>国际最大图像算法库收录思谋</a:t>
              </a:r>
              <a:r>
                <a:rPr lang="en-US" altLang="zh-CN" sz="1200" spc="100" dirty="0">
                  <a:solidFill>
                    <a:srgbClr val="474646"/>
                  </a:solidFill>
                </a:rPr>
                <a:t>10+</a:t>
              </a:r>
              <a:r>
                <a:rPr lang="zh-CN" altLang="en-US" sz="1200" spc="100" dirty="0">
                  <a:solidFill>
                    <a:srgbClr val="474646"/>
                  </a:solidFill>
                </a:rPr>
                <a:t>算法</a:t>
              </a:r>
              <a:endParaRPr lang="zh-CN" altLang="en-US" sz="1200" spc="100" dirty="0">
                <a:solidFill>
                  <a:srgbClr val="474646"/>
                </a:solidFill>
              </a:endParaRPr>
            </a:p>
            <a:p>
              <a:pPr marL="182880" indent="-182880">
                <a:lnSpc>
                  <a:spcPct val="110000"/>
                </a:lnSpc>
                <a:buSzPct val="80000"/>
                <a:buFont typeface="Arial" panose="020B0604020202020204" pitchFamily="34" charset="0"/>
                <a:buChar char="•"/>
              </a:pPr>
              <a:r>
                <a:rPr lang="en-US" altLang="zh-CN" sz="1200" spc="100" dirty="0">
                  <a:solidFill>
                    <a:srgbClr val="474646"/>
                  </a:solidFill>
                </a:rPr>
                <a:t>120+</a:t>
              </a:r>
              <a:r>
                <a:rPr lang="zh-CN" altLang="en-US" sz="1200" spc="100" dirty="0">
                  <a:solidFill>
                    <a:srgbClr val="474646"/>
                  </a:solidFill>
                </a:rPr>
                <a:t>篇图像视频领域的国际论文</a:t>
              </a:r>
              <a:endParaRPr lang="zh-CN" altLang="en-US" sz="1200" spc="100" dirty="0">
                <a:solidFill>
                  <a:srgbClr val="474646"/>
                </a:solidFill>
              </a:endParaRPr>
            </a:p>
          </p:txBody>
        </p:sp>
        <p:sp>
          <p:nvSpPr>
            <p:cNvPr id="34" name="Content Placeholder 15"/>
            <p:cNvSpPr txBox="1"/>
            <p:nvPr/>
          </p:nvSpPr>
          <p:spPr>
            <a:xfrm>
              <a:off x="8258173" y="1544820"/>
              <a:ext cx="3616327" cy="333375"/>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kern="1200" dirty="0" smtClean="0">
                  <a:solidFill>
                    <a:schemeClr val="bg1"/>
                  </a:solidFill>
                  <a:latin typeface="Arial" panose="020B060402020202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b="1" dirty="0">
                  <a:solidFill>
                    <a:srgbClr val="043E6F"/>
                  </a:solidFill>
                  <a:latin typeface="黑体" panose="02010609060101010101" pitchFamily="49" charset="-122"/>
                </a:rPr>
                <a:t>技术积累</a:t>
              </a:r>
              <a:endParaRPr lang="zh-CN" altLang="en-US" b="1" dirty="0">
                <a:solidFill>
                  <a:srgbClr val="043E6F"/>
                </a:solidFill>
                <a:latin typeface="黑体" panose="02010609060101010101" pitchFamily="49" charset="-122"/>
              </a:endParaRPr>
            </a:p>
          </p:txBody>
        </p:sp>
      </p:grpSp>
      <p:grpSp>
        <p:nvGrpSpPr>
          <p:cNvPr id="35" name="组合 34"/>
          <p:cNvGrpSpPr/>
          <p:nvPr/>
        </p:nvGrpSpPr>
        <p:grpSpPr>
          <a:xfrm>
            <a:off x="4291010" y="1264504"/>
            <a:ext cx="3638547" cy="3672689"/>
            <a:chOff x="8258171" y="1264504"/>
            <a:chExt cx="3638547" cy="4507031"/>
          </a:xfrm>
        </p:grpSpPr>
        <p:sp>
          <p:nvSpPr>
            <p:cNvPr id="36" name="矩形: 圆顶角 67"/>
            <p:cNvSpPr/>
            <p:nvPr/>
          </p:nvSpPr>
          <p:spPr>
            <a:xfrm rot="10800000" flipV="1">
              <a:off x="8258171" y="1264504"/>
              <a:ext cx="3638547" cy="4369098"/>
            </a:xfrm>
            <a:prstGeom prst="round2SameRect">
              <a:avLst>
                <a:gd name="adj1" fmla="val 0"/>
                <a:gd name="adj2" fmla="val 0"/>
              </a:avLst>
            </a:prstGeom>
            <a:gradFill flip="none" rotWithShape="1">
              <a:gsLst>
                <a:gs pos="0">
                  <a:schemeClr val="bg1">
                    <a:alpha val="0"/>
                  </a:schemeClr>
                </a:gs>
                <a:gs pos="100000">
                  <a:schemeClr val="bg1">
                    <a:lumMod val="85000"/>
                  </a:schemeClr>
                </a:gs>
              </a:gsLst>
              <a:lin ang="16200000" scaled="1"/>
              <a:tileRect/>
            </a:gradFill>
            <a:ln w="3175" cap="sq" cmpd="sng">
              <a:gradFill flip="none" rotWithShape="1">
                <a:gsLst>
                  <a:gs pos="0">
                    <a:srgbClr val="043E6F">
                      <a:alpha val="50000"/>
                    </a:srgbClr>
                  </a:gs>
                  <a:gs pos="100000">
                    <a:schemeClr val="bg1">
                      <a:alpha val="11000"/>
                    </a:schemeClr>
                  </a:gs>
                </a:gsLst>
                <a:lin ang="54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505" b="0" i="0" u="none" strike="noStrike" kern="1200" cap="none" spc="0" normalizeH="0" baseline="0" noProof="0" dirty="0">
                <a:ln>
                  <a:noFill/>
                </a:ln>
                <a:solidFill>
                  <a:schemeClr val="tx1"/>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7" name="Text Placeholder 16"/>
            <p:cNvSpPr txBox="1"/>
            <p:nvPr/>
          </p:nvSpPr>
          <p:spPr>
            <a:xfrm>
              <a:off x="8258173" y="2158512"/>
              <a:ext cx="3616327" cy="361302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kern="1200" dirty="0" smtClean="0">
                  <a:solidFill>
                    <a:schemeClr val="bg1"/>
                  </a:solidFill>
                  <a:latin typeface="Arial" panose="020B060402020202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indent="-182880">
                <a:lnSpc>
                  <a:spcPct val="100000"/>
                </a:lnSpc>
                <a:buSzPct val="80000"/>
                <a:buFont typeface="Arial" panose="020B0604020202020204" pitchFamily="34" charset="0"/>
                <a:buChar char="•"/>
              </a:pPr>
              <a:r>
                <a:rPr lang="zh-CN" altLang="en-US" sz="1200" spc="100" dirty="0">
                  <a:solidFill>
                    <a:srgbClr val="474646"/>
                  </a:solidFill>
                </a:rPr>
                <a:t>全世界最大工业</a:t>
              </a:r>
              <a:r>
                <a:rPr lang="en-US" altLang="zh-CN" sz="1200" spc="100" dirty="0">
                  <a:solidFill>
                    <a:srgbClr val="474646"/>
                  </a:solidFill>
                </a:rPr>
                <a:t>AI</a:t>
              </a:r>
              <a:r>
                <a:rPr lang="zh-CN" altLang="en-US" sz="1200" spc="100" dirty="0">
                  <a:solidFill>
                    <a:srgbClr val="474646"/>
                  </a:solidFill>
                </a:rPr>
                <a:t>项目的成功落地全流程经验</a:t>
              </a:r>
              <a:endParaRPr lang="zh-CN" altLang="en-US" sz="1200" spc="100" dirty="0">
                <a:solidFill>
                  <a:srgbClr val="474646"/>
                </a:solidFill>
              </a:endParaRPr>
            </a:p>
            <a:p>
              <a:pPr marL="182880" indent="-182880">
                <a:lnSpc>
                  <a:spcPct val="100000"/>
                </a:lnSpc>
                <a:buSzPct val="80000"/>
                <a:buFont typeface="Arial" panose="020B0604020202020204" pitchFamily="34" charset="0"/>
                <a:buChar char="•"/>
              </a:pPr>
              <a:r>
                <a:rPr lang="zh-CN" altLang="en-US" sz="1200" spc="100" dirty="0">
                  <a:solidFill>
                    <a:srgbClr val="474646"/>
                  </a:solidFill>
                </a:rPr>
                <a:t>已服务多个</a:t>
              </a:r>
              <a:r>
                <a:rPr lang="zh-CN" altLang="en-US" sz="1600" spc="100" dirty="0">
                  <a:solidFill>
                    <a:schemeClr val="accent2"/>
                  </a:solidFill>
                </a:rPr>
                <a:t>半导体、电子制造服务、汽车、精密工业、新能源</a:t>
              </a:r>
              <a:br>
                <a:rPr lang="en-US" altLang="zh-CN" sz="1600" spc="100" dirty="0">
                  <a:solidFill>
                    <a:srgbClr val="C00000"/>
                  </a:solidFill>
                </a:rPr>
              </a:br>
              <a:r>
                <a:rPr lang="zh-CN" altLang="en-US" sz="1200" spc="100" dirty="0">
                  <a:solidFill>
                    <a:srgbClr val="474646"/>
                  </a:solidFill>
                </a:rPr>
                <a:t>等的</a:t>
              </a:r>
              <a:r>
                <a:rPr lang="en-US" altLang="zh-CN" sz="1200" spc="100" dirty="0">
                  <a:solidFill>
                    <a:srgbClr val="474646"/>
                  </a:solidFill>
                </a:rPr>
                <a:t>TOP</a:t>
              </a:r>
              <a:r>
                <a:rPr lang="zh-CN" altLang="en-US" sz="1200" spc="100" dirty="0">
                  <a:solidFill>
                    <a:srgbClr val="474646"/>
                  </a:solidFill>
                </a:rPr>
                <a:t>客户。</a:t>
              </a:r>
              <a:endParaRPr lang="en-US" altLang="zh-CN" sz="1200" spc="100" dirty="0">
                <a:solidFill>
                  <a:srgbClr val="474646"/>
                </a:solidFill>
              </a:endParaRPr>
            </a:p>
          </p:txBody>
        </p:sp>
        <p:sp>
          <p:nvSpPr>
            <p:cNvPr id="38" name="Content Placeholder 15"/>
            <p:cNvSpPr txBox="1"/>
            <p:nvPr/>
          </p:nvSpPr>
          <p:spPr>
            <a:xfrm>
              <a:off x="8258173" y="1544820"/>
              <a:ext cx="3616327" cy="333375"/>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kern="1200" dirty="0" smtClean="0">
                  <a:solidFill>
                    <a:schemeClr val="bg1"/>
                  </a:solidFill>
                  <a:latin typeface="Arial" panose="020B060402020202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b="1" dirty="0">
                  <a:solidFill>
                    <a:srgbClr val="043E6F"/>
                  </a:solidFill>
                  <a:latin typeface="黑体" panose="02010609060101010101" pitchFamily="49" charset="-122"/>
                </a:rPr>
                <a:t>行业经验</a:t>
              </a:r>
              <a:endParaRPr lang="en-US" altLang="zh-CN" b="1" dirty="0">
                <a:solidFill>
                  <a:srgbClr val="043E6F"/>
                </a:solidFill>
                <a:latin typeface="黑体" panose="02010609060101010101" pitchFamily="49" charset="-122"/>
              </a:endParaRPr>
            </a:p>
          </p:txBody>
        </p:sp>
      </p:grpSp>
      <p:pic>
        <p:nvPicPr>
          <p:cNvPr id="50" name="Picture 4"/>
          <p:cNvPicPr>
            <a:picLocks noChangeAspect="1" noChangeArrowheads="1"/>
          </p:cNvPicPr>
          <p:nvPr/>
        </p:nvPicPr>
        <p:blipFill>
          <a:blip r:embed="rId1" cstate="email"/>
          <a:srcRect/>
          <a:stretch>
            <a:fillRect/>
          </a:stretch>
        </p:blipFill>
        <p:spPr bwMode="auto">
          <a:xfrm>
            <a:off x="868285" y="5603240"/>
            <a:ext cx="1439181" cy="822099"/>
          </a:xfrm>
          <a:prstGeom prst="rect">
            <a:avLst/>
          </a:prstGeom>
          <a:solidFill>
            <a:schemeClr val="bg1"/>
          </a:solidFill>
        </p:spPr>
      </p:pic>
      <p:pic>
        <p:nvPicPr>
          <p:cNvPr id="51" name="Picture 12" descr="红杉资本中国基金员工、地点、职位| 领英"/>
          <p:cNvPicPr>
            <a:picLocks noChangeAspect="1" noChangeArrowheads="1"/>
          </p:cNvPicPr>
          <p:nvPr/>
        </p:nvPicPr>
        <p:blipFill>
          <a:blip r:embed="rId2" cstate="email"/>
          <a:srcRect/>
          <a:stretch>
            <a:fillRect/>
          </a:stretch>
        </p:blipFill>
        <p:spPr bwMode="auto">
          <a:xfrm>
            <a:off x="5977763" y="5616035"/>
            <a:ext cx="796508" cy="796508"/>
          </a:xfrm>
          <a:prstGeom prst="rect">
            <a:avLst/>
          </a:prstGeom>
          <a:noFill/>
          <a:extLst>
            <a:ext uri="{909E8E84-426E-40DD-AFC4-6F175D3DCCD1}">
              <a14:hiddenFill xmlns:a14="http://schemas.microsoft.com/office/drawing/2010/main">
                <a:solidFill>
                  <a:srgbClr val="FFFFFF"/>
                </a:solidFill>
              </a14:hiddenFill>
            </a:ext>
          </a:extLst>
        </p:spPr>
      </p:pic>
      <p:pic>
        <p:nvPicPr>
          <p:cNvPr id="52" name="图片 51"/>
          <p:cNvPicPr>
            <a:picLocks noChangeAspect="1"/>
          </p:cNvPicPr>
          <p:nvPr/>
        </p:nvPicPr>
        <p:blipFill>
          <a:blip r:embed="rId3" cstate="email"/>
          <a:stretch>
            <a:fillRect/>
          </a:stretch>
        </p:blipFill>
        <p:spPr>
          <a:xfrm>
            <a:off x="2495646" y="5704531"/>
            <a:ext cx="1555070" cy="619516"/>
          </a:xfrm>
          <a:prstGeom prst="rect">
            <a:avLst/>
          </a:prstGeom>
        </p:spPr>
      </p:pic>
      <p:pic>
        <p:nvPicPr>
          <p:cNvPr id="53" name="Picture 8"/>
          <p:cNvPicPr>
            <a:picLocks noChangeAspect="1" noChangeArrowheads="1"/>
          </p:cNvPicPr>
          <p:nvPr/>
        </p:nvPicPr>
        <p:blipFill>
          <a:blip r:embed="rId4" cstate="email"/>
          <a:srcRect/>
          <a:stretch>
            <a:fillRect/>
          </a:stretch>
        </p:blipFill>
        <p:spPr bwMode="auto">
          <a:xfrm>
            <a:off x="4238896" y="5699777"/>
            <a:ext cx="629024" cy="6290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p:cNvPicPr>
            <a:picLocks noChangeAspect="1" noChangeArrowheads="1"/>
          </p:cNvPicPr>
          <p:nvPr/>
        </p:nvPicPr>
        <p:blipFill>
          <a:blip r:embed="rId5" cstate="email"/>
          <a:srcRect/>
          <a:stretch>
            <a:fillRect/>
          </a:stretch>
        </p:blipFill>
        <p:spPr bwMode="auto">
          <a:xfrm>
            <a:off x="5056100" y="5671821"/>
            <a:ext cx="733483" cy="684936"/>
          </a:xfrm>
          <a:prstGeom prst="rect">
            <a:avLst/>
          </a:prstGeom>
          <a:noFill/>
          <a:extLst>
            <a:ext uri="{909E8E84-426E-40DD-AFC4-6F175D3DCCD1}">
              <a14:hiddenFill xmlns:a14="http://schemas.microsoft.com/office/drawing/2010/main">
                <a:solidFill>
                  <a:srgbClr val="FFFFFF"/>
                </a:solidFill>
              </a14:hiddenFill>
            </a:ext>
          </a:extLst>
        </p:spPr>
      </p:pic>
      <p:pic>
        <p:nvPicPr>
          <p:cNvPr id="55" name="图片 54"/>
          <p:cNvPicPr>
            <a:picLocks noChangeAspect="1"/>
          </p:cNvPicPr>
          <p:nvPr/>
        </p:nvPicPr>
        <p:blipFill>
          <a:blip r:embed="rId6" cstate="email"/>
          <a:stretch>
            <a:fillRect/>
          </a:stretch>
        </p:blipFill>
        <p:spPr>
          <a:xfrm>
            <a:off x="6962451" y="5746583"/>
            <a:ext cx="1181598" cy="535412"/>
          </a:xfrm>
          <a:prstGeom prst="rect">
            <a:avLst/>
          </a:prstGeom>
        </p:spPr>
      </p:pic>
      <p:pic>
        <p:nvPicPr>
          <p:cNvPr id="56" name="Picture 6"/>
          <p:cNvPicPr>
            <a:picLocks noChangeAspect="1" noChangeArrowheads="1"/>
          </p:cNvPicPr>
          <p:nvPr/>
        </p:nvPicPr>
        <p:blipFill>
          <a:blip r:embed="rId7" cstate="email"/>
          <a:srcRect/>
          <a:stretch>
            <a:fillRect/>
          </a:stretch>
        </p:blipFill>
        <p:spPr bwMode="auto">
          <a:xfrm>
            <a:off x="9704948" y="5788232"/>
            <a:ext cx="1577145" cy="452115"/>
          </a:xfrm>
          <a:prstGeom prst="rect">
            <a:avLst/>
          </a:prstGeom>
          <a:solidFill>
            <a:schemeClr val="bg1"/>
          </a:solidFill>
        </p:spPr>
      </p:pic>
      <p:pic>
        <p:nvPicPr>
          <p:cNvPr id="57" name="Picture 10"/>
          <p:cNvPicPr>
            <a:picLocks noChangeAspect="1" noChangeArrowheads="1"/>
          </p:cNvPicPr>
          <p:nvPr/>
        </p:nvPicPr>
        <p:blipFill>
          <a:blip r:embed="rId8" cstate="email"/>
          <a:srcRect/>
          <a:stretch>
            <a:fillRect/>
          </a:stretch>
        </p:blipFill>
        <p:spPr bwMode="auto">
          <a:xfrm>
            <a:off x="8332229" y="5722726"/>
            <a:ext cx="1184539" cy="583126"/>
          </a:xfrm>
          <a:prstGeom prst="rect">
            <a:avLst/>
          </a:prstGeom>
          <a:noFill/>
          <a:extLst>
            <a:ext uri="{909E8E84-426E-40DD-AFC4-6F175D3DCCD1}">
              <a14:hiddenFill xmlns:a14="http://schemas.microsoft.com/office/drawing/2010/main">
                <a:solidFill>
                  <a:srgbClr val="FFFFFF"/>
                </a:solidFill>
              </a14:hiddenFill>
            </a:ext>
          </a:extLst>
        </p:spPr>
      </p:pic>
      <p:sp>
        <p:nvSpPr>
          <p:cNvPr id="59" name="文本框 58"/>
          <p:cNvSpPr txBox="1"/>
          <p:nvPr/>
        </p:nvSpPr>
        <p:spPr>
          <a:xfrm>
            <a:off x="5221544" y="5232645"/>
            <a:ext cx="2035278" cy="369332"/>
          </a:xfrm>
          <a:prstGeom prst="rect">
            <a:avLst/>
          </a:prstGeom>
          <a:noFill/>
        </p:spPr>
        <p:txBody>
          <a:bodyPr wrap="square">
            <a:spAutoFit/>
          </a:bodyPr>
          <a:lstStyle/>
          <a:p>
            <a:pPr algn="ctr"/>
            <a:r>
              <a:rPr lang="zh-CN" altLang="en-US" sz="1800" b="1" spc="100" dirty="0">
                <a:solidFill>
                  <a:schemeClr val="tx1"/>
                </a:solidFill>
              </a:rPr>
              <a:t>我们的投资机构</a:t>
            </a:r>
            <a:endParaRPr lang="zh-CN" altLang="en-US" dirty="0"/>
          </a:p>
        </p:txBody>
      </p:sp>
      <p:cxnSp>
        <p:nvCxnSpPr>
          <p:cNvPr id="47" name="直接连接符 46"/>
          <p:cNvCxnSpPr/>
          <p:nvPr/>
        </p:nvCxnSpPr>
        <p:spPr>
          <a:xfrm>
            <a:off x="2802808" y="5427143"/>
            <a:ext cx="6902140" cy="0"/>
          </a:xfrm>
          <a:prstGeom prst="line">
            <a:avLst/>
          </a:prstGeom>
          <a:ln>
            <a:gradFill flip="none" rotWithShape="1">
              <a:gsLst>
                <a:gs pos="32000">
                  <a:schemeClr val="accent1">
                    <a:lumMod val="5000"/>
                    <a:lumOff val="95000"/>
                    <a:alpha val="0"/>
                  </a:schemeClr>
                </a:gs>
                <a:gs pos="100000">
                  <a:srgbClr val="043E6F">
                    <a:alpha val="61000"/>
                  </a:srgbClr>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250" advClick="0">
        <p:fade/>
      </p:transition>
    </mc:Choice>
    <mc:Fallback>
      <p:transition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38"/>
          <p:cNvSpPr txBox="1"/>
          <p:nvPr/>
        </p:nvSpPr>
        <p:spPr>
          <a:xfrm>
            <a:off x="493486" y="745549"/>
            <a:ext cx="11205028" cy="583565"/>
          </a:xfrm>
          <a:prstGeom prst="rect">
            <a:avLst/>
          </a:prstGeom>
          <a:noFill/>
        </p:spPr>
        <p:txBody>
          <a:bodyPr wrap="square">
            <a:spAutoFit/>
          </a:bodyPr>
          <a:lstStyle>
            <a:defPPr>
              <a:defRPr lang="zh-CN"/>
            </a:defPPr>
            <a:lvl1pPr algn="ctr">
              <a:defRPr sz="3200">
                <a:gradFill flip="none" rotWithShape="1">
                  <a:gsLst>
                    <a:gs pos="0">
                      <a:schemeClr val="bg1"/>
                    </a:gs>
                    <a:gs pos="100000">
                      <a:schemeClr val="accent1">
                        <a:lumMod val="60000"/>
                        <a:lumOff val="40000"/>
                      </a:schemeClr>
                    </a:gs>
                  </a:gsLst>
                  <a:lin ang="4800000" scaled="0"/>
                  <a:tileRect/>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智能制造：</a:t>
            </a:r>
            <a:r>
              <a:rPr kumimoji="0" lang="zh-CN" altLang="en-US" sz="3200" b="0" i="0" u="none" strike="noStrike" kern="1200" cap="none" spc="0" normalizeH="0" baseline="0" noProof="0" dirty="0">
                <a:ln>
                  <a:noFill/>
                </a:ln>
                <a:solidFill>
                  <a:srgbClr val="A23034"/>
                </a:solidFill>
                <a:effectLst/>
                <a:uLnTx/>
                <a:uFillTx/>
                <a:latin typeface="Arial" panose="020B0604020202020204" pitchFamily="34" charset="0"/>
                <a:ea typeface="黑体" panose="02010609060101010101" pitchFamily="49" charset="-122"/>
                <a:cs typeface="Arial" panose="020B0604020202020204" pitchFamily="34" charset="0"/>
              </a:rPr>
              <a:t>核心算法能力</a:t>
            </a:r>
            <a:endParaRPr kumimoji="0" lang="zh-CN" altLang="en-US" sz="3200" b="0" i="0" u="none" strike="noStrike" kern="1200" cap="none" spc="0" normalizeH="0" baseline="0" noProof="0" dirty="0">
              <a:ln>
                <a:noFill/>
              </a:ln>
              <a:solidFill>
                <a:srgbClr val="A23034"/>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useBgFill="1">
        <p:nvSpPr>
          <p:cNvPr id="65" name="矩形: 圆顶角 64"/>
          <p:cNvSpPr/>
          <p:nvPr/>
        </p:nvSpPr>
        <p:spPr>
          <a:xfrm flipV="1">
            <a:off x="3457467" y="4513547"/>
            <a:ext cx="2512328" cy="1077888"/>
          </a:xfrm>
          <a:prstGeom prst="round2SameRect">
            <a:avLst>
              <a:gd name="adj1" fmla="val 8294"/>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useBgFill="1">
        <p:nvSpPr>
          <p:cNvPr id="50" name="矩形: 圆顶角 49"/>
          <p:cNvSpPr/>
          <p:nvPr/>
        </p:nvSpPr>
        <p:spPr>
          <a:xfrm flipV="1">
            <a:off x="673141" y="4513547"/>
            <a:ext cx="2512328" cy="1077888"/>
          </a:xfrm>
          <a:prstGeom prst="round2SameRect">
            <a:avLst>
              <a:gd name="adj1" fmla="val 8294"/>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useBgFill="1">
        <p:nvSpPr>
          <p:cNvPr id="73" name="矩形: 圆顶角 72"/>
          <p:cNvSpPr/>
          <p:nvPr/>
        </p:nvSpPr>
        <p:spPr>
          <a:xfrm flipV="1">
            <a:off x="6231999" y="4513547"/>
            <a:ext cx="2512328" cy="1077888"/>
          </a:xfrm>
          <a:prstGeom prst="round2SameRect">
            <a:avLst>
              <a:gd name="adj1" fmla="val 8294"/>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useBgFill="1">
        <p:nvSpPr>
          <p:cNvPr id="77" name="矩形: 圆顶角 76"/>
          <p:cNvSpPr/>
          <p:nvPr/>
        </p:nvSpPr>
        <p:spPr>
          <a:xfrm flipV="1">
            <a:off x="9006531" y="4513547"/>
            <a:ext cx="2512328" cy="1077888"/>
          </a:xfrm>
          <a:prstGeom prst="round2SameRect">
            <a:avLst>
              <a:gd name="adj1" fmla="val 8294"/>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3" name="文本框 32"/>
          <p:cNvSpPr txBox="1"/>
          <p:nvPr/>
        </p:nvSpPr>
        <p:spPr>
          <a:xfrm>
            <a:off x="482600" y="226853"/>
            <a:ext cx="9358086" cy="461665"/>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a:defRPr/>
            </a:pP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rPr>
              <a:t>产品方案 </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 </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智能制造</a:t>
            </a:r>
            <a:endPar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endParaRPr>
          </a:p>
        </p:txBody>
      </p:sp>
      <p:sp>
        <p:nvSpPr>
          <p:cNvPr id="54" name="矩形: 圆顶角 53"/>
          <p:cNvSpPr/>
          <p:nvPr/>
        </p:nvSpPr>
        <p:spPr>
          <a:xfrm flipV="1">
            <a:off x="673141" y="4513547"/>
            <a:ext cx="2512328" cy="1077888"/>
          </a:xfrm>
          <a:prstGeom prst="round2SameRect">
            <a:avLst>
              <a:gd name="adj1" fmla="val 8294"/>
              <a:gd name="adj2" fmla="val 0"/>
            </a:avLst>
          </a:prstGeom>
          <a:solidFill>
            <a:schemeClr val="accent1">
              <a:lumMod val="75000"/>
              <a:alpha val="10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5" name="矩形: 圆顶角 54"/>
          <p:cNvSpPr/>
          <p:nvPr/>
        </p:nvSpPr>
        <p:spPr>
          <a:xfrm flipV="1">
            <a:off x="3447673" y="4513547"/>
            <a:ext cx="2512328" cy="1077888"/>
          </a:xfrm>
          <a:prstGeom prst="round2SameRect">
            <a:avLst>
              <a:gd name="adj1" fmla="val 8294"/>
              <a:gd name="adj2" fmla="val 0"/>
            </a:avLst>
          </a:prstGeom>
          <a:solidFill>
            <a:schemeClr val="accent1">
              <a:lumMod val="75000"/>
              <a:alpha val="10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6" name="矩形: 圆顶角 55"/>
          <p:cNvSpPr/>
          <p:nvPr/>
        </p:nvSpPr>
        <p:spPr>
          <a:xfrm flipV="1">
            <a:off x="6231999" y="4513547"/>
            <a:ext cx="2512328" cy="1077888"/>
          </a:xfrm>
          <a:prstGeom prst="round2SameRect">
            <a:avLst>
              <a:gd name="adj1" fmla="val 8294"/>
              <a:gd name="adj2" fmla="val 0"/>
            </a:avLst>
          </a:prstGeom>
          <a:solidFill>
            <a:schemeClr val="accent1">
              <a:lumMod val="75000"/>
              <a:alpha val="10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7" name="矩形: 圆顶角 56"/>
          <p:cNvSpPr/>
          <p:nvPr/>
        </p:nvSpPr>
        <p:spPr>
          <a:xfrm flipV="1">
            <a:off x="9006531" y="4513547"/>
            <a:ext cx="2512328" cy="1077888"/>
          </a:xfrm>
          <a:prstGeom prst="round2SameRect">
            <a:avLst>
              <a:gd name="adj1" fmla="val 8294"/>
              <a:gd name="adj2" fmla="val 0"/>
            </a:avLst>
          </a:prstGeom>
          <a:solidFill>
            <a:schemeClr val="accent1">
              <a:lumMod val="75000"/>
              <a:alpha val="10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67" name="文本框 66"/>
          <p:cNvSpPr txBox="1"/>
          <p:nvPr/>
        </p:nvSpPr>
        <p:spPr>
          <a:xfrm>
            <a:off x="4093748" y="4653241"/>
            <a:ext cx="1239766" cy="307777"/>
          </a:xfrm>
          <a:prstGeom prst="rect">
            <a:avLst/>
          </a:prstGeom>
          <a:noFill/>
          <a:ln w="9525">
            <a:noFill/>
          </a:ln>
        </p:spPr>
        <p:txBody>
          <a:bodyPr wrap="square" lIns="0" tIns="0" rIns="0" bIns="0">
            <a:spAutoFit/>
          </a:bodyPr>
          <a:lstStyle>
            <a:defPPr>
              <a:defRPr lang="zh-CN"/>
            </a:defPPr>
            <a:lvl1pPr algn="ctr">
              <a:defRPr sz="2000" b="1">
                <a:gradFill>
                  <a:gsLst>
                    <a:gs pos="0">
                      <a:schemeClr val="bg1"/>
                    </a:gs>
                    <a:gs pos="100000">
                      <a:schemeClr val="accent1"/>
                    </a:gs>
                  </a:gsLst>
                  <a:lin ang="5400000" scaled="1"/>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AI OCR</a:t>
            </a:r>
            <a:endParaRPr kumimoji="0" lang="en-US" altLang="zh-CN" sz="2000" b="1"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endParaRPr>
          </a:p>
        </p:txBody>
      </p:sp>
      <p:sp>
        <p:nvSpPr>
          <p:cNvPr id="68" name="文本框 67"/>
          <p:cNvSpPr txBox="1"/>
          <p:nvPr/>
        </p:nvSpPr>
        <p:spPr>
          <a:xfrm>
            <a:off x="3762605" y="5128262"/>
            <a:ext cx="1902052" cy="246221"/>
          </a:xfrm>
          <a:prstGeom prst="rect">
            <a:avLst/>
          </a:prstGeom>
          <a:noFill/>
          <a:ln w="9525">
            <a:noFill/>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文本检测识别</a:t>
            </a:r>
            <a:endParaRPr kumimoji="0" lang="zh-CN" altLang="en-US" sz="16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endParaRPr>
          </a:p>
        </p:txBody>
      </p:sp>
      <p:cxnSp>
        <p:nvCxnSpPr>
          <p:cNvPr id="70" name="直接连接符 69"/>
          <p:cNvCxnSpPr/>
          <p:nvPr/>
        </p:nvCxnSpPr>
        <p:spPr>
          <a:xfrm>
            <a:off x="4353631" y="5022850"/>
            <a:ext cx="720000" cy="0"/>
          </a:xfrm>
          <a:prstGeom prst="line">
            <a:avLst/>
          </a:prstGeom>
          <a:ln w="3175">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309422" y="4653241"/>
            <a:ext cx="1239766" cy="307777"/>
          </a:xfrm>
          <a:prstGeom prst="rect">
            <a:avLst/>
          </a:prstGeom>
          <a:noFill/>
          <a:ln w="9525">
            <a:noFill/>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分割</a:t>
            </a:r>
            <a:endParaRPr kumimoji="0" lang="zh-CN" altLang="en-US" sz="2000" b="1"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endParaRPr>
          </a:p>
        </p:txBody>
      </p:sp>
      <p:sp>
        <p:nvSpPr>
          <p:cNvPr id="6" name="文本框 5"/>
          <p:cNvSpPr txBox="1"/>
          <p:nvPr/>
        </p:nvSpPr>
        <p:spPr>
          <a:xfrm>
            <a:off x="937943" y="5128262"/>
            <a:ext cx="1982724" cy="246221"/>
          </a:xfrm>
          <a:prstGeom prst="rect">
            <a:avLst/>
          </a:prstGeom>
          <a:noFill/>
          <a:ln w="9525">
            <a:noFill/>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缺陷像素级识别</a:t>
            </a:r>
            <a:endParaRPr kumimoji="0" lang="zh-CN" altLang="en-US" sz="16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endParaRPr>
          </a:p>
        </p:txBody>
      </p:sp>
      <p:cxnSp>
        <p:nvCxnSpPr>
          <p:cNvPr id="64" name="直接连接符 63"/>
          <p:cNvCxnSpPr/>
          <p:nvPr/>
        </p:nvCxnSpPr>
        <p:spPr>
          <a:xfrm>
            <a:off x="1569305" y="5022850"/>
            <a:ext cx="720000" cy="0"/>
          </a:xfrm>
          <a:prstGeom prst="line">
            <a:avLst/>
          </a:prstGeom>
          <a:ln w="3175">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6868280" y="4653241"/>
            <a:ext cx="1239766" cy="307777"/>
          </a:xfrm>
          <a:prstGeom prst="rect">
            <a:avLst/>
          </a:prstGeom>
          <a:noFill/>
          <a:ln w="9525">
            <a:noFill/>
          </a:ln>
        </p:spPr>
        <p:txBody>
          <a:bodyPr wrap="square" lIns="0" tIns="0" rIns="0" bIns="0">
            <a:spAutoFit/>
          </a:bodyPr>
          <a:lstStyle>
            <a:defPPr>
              <a:defRPr lang="zh-CN"/>
            </a:defPPr>
            <a:lvl1pPr algn="ctr">
              <a:defRPr sz="2000" b="1">
                <a:gradFill>
                  <a:gsLst>
                    <a:gs pos="0">
                      <a:schemeClr val="bg1"/>
                    </a:gs>
                    <a:gs pos="100000">
                      <a:schemeClr val="accent1"/>
                    </a:gs>
                  </a:gsLst>
                  <a:lin ang="5400000" scaled="1"/>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检测</a:t>
            </a:r>
            <a:endParaRPr kumimoji="0" lang="zh-CN" altLang="en-US" sz="2000" b="1"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endParaRPr>
          </a:p>
        </p:txBody>
      </p:sp>
      <p:sp>
        <p:nvSpPr>
          <p:cNvPr id="75" name="文本框 74"/>
          <p:cNvSpPr txBox="1"/>
          <p:nvPr/>
        </p:nvSpPr>
        <p:spPr>
          <a:xfrm>
            <a:off x="6282647" y="5128262"/>
            <a:ext cx="2411032" cy="246221"/>
          </a:xfrm>
          <a:prstGeom prst="rect">
            <a:avLst/>
          </a:prstGeom>
          <a:noFill/>
          <a:ln w="9525">
            <a:noFill/>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目标分析、定位、计数</a:t>
            </a:r>
            <a:endParaRPr kumimoji="0" lang="zh-CN" altLang="en-US" sz="16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endParaRPr>
          </a:p>
        </p:txBody>
      </p:sp>
      <p:cxnSp>
        <p:nvCxnSpPr>
          <p:cNvPr id="76" name="直接连接符 75"/>
          <p:cNvCxnSpPr/>
          <p:nvPr/>
        </p:nvCxnSpPr>
        <p:spPr>
          <a:xfrm>
            <a:off x="7128163" y="5022850"/>
            <a:ext cx="720000" cy="0"/>
          </a:xfrm>
          <a:prstGeom prst="line">
            <a:avLst/>
          </a:prstGeom>
          <a:ln w="3175">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sp>
        <p:nvSpPr>
          <p:cNvPr id="78" name="文本框 77"/>
          <p:cNvSpPr txBox="1"/>
          <p:nvPr/>
        </p:nvSpPr>
        <p:spPr>
          <a:xfrm>
            <a:off x="9642812" y="4653241"/>
            <a:ext cx="1239766" cy="307777"/>
          </a:xfrm>
          <a:prstGeom prst="rect">
            <a:avLst/>
          </a:prstGeom>
          <a:noFill/>
          <a:ln w="9525">
            <a:noFill/>
          </a:ln>
        </p:spPr>
        <p:txBody>
          <a:bodyPr wrap="square" lIns="0" tIns="0" rIns="0" bIns="0">
            <a:spAutoFit/>
          </a:bodyPr>
          <a:lstStyle>
            <a:defPPr>
              <a:defRPr lang="zh-CN"/>
            </a:defPPr>
            <a:lvl1pPr algn="ctr">
              <a:defRPr sz="2000" b="1">
                <a:gradFill>
                  <a:gsLst>
                    <a:gs pos="0">
                      <a:schemeClr val="bg1"/>
                    </a:gs>
                    <a:gs pos="100000">
                      <a:schemeClr val="accent1"/>
                    </a:gs>
                  </a:gsLst>
                  <a:lin ang="5400000" scaled="1"/>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分类</a:t>
            </a:r>
            <a:endParaRPr kumimoji="0" lang="zh-CN" altLang="en-US" sz="2000" b="1"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endParaRPr>
          </a:p>
        </p:txBody>
      </p:sp>
      <p:sp>
        <p:nvSpPr>
          <p:cNvPr id="79" name="文本框 78"/>
          <p:cNvSpPr txBox="1"/>
          <p:nvPr/>
        </p:nvSpPr>
        <p:spPr>
          <a:xfrm>
            <a:off x="9311669" y="5128262"/>
            <a:ext cx="1902052" cy="246221"/>
          </a:xfrm>
          <a:prstGeom prst="rect">
            <a:avLst/>
          </a:prstGeom>
          <a:noFill/>
          <a:ln w="9525">
            <a:noFill/>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多类别区分</a:t>
            </a:r>
            <a:endParaRPr kumimoji="0" lang="zh-CN" altLang="en-US" sz="16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endParaRPr>
          </a:p>
        </p:txBody>
      </p:sp>
      <p:cxnSp>
        <p:nvCxnSpPr>
          <p:cNvPr id="80" name="直接连接符 79"/>
          <p:cNvCxnSpPr/>
          <p:nvPr/>
        </p:nvCxnSpPr>
        <p:spPr>
          <a:xfrm>
            <a:off x="9902695" y="5022850"/>
            <a:ext cx="720000" cy="0"/>
          </a:xfrm>
          <a:prstGeom prst="line">
            <a:avLst/>
          </a:prstGeom>
          <a:ln w="3175">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pic>
        <p:nvPicPr>
          <p:cNvPr id="87" name="图片 86"/>
          <p:cNvPicPr/>
          <p:nvPr/>
        </p:nvPicPr>
        <p:blipFill rotWithShape="1">
          <a:blip r:embed="rId1" cstate="email"/>
          <a:srcRect/>
          <a:stretch>
            <a:fillRect/>
          </a:stretch>
        </p:blipFill>
        <p:spPr>
          <a:xfrm>
            <a:off x="3447673" y="1895249"/>
            <a:ext cx="2512329" cy="2629534"/>
          </a:xfrm>
          <a:custGeom>
            <a:avLst/>
            <a:gdLst>
              <a:gd name="connsiteX0" fmla="*/ 75370 w 2512329"/>
              <a:gd name="connsiteY0" fmla="*/ 0 h 2629534"/>
              <a:gd name="connsiteX1" fmla="*/ 2436958 w 2512329"/>
              <a:gd name="connsiteY1" fmla="*/ 0 h 2629534"/>
              <a:gd name="connsiteX2" fmla="*/ 2512329 w 2512329"/>
              <a:gd name="connsiteY2" fmla="*/ 75370 h 2629534"/>
              <a:gd name="connsiteX3" fmla="*/ 2512329 w 2512329"/>
              <a:gd name="connsiteY3" fmla="*/ 2629534 h 2629534"/>
              <a:gd name="connsiteX4" fmla="*/ 0 w 2512329"/>
              <a:gd name="connsiteY4" fmla="*/ 2629534 h 2629534"/>
              <a:gd name="connsiteX5" fmla="*/ 0 w 2512329"/>
              <a:gd name="connsiteY5" fmla="*/ 75370 h 2629534"/>
              <a:gd name="connsiteX6" fmla="*/ 75370 w 2512329"/>
              <a:gd name="connsiteY6" fmla="*/ 0 h 262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2329" h="2629534">
                <a:moveTo>
                  <a:pt x="75370" y="0"/>
                </a:moveTo>
                <a:lnTo>
                  <a:pt x="2436958" y="0"/>
                </a:lnTo>
                <a:cubicBezTo>
                  <a:pt x="2478584" y="0"/>
                  <a:pt x="2512329" y="33744"/>
                  <a:pt x="2512329" y="75370"/>
                </a:cubicBezTo>
                <a:lnTo>
                  <a:pt x="2512329" y="2629534"/>
                </a:lnTo>
                <a:lnTo>
                  <a:pt x="0" y="2629534"/>
                </a:lnTo>
                <a:lnTo>
                  <a:pt x="0" y="75370"/>
                </a:lnTo>
                <a:cubicBezTo>
                  <a:pt x="0" y="33744"/>
                  <a:pt x="33744" y="0"/>
                  <a:pt x="75370" y="0"/>
                </a:cubicBezTo>
                <a:close/>
              </a:path>
            </a:pathLst>
          </a:custGeom>
          <a:ln w="3175">
            <a:solidFill>
              <a:schemeClr val="accent1"/>
            </a:solidFill>
          </a:ln>
        </p:spPr>
      </p:pic>
      <p:pic>
        <p:nvPicPr>
          <p:cNvPr id="88" name="图片 87"/>
          <p:cNvPicPr/>
          <p:nvPr/>
        </p:nvPicPr>
        <p:blipFill rotWithShape="1">
          <a:blip r:embed="rId2" cstate="email"/>
          <a:srcRect/>
          <a:stretch>
            <a:fillRect/>
          </a:stretch>
        </p:blipFill>
        <p:spPr>
          <a:xfrm>
            <a:off x="673141" y="1895249"/>
            <a:ext cx="2512328" cy="2629534"/>
          </a:xfrm>
          <a:custGeom>
            <a:avLst/>
            <a:gdLst>
              <a:gd name="connsiteX0" fmla="*/ 75370 w 2512328"/>
              <a:gd name="connsiteY0" fmla="*/ 0 h 2629534"/>
              <a:gd name="connsiteX1" fmla="*/ 2436958 w 2512328"/>
              <a:gd name="connsiteY1" fmla="*/ 0 h 2629534"/>
              <a:gd name="connsiteX2" fmla="*/ 2512328 w 2512328"/>
              <a:gd name="connsiteY2" fmla="*/ 75370 h 2629534"/>
              <a:gd name="connsiteX3" fmla="*/ 2512328 w 2512328"/>
              <a:gd name="connsiteY3" fmla="*/ 2629534 h 2629534"/>
              <a:gd name="connsiteX4" fmla="*/ 0 w 2512328"/>
              <a:gd name="connsiteY4" fmla="*/ 2629534 h 2629534"/>
              <a:gd name="connsiteX5" fmla="*/ 0 w 2512328"/>
              <a:gd name="connsiteY5" fmla="*/ 75370 h 2629534"/>
              <a:gd name="connsiteX6" fmla="*/ 75370 w 2512328"/>
              <a:gd name="connsiteY6" fmla="*/ 0 h 262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2328" h="2629534">
                <a:moveTo>
                  <a:pt x="75370" y="0"/>
                </a:moveTo>
                <a:lnTo>
                  <a:pt x="2436958" y="0"/>
                </a:lnTo>
                <a:cubicBezTo>
                  <a:pt x="2478584" y="0"/>
                  <a:pt x="2512328" y="33744"/>
                  <a:pt x="2512328" y="75370"/>
                </a:cubicBezTo>
                <a:lnTo>
                  <a:pt x="2512328" y="2629534"/>
                </a:lnTo>
                <a:lnTo>
                  <a:pt x="0" y="2629534"/>
                </a:lnTo>
                <a:lnTo>
                  <a:pt x="0" y="75370"/>
                </a:lnTo>
                <a:cubicBezTo>
                  <a:pt x="0" y="33744"/>
                  <a:pt x="33744" y="0"/>
                  <a:pt x="75370" y="0"/>
                </a:cubicBezTo>
                <a:close/>
              </a:path>
            </a:pathLst>
          </a:custGeom>
          <a:ln w="3175">
            <a:solidFill>
              <a:schemeClr val="accent1"/>
            </a:solidFill>
          </a:ln>
        </p:spPr>
      </p:pic>
      <p:pic>
        <p:nvPicPr>
          <p:cNvPr id="86" name="图片 85"/>
          <p:cNvPicPr/>
          <p:nvPr/>
        </p:nvPicPr>
        <p:blipFill rotWithShape="1">
          <a:blip r:embed="rId3" cstate="email"/>
          <a:srcRect/>
          <a:stretch>
            <a:fillRect/>
          </a:stretch>
        </p:blipFill>
        <p:spPr>
          <a:xfrm>
            <a:off x="6231999" y="1895249"/>
            <a:ext cx="2512327" cy="2629534"/>
          </a:xfrm>
          <a:custGeom>
            <a:avLst/>
            <a:gdLst>
              <a:gd name="connsiteX0" fmla="*/ 75370 w 2512327"/>
              <a:gd name="connsiteY0" fmla="*/ 0 h 2629534"/>
              <a:gd name="connsiteX1" fmla="*/ 2436957 w 2512327"/>
              <a:gd name="connsiteY1" fmla="*/ 0 h 2629534"/>
              <a:gd name="connsiteX2" fmla="*/ 2512327 w 2512327"/>
              <a:gd name="connsiteY2" fmla="*/ 75370 h 2629534"/>
              <a:gd name="connsiteX3" fmla="*/ 2512327 w 2512327"/>
              <a:gd name="connsiteY3" fmla="*/ 2629534 h 2629534"/>
              <a:gd name="connsiteX4" fmla="*/ 0 w 2512327"/>
              <a:gd name="connsiteY4" fmla="*/ 2629534 h 2629534"/>
              <a:gd name="connsiteX5" fmla="*/ 0 w 2512327"/>
              <a:gd name="connsiteY5" fmla="*/ 75370 h 2629534"/>
              <a:gd name="connsiteX6" fmla="*/ 75370 w 2512327"/>
              <a:gd name="connsiteY6" fmla="*/ 0 h 262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2327" h="2629534">
                <a:moveTo>
                  <a:pt x="75370" y="0"/>
                </a:moveTo>
                <a:lnTo>
                  <a:pt x="2436957" y="0"/>
                </a:lnTo>
                <a:cubicBezTo>
                  <a:pt x="2478583" y="0"/>
                  <a:pt x="2512327" y="33744"/>
                  <a:pt x="2512327" y="75370"/>
                </a:cubicBezTo>
                <a:lnTo>
                  <a:pt x="2512327" y="2629534"/>
                </a:lnTo>
                <a:lnTo>
                  <a:pt x="0" y="2629534"/>
                </a:lnTo>
                <a:lnTo>
                  <a:pt x="0" y="75370"/>
                </a:lnTo>
                <a:cubicBezTo>
                  <a:pt x="0" y="33744"/>
                  <a:pt x="33743" y="0"/>
                  <a:pt x="75370" y="0"/>
                </a:cubicBezTo>
                <a:close/>
              </a:path>
            </a:pathLst>
          </a:custGeom>
          <a:ln w="3175">
            <a:solidFill>
              <a:schemeClr val="accent1"/>
            </a:solidFill>
          </a:ln>
        </p:spPr>
      </p:pic>
      <p:pic>
        <p:nvPicPr>
          <p:cNvPr id="85" name="图片 84"/>
          <p:cNvPicPr/>
          <p:nvPr/>
        </p:nvPicPr>
        <p:blipFill rotWithShape="1">
          <a:blip r:embed="rId4" cstate="email"/>
          <a:srcRect/>
          <a:stretch>
            <a:fillRect/>
          </a:stretch>
        </p:blipFill>
        <p:spPr>
          <a:xfrm>
            <a:off x="9006531" y="1895249"/>
            <a:ext cx="2512328" cy="2629534"/>
          </a:xfrm>
          <a:custGeom>
            <a:avLst/>
            <a:gdLst>
              <a:gd name="connsiteX0" fmla="*/ 75370 w 2512328"/>
              <a:gd name="connsiteY0" fmla="*/ 0 h 2629534"/>
              <a:gd name="connsiteX1" fmla="*/ 2436958 w 2512328"/>
              <a:gd name="connsiteY1" fmla="*/ 0 h 2629534"/>
              <a:gd name="connsiteX2" fmla="*/ 2512328 w 2512328"/>
              <a:gd name="connsiteY2" fmla="*/ 75370 h 2629534"/>
              <a:gd name="connsiteX3" fmla="*/ 2512328 w 2512328"/>
              <a:gd name="connsiteY3" fmla="*/ 2629534 h 2629534"/>
              <a:gd name="connsiteX4" fmla="*/ 0 w 2512328"/>
              <a:gd name="connsiteY4" fmla="*/ 2629534 h 2629534"/>
              <a:gd name="connsiteX5" fmla="*/ 0 w 2512328"/>
              <a:gd name="connsiteY5" fmla="*/ 75370 h 2629534"/>
              <a:gd name="connsiteX6" fmla="*/ 75370 w 2512328"/>
              <a:gd name="connsiteY6" fmla="*/ 0 h 262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2328" h="2629534">
                <a:moveTo>
                  <a:pt x="75370" y="0"/>
                </a:moveTo>
                <a:lnTo>
                  <a:pt x="2436958" y="0"/>
                </a:lnTo>
                <a:cubicBezTo>
                  <a:pt x="2478584" y="0"/>
                  <a:pt x="2512328" y="33744"/>
                  <a:pt x="2512328" y="75370"/>
                </a:cubicBezTo>
                <a:lnTo>
                  <a:pt x="2512328" y="2629534"/>
                </a:lnTo>
                <a:lnTo>
                  <a:pt x="0" y="2629534"/>
                </a:lnTo>
                <a:lnTo>
                  <a:pt x="0" y="75370"/>
                </a:lnTo>
                <a:cubicBezTo>
                  <a:pt x="0" y="33744"/>
                  <a:pt x="33744" y="0"/>
                  <a:pt x="75370" y="0"/>
                </a:cubicBezTo>
                <a:close/>
              </a:path>
            </a:pathLst>
          </a:custGeom>
          <a:ln w="3175">
            <a:solidFill>
              <a:schemeClr val="accent1"/>
            </a:solidFill>
          </a:ln>
        </p:spPr>
      </p:pic>
      <p:sp>
        <p:nvSpPr>
          <p:cNvPr id="71" name="灯片编号占位符 7"/>
          <p:cNvSpPr txBox="1"/>
          <p:nvPr/>
        </p:nvSpPr>
        <p:spPr>
          <a:xfrm>
            <a:off x="8786812" y="6403651"/>
            <a:ext cx="2909888" cy="206381"/>
          </a:xfrm>
          <a:prstGeom prst="rect">
            <a:avLst/>
          </a:prstGeom>
        </p:spPr>
        <p:txBody>
          <a:bodyPr vert="horz" lIns="91440" tIns="45720" rIns="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800" b="0" i="0" u="none" strike="noStrike" kern="1200" cap="none" spc="0" normalizeH="0" baseline="0" noProof="0" smtClean="0">
                <a:ln>
                  <a:noFill/>
                </a:ln>
                <a:solidFill>
                  <a:prstClr val="white">
                    <a:lumMod val="50000"/>
                  </a:prstClr>
                </a:solidFill>
                <a:effectLst/>
                <a:uLnTx/>
                <a:uFillTx/>
                <a:latin typeface="Arial" panose="020B0604020202020204" pitchFamily="34" charset="0"/>
                <a:ea typeface="黑体" panose="02010609060101010101" pitchFamily="49" charset="-122"/>
                <a:cs typeface="Arial" panose="020B0604020202020204" pitchFamily="34" charset="0"/>
              </a:rPr>
            </a:fld>
            <a:endParaRPr kumimoji="0" lang="zh-CN" altLang="en-US" sz="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黑体" panose="02010609060101010101" pitchFamily="49"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250" advClick="0">
        <p:fade/>
      </p:transition>
    </mc:Choice>
    <mc:Fallback>
      <p:transition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5876819" y="1270018"/>
            <a:ext cx="6030948" cy="780842"/>
          </a:xfrm>
          <a:prstGeom prst="rect">
            <a:avLst/>
          </a:prstGeom>
          <a:solidFill>
            <a:srgbClr val="043E6F"/>
          </a:solidFill>
          <a:ln>
            <a:noFill/>
          </a:ln>
          <a:effectLst/>
        </p:spPr>
        <p:txBody>
          <a:bodyPr wrap="square" anchor="ctr">
            <a:noAutofit/>
          </a:bodyPr>
          <a:lstStyle/>
          <a:p>
            <a:pPr marL="285750" indent="-285750" algn="ctr"/>
            <a:r>
              <a:rPr kumimoji="1" lang="zh-CN" altLang="en-US" sz="2400" b="1" dirty="0">
                <a:solidFill>
                  <a:schemeClr val="bg1"/>
                </a:solidFill>
                <a:latin typeface="Arial" panose="020B0604020202020204" pitchFamily="34" charset="0"/>
                <a:cs typeface="Arial" panose="020B0604020202020204" pitchFamily="34" charset="0"/>
              </a:rPr>
              <a:t>思谋工业</a:t>
            </a:r>
            <a:r>
              <a:rPr kumimoji="1" lang="en-US" altLang="zh-CN" sz="2400" b="1" dirty="0">
                <a:solidFill>
                  <a:schemeClr val="bg1"/>
                </a:solidFill>
                <a:latin typeface="Arial" panose="020B0604020202020204" pitchFamily="34" charset="0"/>
                <a:cs typeface="Arial" panose="020B0604020202020204" pitchFamily="34" charset="0"/>
              </a:rPr>
              <a:t>AI</a:t>
            </a:r>
            <a:r>
              <a:rPr kumimoji="1" lang="zh-CN" altLang="en-US" sz="2400" b="1" dirty="0">
                <a:solidFill>
                  <a:schemeClr val="bg1"/>
                </a:solidFill>
                <a:latin typeface="Arial" panose="020B0604020202020204" pitchFamily="34" charset="0"/>
                <a:cs typeface="Arial" panose="020B0604020202020204" pitchFamily="34" charset="0"/>
              </a:rPr>
              <a:t>算法</a:t>
            </a:r>
            <a:endParaRPr kumimoji="1" lang="en-US" altLang="zh-CN" sz="2400" b="1" dirty="0">
              <a:solidFill>
                <a:schemeClr val="bg1"/>
              </a:solidFill>
              <a:latin typeface="Arial" panose="020B0604020202020204" pitchFamily="34" charset="0"/>
              <a:cs typeface="Arial" panose="020B0604020202020204" pitchFamily="34" charset="0"/>
            </a:endParaRPr>
          </a:p>
          <a:p>
            <a:pPr marL="285750" indent="-285750" algn="ctr"/>
            <a:endParaRPr lang="zh-CN" altLang="en-US" sz="2400" b="1" dirty="0">
              <a:solidFill>
                <a:schemeClr val="bg1"/>
              </a:solidFill>
              <a:latin typeface="Arial" panose="020B0604020202020204" pitchFamily="34" charset="0"/>
              <a:cs typeface="Arial" panose="020B0604020202020204" pitchFamily="34" charset="0"/>
            </a:endParaRPr>
          </a:p>
        </p:txBody>
      </p:sp>
      <p:grpSp>
        <p:nvGrpSpPr>
          <p:cNvPr id="4" name="组合 3"/>
          <p:cNvGrpSpPr/>
          <p:nvPr/>
        </p:nvGrpSpPr>
        <p:grpSpPr>
          <a:xfrm>
            <a:off x="640039" y="3251196"/>
            <a:ext cx="3745965" cy="2425235"/>
            <a:chOff x="1031625" y="3809115"/>
            <a:chExt cx="3041151" cy="1968920"/>
          </a:xfrm>
        </p:grpSpPr>
        <p:sp>
          <p:nvSpPr>
            <p:cNvPr id="5" name="任意形状 20"/>
            <p:cNvSpPr/>
            <p:nvPr/>
          </p:nvSpPr>
          <p:spPr>
            <a:xfrm flipH="1">
              <a:off x="2552201" y="3809115"/>
              <a:ext cx="1520575" cy="1968920"/>
            </a:xfrm>
            <a:custGeom>
              <a:avLst/>
              <a:gdLst>
                <a:gd name="connsiteX0" fmla="*/ 984460 w 1520576"/>
                <a:gd name="connsiteY0" fmla="*/ 0 h 1968920"/>
                <a:gd name="connsiteX1" fmla="*/ 1453712 w 1520576"/>
                <a:gd name="connsiteY1" fmla="*/ 118819 h 1968920"/>
                <a:gd name="connsiteX2" fmla="*/ 1520576 w 1520576"/>
                <a:gd name="connsiteY2" fmla="*/ 159440 h 1968920"/>
                <a:gd name="connsiteX3" fmla="*/ 1506270 w 1520576"/>
                <a:gd name="connsiteY3" fmla="*/ 168131 h 1968920"/>
                <a:gd name="connsiteX4" fmla="*/ 1072231 w 1520576"/>
                <a:gd name="connsiteY4" fmla="*/ 984460 h 1968920"/>
                <a:gd name="connsiteX5" fmla="*/ 1506270 w 1520576"/>
                <a:gd name="connsiteY5" fmla="*/ 1800790 h 1968920"/>
                <a:gd name="connsiteX6" fmla="*/ 1520576 w 1520576"/>
                <a:gd name="connsiteY6" fmla="*/ 1809481 h 1968920"/>
                <a:gd name="connsiteX7" fmla="*/ 1453712 w 1520576"/>
                <a:gd name="connsiteY7" fmla="*/ 1850101 h 1968920"/>
                <a:gd name="connsiteX8" fmla="*/ 984460 w 1520576"/>
                <a:gd name="connsiteY8" fmla="*/ 1968920 h 1968920"/>
                <a:gd name="connsiteX9" fmla="*/ 0 w 1520576"/>
                <a:gd name="connsiteY9" fmla="*/ 984460 h 1968920"/>
                <a:gd name="connsiteX10" fmla="*/ 984460 w 1520576"/>
                <a:gd name="connsiteY10" fmla="*/ 0 h 196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0576" h="1968920">
                  <a:moveTo>
                    <a:pt x="984460" y="0"/>
                  </a:moveTo>
                  <a:cubicBezTo>
                    <a:pt x="1154367" y="0"/>
                    <a:pt x="1314221" y="43043"/>
                    <a:pt x="1453712" y="118819"/>
                  </a:cubicBezTo>
                  <a:lnTo>
                    <a:pt x="1520576" y="159440"/>
                  </a:lnTo>
                  <a:lnTo>
                    <a:pt x="1506270" y="168131"/>
                  </a:lnTo>
                  <a:cubicBezTo>
                    <a:pt x="1244402" y="345045"/>
                    <a:pt x="1072231" y="644647"/>
                    <a:pt x="1072231" y="984460"/>
                  </a:cubicBezTo>
                  <a:cubicBezTo>
                    <a:pt x="1072231" y="1324274"/>
                    <a:pt x="1244402" y="1623875"/>
                    <a:pt x="1506270" y="1800790"/>
                  </a:cubicBezTo>
                  <a:lnTo>
                    <a:pt x="1520576" y="1809481"/>
                  </a:lnTo>
                  <a:lnTo>
                    <a:pt x="1453712" y="1850101"/>
                  </a:lnTo>
                  <a:cubicBezTo>
                    <a:pt x="1314221" y="1925877"/>
                    <a:pt x="1154367" y="1968920"/>
                    <a:pt x="984460" y="1968920"/>
                  </a:cubicBezTo>
                  <a:cubicBezTo>
                    <a:pt x="440758" y="1968920"/>
                    <a:pt x="0" y="1528162"/>
                    <a:pt x="0" y="984460"/>
                  </a:cubicBezTo>
                  <a:cubicBezTo>
                    <a:pt x="0" y="440758"/>
                    <a:pt x="440758" y="0"/>
                    <a:pt x="984460" y="0"/>
                  </a:cubicBezTo>
                  <a:close/>
                </a:path>
              </a:pathLst>
            </a:custGeom>
            <a:solidFill>
              <a:schemeClr val="bg1">
                <a:lumMod val="85000"/>
                <a:alpha val="55000"/>
              </a:schemeClr>
            </a:solidFill>
            <a:ln>
              <a:solidFill>
                <a:schemeClr val="bg1">
                  <a:lumMod val="75000"/>
                </a:schemeClr>
              </a:solidFill>
            </a:ln>
          </p:spPr>
          <p:txBody>
            <a:bodyPr wrap="square" rtlCol="0" anchor="ctr">
              <a:noAutofit/>
            </a:bodyPr>
            <a:lstStyle/>
            <a:p>
              <a:endParaRPr kumimoji="1" lang="zh-CN" altLang="en-US" sz="2000" dirty="0">
                <a:solidFill>
                  <a:schemeClr val="tx1">
                    <a:lumMod val="75000"/>
                    <a:lumOff val="25000"/>
                  </a:schemeClr>
                </a:solidFill>
                <a:latin typeface="Arial" panose="020B0604020202020204" pitchFamily="34" charset="0"/>
                <a:cs typeface="Arial" panose="020B0604020202020204" pitchFamily="34" charset="0"/>
                <a:sym typeface="Arial" panose="020B0604020202020204" pitchFamily="34" charset="0"/>
              </a:endParaRPr>
            </a:p>
          </p:txBody>
        </p:sp>
        <p:sp>
          <p:nvSpPr>
            <p:cNvPr id="6" name="任意形状 17"/>
            <p:cNvSpPr/>
            <p:nvPr/>
          </p:nvSpPr>
          <p:spPr>
            <a:xfrm>
              <a:off x="1031625" y="3809115"/>
              <a:ext cx="1520576" cy="1968920"/>
            </a:xfrm>
            <a:custGeom>
              <a:avLst/>
              <a:gdLst>
                <a:gd name="connsiteX0" fmla="*/ 984460 w 1520576"/>
                <a:gd name="connsiteY0" fmla="*/ 0 h 1968920"/>
                <a:gd name="connsiteX1" fmla="*/ 1453712 w 1520576"/>
                <a:gd name="connsiteY1" fmla="*/ 118819 h 1968920"/>
                <a:gd name="connsiteX2" fmla="*/ 1520576 w 1520576"/>
                <a:gd name="connsiteY2" fmla="*/ 159440 h 1968920"/>
                <a:gd name="connsiteX3" fmla="*/ 1506270 w 1520576"/>
                <a:gd name="connsiteY3" fmla="*/ 168131 h 1968920"/>
                <a:gd name="connsiteX4" fmla="*/ 1072231 w 1520576"/>
                <a:gd name="connsiteY4" fmla="*/ 984460 h 1968920"/>
                <a:gd name="connsiteX5" fmla="*/ 1506270 w 1520576"/>
                <a:gd name="connsiteY5" fmla="*/ 1800790 h 1968920"/>
                <a:gd name="connsiteX6" fmla="*/ 1520576 w 1520576"/>
                <a:gd name="connsiteY6" fmla="*/ 1809481 h 1968920"/>
                <a:gd name="connsiteX7" fmla="*/ 1453712 w 1520576"/>
                <a:gd name="connsiteY7" fmla="*/ 1850101 h 1968920"/>
                <a:gd name="connsiteX8" fmla="*/ 984460 w 1520576"/>
                <a:gd name="connsiteY8" fmla="*/ 1968920 h 1968920"/>
                <a:gd name="connsiteX9" fmla="*/ 0 w 1520576"/>
                <a:gd name="connsiteY9" fmla="*/ 984460 h 1968920"/>
                <a:gd name="connsiteX10" fmla="*/ 984460 w 1520576"/>
                <a:gd name="connsiteY10" fmla="*/ 0 h 196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0576" h="1968920">
                  <a:moveTo>
                    <a:pt x="984460" y="0"/>
                  </a:moveTo>
                  <a:cubicBezTo>
                    <a:pt x="1154367" y="0"/>
                    <a:pt x="1314221" y="43043"/>
                    <a:pt x="1453712" y="118819"/>
                  </a:cubicBezTo>
                  <a:lnTo>
                    <a:pt x="1520576" y="159440"/>
                  </a:lnTo>
                  <a:lnTo>
                    <a:pt x="1506270" y="168131"/>
                  </a:lnTo>
                  <a:cubicBezTo>
                    <a:pt x="1244402" y="345045"/>
                    <a:pt x="1072231" y="644647"/>
                    <a:pt x="1072231" y="984460"/>
                  </a:cubicBezTo>
                  <a:cubicBezTo>
                    <a:pt x="1072231" y="1324274"/>
                    <a:pt x="1244402" y="1623875"/>
                    <a:pt x="1506270" y="1800790"/>
                  </a:cubicBezTo>
                  <a:lnTo>
                    <a:pt x="1520576" y="1809481"/>
                  </a:lnTo>
                  <a:lnTo>
                    <a:pt x="1453712" y="1850101"/>
                  </a:lnTo>
                  <a:cubicBezTo>
                    <a:pt x="1314221" y="1925877"/>
                    <a:pt x="1154367" y="1968920"/>
                    <a:pt x="984460" y="1968920"/>
                  </a:cubicBezTo>
                  <a:cubicBezTo>
                    <a:pt x="440758" y="1968920"/>
                    <a:pt x="0" y="1528162"/>
                    <a:pt x="0" y="984460"/>
                  </a:cubicBezTo>
                  <a:cubicBezTo>
                    <a:pt x="0" y="440758"/>
                    <a:pt x="440758" y="0"/>
                    <a:pt x="984460" y="0"/>
                  </a:cubicBezTo>
                  <a:close/>
                </a:path>
              </a:pathLst>
            </a:custGeom>
            <a:solidFill>
              <a:srgbClr val="FFC000">
                <a:alpha val="55000"/>
              </a:srgbClr>
            </a:solidFill>
            <a:ln>
              <a:solidFill>
                <a:schemeClr val="bg1">
                  <a:lumMod val="75000"/>
                </a:schemeClr>
              </a:solidFill>
            </a:ln>
          </p:spPr>
          <p:txBody>
            <a:bodyPr wrap="square" rtlCol="0" anchor="ctr">
              <a:noAutofit/>
            </a:bodyPr>
            <a:lstStyle/>
            <a:p>
              <a:endParaRPr kumimoji="1" lang="zh-CN" altLang="en-US" sz="2000" dirty="0">
                <a:solidFill>
                  <a:schemeClr val="tx1">
                    <a:lumMod val="75000"/>
                    <a:lumOff val="25000"/>
                  </a:schemeClr>
                </a:solidFill>
                <a:latin typeface="Arial" panose="020B0604020202020204" pitchFamily="34" charset="0"/>
                <a:cs typeface="Arial" panose="020B0604020202020204" pitchFamily="34" charset="0"/>
                <a:sym typeface="Arial" panose="020B0604020202020204" pitchFamily="34" charset="0"/>
              </a:endParaRPr>
            </a:p>
          </p:txBody>
        </p:sp>
        <p:sp>
          <p:nvSpPr>
            <p:cNvPr id="7" name="任意形状 19"/>
            <p:cNvSpPr/>
            <p:nvPr/>
          </p:nvSpPr>
          <p:spPr>
            <a:xfrm>
              <a:off x="2104269" y="3968555"/>
              <a:ext cx="896689" cy="1650040"/>
            </a:xfrm>
            <a:custGeom>
              <a:avLst/>
              <a:gdLst>
                <a:gd name="connsiteX0" fmla="*/ 448345 w 896689"/>
                <a:gd name="connsiteY0" fmla="*/ 0 h 1650040"/>
                <a:gd name="connsiteX1" fmla="*/ 462650 w 896689"/>
                <a:gd name="connsiteY1" fmla="*/ 8691 h 1650040"/>
                <a:gd name="connsiteX2" fmla="*/ 896689 w 896689"/>
                <a:gd name="connsiteY2" fmla="*/ 825020 h 1650040"/>
                <a:gd name="connsiteX3" fmla="*/ 462650 w 896689"/>
                <a:gd name="connsiteY3" fmla="*/ 1641350 h 1650040"/>
                <a:gd name="connsiteX4" fmla="*/ 448345 w 896689"/>
                <a:gd name="connsiteY4" fmla="*/ 1650040 h 1650040"/>
                <a:gd name="connsiteX5" fmla="*/ 434039 w 896689"/>
                <a:gd name="connsiteY5" fmla="*/ 1641350 h 1650040"/>
                <a:gd name="connsiteX6" fmla="*/ 0 w 896689"/>
                <a:gd name="connsiteY6" fmla="*/ 825020 h 1650040"/>
                <a:gd name="connsiteX7" fmla="*/ 434039 w 896689"/>
                <a:gd name="connsiteY7" fmla="*/ 8691 h 165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6689" h="1650040">
                  <a:moveTo>
                    <a:pt x="448345" y="0"/>
                  </a:moveTo>
                  <a:lnTo>
                    <a:pt x="462650" y="8691"/>
                  </a:lnTo>
                  <a:cubicBezTo>
                    <a:pt x="724518" y="185605"/>
                    <a:pt x="896689" y="485206"/>
                    <a:pt x="896689" y="825020"/>
                  </a:cubicBezTo>
                  <a:cubicBezTo>
                    <a:pt x="896689" y="1164834"/>
                    <a:pt x="724518" y="1464435"/>
                    <a:pt x="462650" y="1641350"/>
                  </a:cubicBezTo>
                  <a:lnTo>
                    <a:pt x="448345" y="1650040"/>
                  </a:lnTo>
                  <a:lnTo>
                    <a:pt x="434039" y="1641350"/>
                  </a:lnTo>
                  <a:cubicBezTo>
                    <a:pt x="172171" y="1464435"/>
                    <a:pt x="0" y="1164834"/>
                    <a:pt x="0" y="825020"/>
                  </a:cubicBezTo>
                  <a:cubicBezTo>
                    <a:pt x="0" y="485206"/>
                    <a:pt x="172171" y="185605"/>
                    <a:pt x="434039" y="8691"/>
                  </a:cubicBezTo>
                  <a:close/>
                </a:path>
              </a:pathLst>
            </a:custGeom>
            <a:solidFill>
              <a:schemeClr val="accent5">
                <a:lumMod val="60000"/>
                <a:lumOff val="40000"/>
              </a:schemeClr>
            </a:solidFill>
            <a:ln w="76200">
              <a:solidFill>
                <a:schemeClr val="bg1">
                  <a:lumMod val="65000"/>
                </a:schemeClr>
              </a:solidFill>
            </a:ln>
          </p:spPr>
          <p:txBody>
            <a:bodyPr wrap="square" rtlCol="0" anchor="ctr">
              <a:noAutofit/>
            </a:bodyPr>
            <a:lstStyle/>
            <a:p>
              <a:endParaRPr kumimoji="1" lang="zh-CN" altLang="en-US" sz="2000" dirty="0">
                <a:solidFill>
                  <a:schemeClr val="tx1">
                    <a:lumMod val="75000"/>
                    <a:lumOff val="25000"/>
                  </a:schemeClr>
                </a:solidFill>
                <a:latin typeface="Arial" panose="020B0604020202020204" pitchFamily="34" charset="0"/>
                <a:cs typeface="Arial" panose="020B0604020202020204" pitchFamily="34" charset="0"/>
                <a:sym typeface="Arial" panose="020B0604020202020204" pitchFamily="34" charset="0"/>
              </a:endParaRPr>
            </a:p>
          </p:txBody>
        </p:sp>
      </p:grpSp>
      <p:graphicFrame>
        <p:nvGraphicFramePr>
          <p:cNvPr id="8" name="表格 7"/>
          <p:cNvGraphicFramePr>
            <a:graphicFrameLocks noGrp="1"/>
          </p:cNvGraphicFramePr>
          <p:nvPr/>
        </p:nvGraphicFramePr>
        <p:xfrm>
          <a:off x="5098343" y="1665554"/>
          <a:ext cx="6809423" cy="4499392"/>
        </p:xfrm>
        <a:graphic>
          <a:graphicData uri="http://schemas.openxmlformats.org/drawingml/2006/table">
            <a:tbl>
              <a:tblPr/>
              <a:tblGrid>
                <a:gridCol w="778475"/>
                <a:gridCol w="3065387"/>
                <a:gridCol w="2965561"/>
              </a:tblGrid>
              <a:tr h="280886">
                <a:tc>
                  <a:txBody>
                    <a:bodyPr/>
                    <a:lstStyle/>
                    <a:p>
                      <a:pPr algn="ctr"/>
                      <a:endParaRPr lang="en-GB" sz="1600" b="0" dirty="0">
                        <a:solidFill>
                          <a:schemeClr val="bg1"/>
                        </a:solidFill>
                        <a:effectLst/>
                        <a:latin typeface="黑体" panose="02010609060101010101" pitchFamily="49" charset="-122"/>
                        <a:ea typeface="黑体" panose="02010609060101010101" pitchFamily="49" charset="-122"/>
                      </a:endParaRPr>
                    </a:p>
                  </a:txBody>
                  <a:tcPr marL="71662" marR="71662" marT="71662" marB="71662" anchor="ctr">
                    <a:lnL w="3175"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GB" sz="1600" b="1" dirty="0">
                          <a:solidFill>
                            <a:schemeClr val="bg1"/>
                          </a:solidFill>
                          <a:effectLst/>
                          <a:latin typeface="黑体" panose="02010609060101010101" pitchFamily="49" charset="-122"/>
                          <a:ea typeface="黑体" panose="02010609060101010101" pitchFamily="49" charset="-122"/>
                        </a:rPr>
                        <a:t>深度</a:t>
                      </a:r>
                      <a:r>
                        <a:rPr lang="zh-CN" altLang="en-US" sz="1600" b="1" dirty="0">
                          <a:solidFill>
                            <a:schemeClr val="bg1"/>
                          </a:solidFill>
                          <a:effectLst/>
                          <a:latin typeface="黑体" panose="02010609060101010101" pitchFamily="49" charset="-122"/>
                          <a:ea typeface="黑体" panose="02010609060101010101" pitchFamily="49" charset="-122"/>
                        </a:rPr>
                        <a:t>学习</a:t>
                      </a:r>
                      <a:endParaRPr lang="en-GB" sz="1600" b="1" dirty="0">
                        <a:solidFill>
                          <a:schemeClr val="bg1"/>
                        </a:solidFill>
                        <a:effectLst/>
                        <a:latin typeface="黑体" panose="02010609060101010101" pitchFamily="49" charset="-122"/>
                        <a:ea typeface="黑体" panose="02010609060101010101" pitchFamily="49" charset="-122"/>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4">
                        <a:alpha val="55000"/>
                      </a:schemeClr>
                    </a:solidFill>
                  </a:tcPr>
                </a:tc>
                <a:tc>
                  <a:txBody>
                    <a:bodyPr/>
                    <a:lstStyle/>
                    <a:p>
                      <a:pPr algn="ctr"/>
                      <a:r>
                        <a:rPr lang="zh-CN" altLang="en-US" sz="1600" b="1" dirty="0">
                          <a:solidFill>
                            <a:schemeClr val="tx1"/>
                          </a:solidFill>
                          <a:effectLst/>
                          <a:latin typeface="黑体" panose="02010609060101010101" pitchFamily="49" charset="-122"/>
                          <a:ea typeface="黑体" panose="02010609060101010101" pitchFamily="49" charset="-122"/>
                        </a:rPr>
                        <a:t>机器视觉算法</a:t>
                      </a:r>
                      <a:endParaRPr lang="en-GB" sz="1600" b="1" dirty="0">
                        <a:solidFill>
                          <a:schemeClr val="tx1"/>
                        </a:solidFill>
                        <a:effectLst/>
                        <a:latin typeface="黑体" panose="02010609060101010101" pitchFamily="49" charset="-122"/>
                        <a:ea typeface="黑体" panose="02010609060101010101" pitchFamily="49" charset="-122"/>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767374">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defRPr/>
                      </a:pPr>
                      <a:r>
                        <a:rPr lang="zh-CN" altLang="en-US" sz="1200" b="0" dirty="0">
                          <a:effectLst/>
                          <a:latin typeface="Arial" panose="020B0604020202020204" pitchFamily="34" charset="0"/>
                          <a:ea typeface="黑体" panose="02010609060101010101" pitchFamily="49" charset="-122"/>
                          <a:cs typeface="Arial" panose="020B0604020202020204" pitchFamily="34" charset="0"/>
                        </a:rPr>
                        <a:t>应用</a:t>
                      </a:r>
                      <a:endParaRPr lang="en-GB" altLang="zh-CN" sz="1200" b="0" dirty="0">
                        <a:effectLst/>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lvl="1" indent="0" algn="l" fontAlgn="t">
                        <a:buFont typeface="Arial" panose="020B0604020202020204" pitchFamily="34" charset="0"/>
                        <a:buNone/>
                      </a:pPr>
                      <a:r>
                        <a:rPr lang="zh-CN" altLang="en-GB" sz="1200" b="0" dirty="0">
                          <a:effectLst/>
                          <a:latin typeface="Arial" panose="020B0604020202020204" pitchFamily="34" charset="0"/>
                          <a:ea typeface="黑体" panose="02010609060101010101" pitchFamily="49" charset="-122"/>
                          <a:cs typeface="Arial" panose="020B0604020202020204" pitchFamily="34" charset="0"/>
                        </a:rPr>
                        <a:t>表面</a:t>
                      </a:r>
                      <a:r>
                        <a:rPr lang="zh-CN" altLang="en-US" sz="1200" b="0" dirty="0">
                          <a:effectLst/>
                          <a:latin typeface="Arial" panose="020B0604020202020204" pitchFamily="34" charset="0"/>
                          <a:ea typeface="黑体" panose="02010609060101010101" pitchFamily="49" charset="-122"/>
                          <a:cs typeface="Arial" panose="020B0604020202020204" pitchFamily="34" charset="0"/>
                        </a:rPr>
                        <a:t>缺陷检测</a:t>
                      </a:r>
                      <a:r>
                        <a:rPr lang="en-GB" sz="1200" b="0" dirty="0">
                          <a:effectLst/>
                          <a:latin typeface="Arial" panose="020B0604020202020204" pitchFamily="34" charset="0"/>
                          <a:ea typeface="黑体" panose="02010609060101010101" pitchFamily="49" charset="-122"/>
                          <a:cs typeface="Arial" panose="020B0604020202020204" pitchFamily="34" charset="0"/>
                        </a:rPr>
                        <a:t> (</a:t>
                      </a:r>
                      <a:r>
                        <a:rPr lang="zh-CN" altLang="en-US" sz="1200" b="0" dirty="0">
                          <a:effectLst/>
                          <a:latin typeface="Arial" panose="020B0604020202020204" pitchFamily="34" charset="0"/>
                          <a:ea typeface="黑体" panose="02010609060101010101" pitchFamily="49" charset="-122"/>
                          <a:cs typeface="Arial" panose="020B0604020202020204" pitchFamily="34" charset="0"/>
                        </a:rPr>
                        <a:t>裂痕、刮伤</a:t>
                      </a:r>
                      <a:r>
                        <a:rPr lang="en-GB" sz="1200" b="0" dirty="0">
                          <a:effectLst/>
                          <a:latin typeface="Arial" panose="020B0604020202020204" pitchFamily="34" charset="0"/>
                          <a:ea typeface="黑体" panose="02010609060101010101" pitchFamily="49" charset="-122"/>
                          <a:cs typeface="Arial" panose="020B0604020202020204" pitchFamily="34" charset="0"/>
                        </a:rPr>
                        <a:t>)</a:t>
                      </a:r>
                      <a:endParaRPr lang="en-GB" sz="1200" b="0" dirty="0">
                        <a:effectLst/>
                        <a:latin typeface="Arial" panose="020B0604020202020204" pitchFamily="34" charset="0"/>
                        <a:ea typeface="黑体" panose="02010609060101010101" pitchFamily="49" charset="-122"/>
                        <a:cs typeface="Arial" panose="020B0604020202020204" pitchFamily="34" charset="0"/>
                      </a:endParaRPr>
                    </a:p>
                    <a:p>
                      <a:pPr marL="12700" lvl="1" indent="0" algn="l" fontAlgn="t">
                        <a:buFont typeface="Arial" panose="020B0604020202020204" pitchFamily="34" charset="0"/>
                        <a:buNone/>
                      </a:pPr>
                      <a:r>
                        <a:rPr lang="zh-CN" altLang="en-GB" sz="1200" b="0" dirty="0">
                          <a:effectLst/>
                          <a:latin typeface="Arial" panose="020B0604020202020204" pitchFamily="34" charset="0"/>
                          <a:ea typeface="黑体" panose="02010609060101010101" pitchFamily="49" charset="-122"/>
                          <a:cs typeface="Arial" panose="020B0604020202020204" pitchFamily="34" charset="0"/>
                        </a:rPr>
                        <a:t>目标</a:t>
                      </a:r>
                      <a:r>
                        <a:rPr lang="zh-CN" altLang="en-US" sz="1200" b="0" dirty="0">
                          <a:effectLst/>
                          <a:latin typeface="Arial" panose="020B0604020202020204" pitchFamily="34" charset="0"/>
                          <a:ea typeface="黑体" panose="02010609060101010101" pitchFamily="49" charset="-122"/>
                          <a:cs typeface="Arial" panose="020B0604020202020204" pitchFamily="34" charset="0"/>
                        </a:rPr>
                        <a:t>检测</a:t>
                      </a:r>
                      <a:endParaRPr lang="en-US" altLang="zh-CN" sz="1200" b="0" dirty="0">
                        <a:effectLst/>
                        <a:latin typeface="Arial" panose="020B0604020202020204" pitchFamily="34" charset="0"/>
                        <a:ea typeface="黑体" panose="02010609060101010101" pitchFamily="49" charset="-122"/>
                        <a:cs typeface="Arial" panose="020B0604020202020204" pitchFamily="34" charset="0"/>
                      </a:endParaRPr>
                    </a:p>
                    <a:p>
                      <a:pPr marL="12700" lvl="1" indent="0" algn="l" fontAlgn="t">
                        <a:buFont typeface="Arial" panose="020B0604020202020204" pitchFamily="34" charset="0"/>
                        <a:buNone/>
                      </a:pPr>
                      <a:r>
                        <a:rPr lang="zh-CN" altLang="en-US" sz="1200" b="0" dirty="0">
                          <a:effectLst/>
                          <a:latin typeface="Arial" panose="020B0604020202020204" pitchFamily="34" charset="0"/>
                          <a:ea typeface="黑体" panose="02010609060101010101" pitchFamily="49" charset="-122"/>
                          <a:cs typeface="Arial" panose="020B0604020202020204" pitchFamily="34" charset="0"/>
                        </a:rPr>
                        <a:t>图像分类</a:t>
                      </a:r>
                      <a:endParaRPr lang="en-GB" sz="1200" b="0" dirty="0">
                        <a:effectLst/>
                        <a:latin typeface="Arial" panose="020B0604020202020204" pitchFamily="34" charset="0"/>
                        <a:ea typeface="黑体" panose="02010609060101010101" pitchFamily="49" charset="-122"/>
                        <a:cs typeface="Arial" panose="020B0604020202020204" pitchFamily="34" charset="0"/>
                      </a:endParaRPr>
                    </a:p>
                    <a:p>
                      <a:pPr marL="12700" lvl="1" indent="0" algn="l" fontAlgn="t">
                        <a:buFont typeface="Arial" panose="020B0604020202020204" pitchFamily="34" charset="0"/>
                        <a:buNone/>
                      </a:pPr>
                      <a:r>
                        <a:rPr lang="zh-CN" altLang="en-US" sz="1200" b="0" dirty="0">
                          <a:effectLst/>
                          <a:latin typeface="Arial" panose="020B0604020202020204" pitchFamily="34" charset="0"/>
                          <a:ea typeface="黑体" panose="02010609060101010101" pitchFamily="49" charset="-122"/>
                          <a:cs typeface="Arial" panose="020B0604020202020204" pitchFamily="34" charset="0"/>
                        </a:rPr>
                        <a:t>食品、工业产品、铸造产品、纺织物检测、</a:t>
                      </a:r>
                      <a:r>
                        <a:rPr lang="zh-CN" altLang="en-GB" sz="1200" b="0" dirty="0">
                          <a:effectLst/>
                          <a:latin typeface="Arial" panose="020B0604020202020204" pitchFamily="34" charset="0"/>
                          <a:ea typeface="黑体" panose="02010609060101010101" pitchFamily="49" charset="-122"/>
                          <a:cs typeface="Arial" panose="020B0604020202020204" pitchFamily="34" charset="0"/>
                        </a:rPr>
                        <a:t>医疗</a:t>
                      </a:r>
                      <a:r>
                        <a:rPr lang="zh-CN" altLang="en-US" sz="1200" b="0" dirty="0">
                          <a:effectLst/>
                          <a:latin typeface="Arial" panose="020B0604020202020204" pitchFamily="34" charset="0"/>
                          <a:ea typeface="黑体" panose="02010609060101010101" pitchFamily="49" charset="-122"/>
                          <a:cs typeface="Arial" panose="020B0604020202020204" pitchFamily="34" charset="0"/>
                        </a:rPr>
                        <a:t>影像分析</a:t>
                      </a:r>
                      <a:endParaRPr lang="en-GB" sz="1200" b="0" dirty="0">
                        <a:effectLst/>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lvl="1" indent="0" algn="l" defTabSz="914400" rtl="0" eaLnBrk="1" fontAlgn="t" latinLnBrk="0" hangingPunct="1">
                        <a:buFont typeface="Arial" panose="020B0604020202020204" pitchFamily="34" charset="0"/>
                        <a:buNone/>
                      </a:pPr>
                      <a:r>
                        <a:rPr lang="zh-CN" altLang="en-GB"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二维</a:t>
                      </a: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测量</a:t>
                      </a:r>
                      <a:endParaRPr lang="en-GB"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p>
                      <a:pPr marL="12700" lvl="1" indent="0" algn="l" defTabSz="914400" rtl="0" eaLnBrk="1" fontAlgn="t" latinLnBrk="0" hangingPunct="1">
                        <a:buFont typeface="Arial" panose="020B0604020202020204" pitchFamily="34" charset="0"/>
                        <a:buNone/>
                      </a:pPr>
                      <a:r>
                        <a:rPr lang="zh-CN" altLang="en-GB"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编码</a:t>
                      </a: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识别</a:t>
                      </a:r>
                      <a:endParaRPr lang="en-GB"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p>
                      <a:pPr marL="12700" lvl="1" indent="0" algn="l" defTabSz="914400" rtl="0" eaLnBrk="1" fontAlgn="t" latinLnBrk="0" hangingPunct="1">
                        <a:buFont typeface="Arial" panose="020B0604020202020204" pitchFamily="34" charset="0"/>
                        <a:buNone/>
                      </a:pP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存在</a:t>
                      </a:r>
                      <a:r>
                        <a:rPr lang="en-US" altLang="zh-C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a:t>
                      </a: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不存在检测</a:t>
                      </a:r>
                      <a:br>
                        <a:rPr lang="en-US" altLang="zh-C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br>
                      <a:r>
                        <a:rPr lang="zh-CN" altLang="en-GB"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机器</a:t>
                      </a: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手臂引导</a:t>
                      </a:r>
                      <a:endParaRPr lang="en-US" altLang="zh-C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p>
                      <a:pPr marL="12700" lvl="1" indent="0" algn="l" defTabSz="914400" rtl="0" eaLnBrk="1" fontAlgn="t" latinLnBrk="0" hangingPunct="1">
                        <a:buFont typeface="Arial" panose="020B0604020202020204" pitchFamily="34" charset="0"/>
                        <a:buNone/>
                      </a:pP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印刷检测</a:t>
                      </a:r>
                      <a:endParaRPr lang="en-GB"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69338">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defRPr/>
                      </a:pP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特征</a:t>
                      </a:r>
                      <a:endParaRPr lang="en-GB" altLang="zh-C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2700" lvl="1" indent="0" algn="l" defTabSz="914400" rtl="0" eaLnBrk="1" fontAlgn="t" latinLnBrk="0" hangingPunct="1">
                        <a:buFont typeface="Arial" panose="020B0604020202020204" pitchFamily="34" charset="0"/>
                        <a:buNone/>
                      </a:pPr>
                      <a:r>
                        <a:rPr lang="zh-CN" altLang="en-GB"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对象</a:t>
                      </a: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不固定</a:t>
                      </a:r>
                      <a:endParaRPr lang="en-GB"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p>
                      <a:pPr marL="12700" lvl="1" indent="0" algn="l" defTabSz="914400" rtl="0" eaLnBrk="1" fontAlgn="t" latinLnBrk="0" hangingPunct="1">
                        <a:buFont typeface="Arial" panose="020B0604020202020204" pitchFamily="34" charset="0"/>
                        <a:buNone/>
                      </a:pPr>
                      <a:r>
                        <a:rPr lang="zh-CN" altLang="en-GB"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方位</a:t>
                      </a: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多变</a:t>
                      </a:r>
                      <a:endParaRPr lang="en-GB"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defRPr/>
                      </a:pP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固定对象</a:t>
                      </a:r>
                      <a:endParaRPr lang="en-GB"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defRPr/>
                      </a:pPr>
                      <a:r>
                        <a:rPr lang="zh-CN" altLang="en-GB"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固定</a:t>
                      </a: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方位</a:t>
                      </a:r>
                      <a:endParaRPr lang="en-GB"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89462">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defRPr/>
                      </a:pPr>
                      <a:r>
                        <a:rPr lang="zh-CN" altLang="en-US" sz="1200" b="0" dirty="0">
                          <a:solidFill>
                            <a:prstClr val="black"/>
                          </a:solidFill>
                          <a:latin typeface="Arial" panose="020B0604020202020204" pitchFamily="34" charset="0"/>
                          <a:ea typeface="黑体" panose="02010609060101010101" pitchFamily="49" charset="-122"/>
                          <a:cs typeface="Arial" panose="020B0604020202020204" pitchFamily="34" charset="0"/>
                        </a:rPr>
                        <a:t>应对缺陷变化</a:t>
                      </a:r>
                      <a:endParaRPr lang="zh-CN" altLang="en-US" sz="1200" b="0" dirty="0">
                        <a:solidFill>
                          <a:prstClr val="black"/>
                        </a:solidFill>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defRPr/>
                      </a:pP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内置各种工具，当缺陷出现变化，判片人员可以将缺陷图片重新输入训练平台优化模型。</a:t>
                      </a:r>
                      <a:endPar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defRPr/>
                      </a:pP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当缺陷出现变化时，运维工程师需要大量工作调整模型，运维工作量非常大。</a:t>
                      </a:r>
                      <a:endPar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69338">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defRPr/>
                      </a:pPr>
                      <a:r>
                        <a:rPr lang="zh-CN" altLang="en-US" sz="1200" b="0" dirty="0">
                          <a:solidFill>
                            <a:prstClr val="black"/>
                          </a:solidFill>
                          <a:latin typeface="Arial" panose="020B0604020202020204" pitchFamily="34" charset="0"/>
                          <a:ea typeface="黑体" panose="02010609060101010101" pitchFamily="49" charset="-122"/>
                          <a:cs typeface="Arial" panose="020B0604020202020204" pitchFamily="34" charset="0"/>
                        </a:rPr>
                        <a:t>满足数据指标</a:t>
                      </a:r>
                      <a:endParaRPr lang="zh-CN" altLang="en-US" sz="1200" b="0" dirty="0">
                        <a:solidFill>
                          <a:prstClr val="black"/>
                        </a:solidFill>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defRPr/>
                      </a:pP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能识别和分析复杂无规律缺陷</a:t>
                      </a:r>
                      <a:endPar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defRPr/>
                      </a:pP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无法分析复杂无规律缺陷，开发工作量巨大</a:t>
                      </a:r>
                      <a:endPar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02017">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defRPr/>
                      </a:pPr>
                      <a:r>
                        <a:rPr lang="zh-CN" altLang="en-US" sz="1200" b="0" dirty="0">
                          <a:solidFill>
                            <a:prstClr val="black"/>
                          </a:solidFill>
                          <a:latin typeface="Arial" panose="020B0604020202020204" pitchFamily="34" charset="0"/>
                          <a:ea typeface="黑体" panose="02010609060101010101" pitchFamily="49" charset="-122"/>
                          <a:cs typeface="Arial" panose="020B0604020202020204" pitchFamily="34" charset="0"/>
                        </a:rPr>
                        <a:t>应对复杂图像</a:t>
                      </a:r>
                      <a:endParaRPr lang="zh-CN" altLang="en-US" sz="1200" b="0" dirty="0">
                        <a:solidFill>
                          <a:prstClr val="black"/>
                        </a:solidFill>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defRPr/>
                      </a:pP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传统视觉用模板匹配和特征提取方式准确率和误判率很难突破天花板</a:t>
                      </a:r>
                      <a:endPar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a:p>
                      <a:pPr marL="12700" lvl="1" indent="0" algn="l" fontAlgn="t">
                        <a:buFont typeface="Arial" panose="020B0604020202020204" pitchFamily="34" charset="0"/>
                        <a:buNone/>
                      </a:pPr>
                      <a:endParaRPr lang="en-GB" sz="1200" b="0" dirty="0">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defRPr/>
                      </a:pP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大数据量学习可以达到较高的准确率高，低误判率</a:t>
                      </a:r>
                      <a:endPar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36660">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defRPr/>
                      </a:pPr>
                      <a:r>
                        <a:rPr lang="zh-CN" altLang="en-US" sz="1200" b="0" dirty="0">
                          <a:solidFill>
                            <a:prstClr val="black"/>
                          </a:solidFill>
                          <a:latin typeface="Arial" panose="020B0604020202020204" pitchFamily="34" charset="0"/>
                          <a:ea typeface="黑体" panose="02010609060101010101" pitchFamily="49" charset="-122"/>
                          <a:cs typeface="Arial" panose="020B0604020202020204" pitchFamily="34" charset="0"/>
                        </a:rPr>
                        <a:t>硬件</a:t>
                      </a:r>
                      <a:endParaRPr lang="zh-CN" altLang="en-US" sz="1200" b="0" dirty="0">
                        <a:solidFill>
                          <a:prstClr val="black"/>
                        </a:solidFill>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defRPr/>
                      </a:pPr>
                      <a:r>
                        <a:rPr kumimoji="0" lang="zh-CN" altLang="en-GB" sz="1200" b="0" i="0" u="none" strike="noStrike" kern="1200" cap="none" spc="0" normalizeH="0" baseline="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硬件</a:t>
                      </a:r>
                      <a:r>
                        <a:rPr kumimoji="0" lang="zh-CN" altLang="en-US" sz="1200" b="0" i="0" u="none" strike="noStrike" kern="1200" cap="none" spc="0" normalizeH="0" baseline="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开销更高、需要</a:t>
                      </a:r>
                      <a:r>
                        <a:rPr kumimoji="0" lang="en-US" altLang="zh-CN" sz="1200" b="0" i="0" u="none" strike="noStrike" kern="1200" cap="none" spc="0" normalizeH="0" baseline="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GPU</a:t>
                      </a:r>
                      <a:endParaRPr kumimoji="0" lang="en-GB" sz="1200" b="0" i="0" u="none" strike="noStrike" kern="1200" cap="none" spc="0" normalizeH="0" baseline="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defRPr/>
                      </a:pP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硬件开销小、</a:t>
                      </a:r>
                      <a:r>
                        <a:rPr kumimoji="0" lang="en-US" altLang="zh-CN"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CPU</a:t>
                      </a: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即可</a:t>
                      </a:r>
                      <a:endPar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r>
              <a:tr h="369338">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defRPr/>
                      </a:pPr>
                      <a:r>
                        <a:rPr lang="zh-CN" altLang="en-US" sz="1200" b="0" dirty="0">
                          <a:solidFill>
                            <a:prstClr val="black"/>
                          </a:solidFill>
                          <a:latin typeface="Arial" panose="020B0604020202020204" pitchFamily="34" charset="0"/>
                          <a:ea typeface="黑体" panose="02010609060101010101" pitchFamily="49" charset="-122"/>
                          <a:cs typeface="Arial" panose="020B0604020202020204" pitchFamily="34" charset="0"/>
                        </a:rPr>
                        <a:t>鲁棒性</a:t>
                      </a:r>
                      <a:endParaRPr lang="zh-CN" altLang="en-US" sz="1200" b="0" dirty="0">
                        <a:solidFill>
                          <a:prstClr val="black"/>
                        </a:solidFill>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defRPr/>
                      </a:pPr>
                      <a:r>
                        <a:rPr kumimoji="0" lang="zh-CN" altLang="en-GB" sz="1200" b="0" i="0" u="none" strike="noStrike" kern="1200" cap="none" spc="0" normalizeH="0" baseline="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鲁棒性</a:t>
                      </a:r>
                      <a:r>
                        <a:rPr kumimoji="0" lang="zh-CN" altLang="en-US" sz="1200" b="0" i="0" u="none" strike="noStrike" kern="1200" cap="none" spc="0" normalizeH="0" baseline="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极高</a:t>
                      </a:r>
                      <a:endParaRPr kumimoji="0" lang="en-GB" sz="1200" b="0" i="0" u="none" strike="noStrike" kern="1200" cap="none" spc="0" normalizeH="0" baseline="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defRPr/>
                      </a:pP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特征人为设定、只能处理特定场景，鲁棒性差、无法应对“噪声”数据干扰</a:t>
                      </a:r>
                      <a:endPar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sp>
        <p:nvSpPr>
          <p:cNvPr id="9" name="矩形 8"/>
          <p:cNvSpPr/>
          <p:nvPr/>
        </p:nvSpPr>
        <p:spPr>
          <a:xfrm>
            <a:off x="493716" y="2050860"/>
            <a:ext cx="4052883" cy="1200329"/>
          </a:xfrm>
          <a:prstGeom prst="rect">
            <a:avLst/>
          </a:prstGeom>
        </p:spPr>
        <p:txBody>
          <a:bodyPr wrap="square">
            <a:spAutoFit/>
          </a:bodyPr>
          <a:lstStyle/>
          <a:p>
            <a:r>
              <a:rPr lang="zh-CN" altLang="en-GB" sz="2400" b="1" dirty="0">
                <a:solidFill>
                  <a:schemeClr val="accent1"/>
                </a:solidFill>
                <a:latin typeface="Arial" panose="020B0604020202020204" pitchFamily="34" charset="0"/>
                <a:cs typeface="Arial" panose="020B0604020202020204" pitchFamily="34" charset="0"/>
              </a:rPr>
              <a:t>深度</a:t>
            </a:r>
            <a:r>
              <a:rPr lang="zh-CN" altLang="en-US" sz="2400" b="1" dirty="0">
                <a:solidFill>
                  <a:schemeClr val="accent1"/>
                </a:solidFill>
                <a:latin typeface="Arial" panose="020B0604020202020204" pitchFamily="34" charset="0"/>
                <a:cs typeface="Arial" panose="020B0604020202020204" pitchFamily="34" charset="0"/>
              </a:rPr>
              <a:t>学习</a:t>
            </a:r>
            <a:r>
              <a:rPr lang="zh-CN" altLang="en-US" sz="1200" b="1" dirty="0">
                <a:solidFill>
                  <a:schemeClr val="accent1"/>
                </a:solidFill>
                <a:latin typeface="Arial" panose="020B0604020202020204" pitchFamily="34" charset="0"/>
                <a:cs typeface="Arial" panose="020B0604020202020204" pitchFamily="34" charset="0"/>
              </a:rPr>
              <a:t>  </a:t>
            </a:r>
            <a:r>
              <a:rPr lang="en-US" altLang="zh-CN" sz="1600" dirty="0">
                <a:solidFill>
                  <a:srgbClr val="484848"/>
                </a:solidFill>
                <a:latin typeface="Arial" panose="020B0604020202020204" pitchFamily="34" charset="0"/>
                <a:cs typeface="Arial" panose="020B0604020202020204" pitchFamily="34" charset="0"/>
              </a:rPr>
              <a:t>Deep</a:t>
            </a:r>
            <a:r>
              <a:rPr lang="zh-CN" altLang="en-US" sz="1600" dirty="0">
                <a:solidFill>
                  <a:srgbClr val="484848"/>
                </a:solidFill>
                <a:latin typeface="Arial" panose="020B0604020202020204" pitchFamily="34" charset="0"/>
                <a:cs typeface="Arial" panose="020B0604020202020204" pitchFamily="34" charset="0"/>
              </a:rPr>
              <a:t> </a:t>
            </a:r>
            <a:r>
              <a:rPr lang="en-US" altLang="zh-CN" sz="1600" dirty="0">
                <a:solidFill>
                  <a:srgbClr val="484848"/>
                </a:solidFill>
                <a:latin typeface="Arial" panose="020B0604020202020204" pitchFamily="34" charset="0"/>
                <a:cs typeface="Arial" panose="020B0604020202020204" pitchFamily="34" charset="0"/>
              </a:rPr>
              <a:t>Learning</a:t>
            </a:r>
            <a:r>
              <a:rPr lang="zh-CN" altLang="en-US" sz="1600" dirty="0">
                <a:solidFill>
                  <a:srgbClr val="484848"/>
                </a:solidFill>
                <a:latin typeface="Arial" panose="020B0604020202020204" pitchFamily="34" charset="0"/>
                <a:cs typeface="Arial" panose="020B0604020202020204" pitchFamily="34" charset="0"/>
              </a:rPr>
              <a:t>是一种新的可靠解决方案 ，可以用来解决传统机器视觉在过去无法解决的问题。</a:t>
            </a:r>
            <a:endParaRPr lang="en-US" altLang="zh-CN" sz="1600" dirty="0">
              <a:solidFill>
                <a:srgbClr val="484848"/>
              </a:solidFill>
              <a:latin typeface="Arial" panose="020B0604020202020204" pitchFamily="34" charset="0"/>
              <a:cs typeface="Arial" panose="020B0604020202020204" pitchFamily="34" charset="0"/>
            </a:endParaRPr>
          </a:p>
          <a:p>
            <a:endParaRPr lang="en-US" altLang="zh-CN" sz="1600" dirty="0">
              <a:solidFill>
                <a:srgbClr val="484848"/>
              </a:solidFill>
              <a:latin typeface="Arial" panose="020B0604020202020204" pitchFamily="34" charset="0"/>
              <a:cs typeface="Arial" panose="020B0604020202020204" pitchFamily="34" charset="0"/>
            </a:endParaRPr>
          </a:p>
        </p:txBody>
      </p:sp>
      <p:sp>
        <p:nvSpPr>
          <p:cNvPr id="10" name="矩形 9"/>
          <p:cNvSpPr/>
          <p:nvPr/>
        </p:nvSpPr>
        <p:spPr>
          <a:xfrm>
            <a:off x="1110999" y="4171425"/>
            <a:ext cx="595035" cy="584775"/>
          </a:xfrm>
          <a:prstGeom prst="rect">
            <a:avLst/>
          </a:prstGeom>
        </p:spPr>
        <p:txBody>
          <a:bodyPr wrap="square">
            <a:spAutoFit/>
          </a:bodyPr>
          <a:lstStyle/>
          <a:p>
            <a:r>
              <a:rPr lang="zh-CN" altLang="en-GB" sz="1600" b="1" dirty="0">
                <a:solidFill>
                  <a:schemeClr val="tx1">
                    <a:lumMod val="75000"/>
                    <a:lumOff val="25000"/>
                  </a:schemeClr>
                </a:solidFill>
                <a:latin typeface="Arial" panose="020B0604020202020204" pitchFamily="34" charset="0"/>
                <a:cs typeface="Arial" panose="020B0604020202020204" pitchFamily="34" charset="0"/>
              </a:rPr>
              <a:t>深度</a:t>
            </a:r>
            <a:endParaRPr lang="en-US" altLang="zh-CN" sz="1600" b="1" dirty="0">
              <a:solidFill>
                <a:schemeClr val="tx1">
                  <a:lumMod val="75000"/>
                  <a:lumOff val="25000"/>
                </a:schemeClr>
              </a:solidFill>
              <a:latin typeface="Arial" panose="020B0604020202020204" pitchFamily="34" charset="0"/>
              <a:cs typeface="Arial" panose="020B0604020202020204" pitchFamily="34" charset="0"/>
            </a:endParaRPr>
          </a:p>
          <a:p>
            <a:r>
              <a:rPr lang="zh-CN" altLang="en-US" sz="1600" b="1" dirty="0">
                <a:solidFill>
                  <a:schemeClr val="tx1">
                    <a:lumMod val="75000"/>
                    <a:lumOff val="25000"/>
                  </a:schemeClr>
                </a:solidFill>
                <a:latin typeface="Arial" panose="020B0604020202020204" pitchFamily="34" charset="0"/>
                <a:cs typeface="Arial" panose="020B0604020202020204" pitchFamily="34" charset="0"/>
              </a:rPr>
              <a:t>学习</a:t>
            </a:r>
            <a:endParaRPr lang="zh-CN" altLang="en-US" sz="16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1" name="矩形 10"/>
          <p:cNvSpPr/>
          <p:nvPr/>
        </p:nvSpPr>
        <p:spPr>
          <a:xfrm>
            <a:off x="3357507" y="4048312"/>
            <a:ext cx="595035" cy="1077218"/>
          </a:xfrm>
          <a:prstGeom prst="rect">
            <a:avLst/>
          </a:prstGeom>
        </p:spPr>
        <p:txBody>
          <a:bodyPr wrap="square">
            <a:spAutoFit/>
          </a:bodyPr>
          <a:lstStyle/>
          <a:p>
            <a:r>
              <a:rPr lang="zh-CN" altLang="en-US" sz="1600" b="1" dirty="0">
                <a:solidFill>
                  <a:schemeClr val="tx1">
                    <a:lumMod val="75000"/>
                    <a:lumOff val="25000"/>
                  </a:schemeClr>
                </a:solidFill>
                <a:latin typeface="Arial" panose="020B0604020202020204" pitchFamily="34" charset="0"/>
                <a:cs typeface="Arial" panose="020B0604020202020204" pitchFamily="34" charset="0"/>
              </a:rPr>
              <a:t>传统</a:t>
            </a:r>
            <a:endParaRPr lang="en-US" altLang="zh-CN" sz="1600" b="1" dirty="0">
              <a:solidFill>
                <a:schemeClr val="tx1">
                  <a:lumMod val="75000"/>
                  <a:lumOff val="25000"/>
                </a:schemeClr>
              </a:solidFill>
              <a:latin typeface="Arial" panose="020B0604020202020204" pitchFamily="34" charset="0"/>
              <a:cs typeface="Arial" panose="020B0604020202020204" pitchFamily="34" charset="0"/>
            </a:endParaRPr>
          </a:p>
          <a:p>
            <a:r>
              <a:rPr lang="zh-CN" altLang="en-US" sz="1600" b="1" dirty="0">
                <a:solidFill>
                  <a:schemeClr val="tx1">
                    <a:lumMod val="75000"/>
                    <a:lumOff val="25000"/>
                  </a:schemeClr>
                </a:solidFill>
                <a:latin typeface="Arial" panose="020B0604020202020204" pitchFamily="34" charset="0"/>
                <a:cs typeface="Arial" panose="020B0604020202020204" pitchFamily="34" charset="0"/>
              </a:rPr>
              <a:t>机器</a:t>
            </a:r>
            <a:endParaRPr lang="en-US" altLang="zh-CN" sz="1600" b="1" dirty="0">
              <a:solidFill>
                <a:schemeClr val="tx1">
                  <a:lumMod val="75000"/>
                  <a:lumOff val="25000"/>
                </a:schemeClr>
              </a:solidFill>
              <a:latin typeface="Arial" panose="020B0604020202020204" pitchFamily="34" charset="0"/>
              <a:cs typeface="Arial" panose="020B0604020202020204" pitchFamily="34" charset="0"/>
            </a:endParaRPr>
          </a:p>
          <a:p>
            <a:r>
              <a:rPr lang="zh-CN" altLang="en-US" sz="1600" b="1" dirty="0">
                <a:solidFill>
                  <a:schemeClr val="tx1">
                    <a:lumMod val="75000"/>
                    <a:lumOff val="25000"/>
                  </a:schemeClr>
                </a:solidFill>
                <a:latin typeface="Arial" panose="020B0604020202020204" pitchFamily="34" charset="0"/>
                <a:cs typeface="Arial" panose="020B0604020202020204" pitchFamily="34" charset="0"/>
              </a:rPr>
              <a:t>视觉</a:t>
            </a:r>
            <a:endParaRPr lang="en-US" altLang="zh-CN" sz="1600" b="1" dirty="0">
              <a:solidFill>
                <a:schemeClr val="tx1">
                  <a:lumMod val="75000"/>
                  <a:lumOff val="25000"/>
                </a:schemeClr>
              </a:solidFill>
              <a:latin typeface="Arial" panose="020B0604020202020204" pitchFamily="34" charset="0"/>
              <a:cs typeface="Arial" panose="020B0604020202020204" pitchFamily="34" charset="0"/>
            </a:endParaRPr>
          </a:p>
          <a:p>
            <a:r>
              <a:rPr lang="zh-CN" altLang="en-US" sz="1600" b="1" dirty="0">
                <a:solidFill>
                  <a:schemeClr val="tx1">
                    <a:lumMod val="75000"/>
                    <a:lumOff val="25000"/>
                  </a:schemeClr>
                </a:solidFill>
                <a:latin typeface="Arial" panose="020B0604020202020204" pitchFamily="34" charset="0"/>
                <a:cs typeface="Arial" panose="020B0604020202020204" pitchFamily="34" charset="0"/>
              </a:rPr>
              <a:t>算法</a:t>
            </a:r>
            <a:endParaRPr lang="en-US" altLang="zh-CN" sz="16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2" name="矩形 11"/>
          <p:cNvSpPr/>
          <p:nvPr/>
        </p:nvSpPr>
        <p:spPr>
          <a:xfrm>
            <a:off x="2306414" y="4048311"/>
            <a:ext cx="413216" cy="830997"/>
          </a:xfrm>
          <a:prstGeom prst="rect">
            <a:avLst/>
          </a:prstGeom>
        </p:spPr>
        <p:txBody>
          <a:bodyPr wrap="square">
            <a:spAutoFit/>
          </a:bodyPr>
          <a:lstStyle/>
          <a:p>
            <a:r>
              <a:rPr lang="zh-CN" altLang="en-US" sz="1600" dirty="0">
                <a:latin typeface="Arial" panose="020B0604020202020204" pitchFamily="34" charset="0"/>
                <a:cs typeface="Arial" panose="020B0604020202020204" pitchFamily="34" charset="0"/>
              </a:rPr>
              <a:t>共通性</a:t>
            </a:r>
            <a:endParaRPr lang="en-US" altLang="zh-CN" sz="1600" dirty="0">
              <a:latin typeface="Arial" panose="020B0604020202020204" pitchFamily="34" charset="0"/>
              <a:cs typeface="Arial" panose="020B0604020202020204" pitchFamily="34" charset="0"/>
            </a:endParaRPr>
          </a:p>
        </p:txBody>
      </p:sp>
      <p:sp>
        <p:nvSpPr>
          <p:cNvPr id="13" name="矩形 12"/>
          <p:cNvSpPr/>
          <p:nvPr/>
        </p:nvSpPr>
        <p:spPr>
          <a:xfrm>
            <a:off x="986142" y="5747796"/>
            <a:ext cx="3054775" cy="415498"/>
          </a:xfrm>
          <a:prstGeom prst="rect">
            <a:avLst/>
          </a:prstGeom>
        </p:spPr>
        <p:txBody>
          <a:bodyPr wrap="square">
            <a:spAutoFit/>
          </a:bodyPr>
          <a:lstStyle/>
          <a:p>
            <a:r>
              <a:rPr lang="zh-CN" altLang="en-US" sz="1050" b="1" i="1" dirty="0">
                <a:latin typeface="Arial" panose="020B0604020202020204" pitchFamily="34" charset="0"/>
                <a:cs typeface="Arial" panose="020B0604020202020204" pitchFamily="34" charset="0"/>
              </a:rPr>
              <a:t>共通性：</a:t>
            </a:r>
            <a:r>
              <a:rPr lang="zh-CN" altLang="en-US" sz="1050" i="1" dirty="0">
                <a:latin typeface="Arial" panose="020B0604020202020204" pitchFamily="34" charset="0"/>
                <a:cs typeface="Arial" panose="020B0604020202020204" pitchFamily="34" charset="0"/>
              </a:rPr>
              <a:t>图像预处理、特征提取、</a:t>
            </a:r>
            <a:r>
              <a:rPr lang="en-US" altLang="zh-CN" sz="1050" i="1" dirty="0">
                <a:latin typeface="Arial" panose="020B0604020202020204" pitchFamily="34" charset="0"/>
                <a:cs typeface="Arial" panose="020B0604020202020204" pitchFamily="34" charset="0"/>
              </a:rPr>
              <a:t>Loss</a:t>
            </a:r>
            <a:r>
              <a:rPr lang="zh-CN" altLang="en-US" sz="1050" i="1" dirty="0">
                <a:latin typeface="Arial" panose="020B0604020202020204" pitchFamily="34" charset="0"/>
                <a:cs typeface="Arial" panose="020B0604020202020204" pitchFamily="34" charset="0"/>
              </a:rPr>
              <a:t>函数、模板匹配、定位等；</a:t>
            </a:r>
            <a:endParaRPr lang="en-US" altLang="zh-CN" sz="1050" i="1" dirty="0">
              <a:latin typeface="Arial" panose="020B0604020202020204" pitchFamily="34" charset="0"/>
              <a:cs typeface="Arial" panose="020B0604020202020204" pitchFamily="34" charset="0"/>
            </a:endParaRPr>
          </a:p>
        </p:txBody>
      </p:sp>
      <p:sp>
        <p:nvSpPr>
          <p:cNvPr id="16" name="文本框 15"/>
          <p:cNvSpPr txBox="1"/>
          <p:nvPr/>
        </p:nvSpPr>
        <p:spPr>
          <a:xfrm>
            <a:off x="482600" y="226853"/>
            <a:ext cx="9358086" cy="461665"/>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marR="0" lvl="0" indent="0" fontAlgn="auto">
              <a:lnSpc>
                <a:spcPct val="100000"/>
              </a:lnSpc>
              <a:spcBef>
                <a:spcPts val="0"/>
              </a:spcBef>
              <a:spcAft>
                <a:spcPts val="0"/>
              </a:spcAft>
              <a:buClrTx/>
              <a:buSzTx/>
              <a:buFontTx/>
              <a:buNone/>
              <a:defRPr/>
            </a:pP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rPr>
              <a:t>算法特性 </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 </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深度学习与机器视觉算法融合</a:t>
            </a:r>
            <a:endPar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250" advClick="0">
        <p:fade/>
      </p:transition>
    </mc:Choice>
    <mc:Fallback>
      <p:transition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黑色的游戏机&#10;&#10;低可信度描述已自动生成"/>
          <p:cNvPicPr>
            <a:picLocks noChangeAspect="1"/>
          </p:cNvPicPr>
          <p:nvPr/>
        </p:nvPicPr>
        <p:blipFill>
          <a:blip r:embed="rId1" cstate="email"/>
          <a:stretch>
            <a:fillRect/>
          </a:stretch>
        </p:blipFill>
        <p:spPr>
          <a:xfrm>
            <a:off x="245439" y="1161425"/>
            <a:ext cx="4619859" cy="2295778"/>
          </a:xfrm>
          <a:prstGeom prst="rect">
            <a:avLst/>
          </a:prstGeom>
        </p:spPr>
      </p:pic>
      <p:pic>
        <p:nvPicPr>
          <p:cNvPr id="5" name="图片 4" descr="图片包含 游戏机&#10;&#10;描述已自动生成"/>
          <p:cNvPicPr>
            <a:picLocks noChangeAspect="1"/>
          </p:cNvPicPr>
          <p:nvPr/>
        </p:nvPicPr>
        <p:blipFill>
          <a:blip r:embed="rId2" cstate="email"/>
          <a:stretch>
            <a:fillRect/>
          </a:stretch>
        </p:blipFill>
        <p:spPr>
          <a:xfrm>
            <a:off x="4939001" y="1161425"/>
            <a:ext cx="4594938" cy="2295778"/>
          </a:xfrm>
          <a:prstGeom prst="rect">
            <a:avLst/>
          </a:prstGeom>
        </p:spPr>
      </p:pic>
      <p:pic>
        <p:nvPicPr>
          <p:cNvPr id="7" name="图片 6" descr="形状&#10;&#10;描述已自动生成"/>
          <p:cNvPicPr>
            <a:picLocks noChangeAspect="1"/>
          </p:cNvPicPr>
          <p:nvPr/>
        </p:nvPicPr>
        <p:blipFill>
          <a:blip r:embed="rId3" cstate="email"/>
          <a:stretch>
            <a:fillRect/>
          </a:stretch>
        </p:blipFill>
        <p:spPr>
          <a:xfrm>
            <a:off x="4939001" y="3592575"/>
            <a:ext cx="4594938" cy="2280671"/>
          </a:xfrm>
          <a:prstGeom prst="rect">
            <a:avLst/>
          </a:prstGeom>
        </p:spPr>
      </p:pic>
      <p:pic>
        <p:nvPicPr>
          <p:cNvPr id="8" name="图片 7" descr="图片包含 监控, 汽车, 小, 侧面&#10;&#10;描述已自动生成"/>
          <p:cNvPicPr>
            <a:picLocks noChangeAspect="1"/>
          </p:cNvPicPr>
          <p:nvPr/>
        </p:nvPicPr>
        <p:blipFill>
          <a:blip r:embed="rId4" cstate="email"/>
          <a:stretch>
            <a:fillRect/>
          </a:stretch>
        </p:blipFill>
        <p:spPr>
          <a:xfrm>
            <a:off x="243024" y="3592575"/>
            <a:ext cx="4619860" cy="2280672"/>
          </a:xfrm>
          <a:prstGeom prst="rect">
            <a:avLst/>
          </a:prstGeom>
        </p:spPr>
      </p:pic>
      <p:sp>
        <p:nvSpPr>
          <p:cNvPr id="6" name="矩形 5"/>
          <p:cNvSpPr/>
          <p:nvPr/>
        </p:nvSpPr>
        <p:spPr>
          <a:xfrm>
            <a:off x="9791672" y="1178951"/>
            <a:ext cx="2400328" cy="332117"/>
          </a:xfrm>
          <a:prstGeom prst="rect">
            <a:avLst/>
          </a:prstGeom>
          <a:gradFill>
            <a:gsLst>
              <a:gs pos="0">
                <a:schemeClr val="bg1">
                  <a:alpha val="0"/>
                  <a:lumMod val="5000"/>
                  <a:lumOff val="95000"/>
                </a:schemeClr>
              </a:gs>
              <a:gs pos="99000">
                <a:schemeClr val="bg1">
                  <a:lumMod val="9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兼容多种场景切换</a:t>
            </a:r>
            <a:endParaRPr lang="zh-CN" altLang="en-US" dirty="0">
              <a:solidFill>
                <a:schemeClr val="tx1"/>
              </a:solidFill>
            </a:endParaRPr>
          </a:p>
        </p:txBody>
      </p:sp>
      <p:sp>
        <p:nvSpPr>
          <p:cNvPr id="9" name="文本框 8"/>
          <p:cNvSpPr txBox="1"/>
          <p:nvPr/>
        </p:nvSpPr>
        <p:spPr>
          <a:xfrm>
            <a:off x="9787429" y="1684103"/>
            <a:ext cx="2058930" cy="1323439"/>
          </a:xfrm>
          <a:prstGeom prst="rect">
            <a:avLst/>
          </a:prstGeom>
          <a:solidFill>
            <a:schemeClr val="bg1"/>
          </a:solidFill>
          <a:ln>
            <a:noFill/>
          </a:ln>
        </p:spPr>
        <p:txBody>
          <a:bodyPr wrap="square" rtlCol="0">
            <a:spAutoFit/>
          </a:bodyPr>
          <a:lstStyle/>
          <a:p>
            <a:pPr marL="285750" indent="-285750">
              <a:buFont typeface="Arial" panose="020B0604020202020204" pitchFamily="34" charset="0"/>
              <a:buChar char="•"/>
            </a:pPr>
            <a:r>
              <a:rPr lang="zh-CN" altLang="en-US" sz="1600" dirty="0"/>
              <a:t>不同类型光源</a:t>
            </a:r>
            <a:endParaRPr lang="en-US" altLang="zh-CN" sz="1600" dirty="0"/>
          </a:p>
          <a:p>
            <a:pPr marL="285750" indent="-285750">
              <a:buFont typeface="Arial" panose="020B0604020202020204" pitchFamily="34" charset="0"/>
              <a:buChar char="•"/>
            </a:pPr>
            <a:r>
              <a:rPr lang="zh-CN" altLang="en-US" sz="1600" dirty="0"/>
              <a:t>不同光源强度</a:t>
            </a:r>
            <a:endParaRPr lang="en-US" altLang="zh-CN" sz="1600" dirty="0"/>
          </a:p>
          <a:p>
            <a:pPr marL="285750" indent="-285750">
              <a:buFont typeface="Arial" panose="020B0604020202020204" pitchFamily="34" charset="0"/>
              <a:buChar char="•"/>
            </a:pPr>
            <a:r>
              <a:rPr lang="zh-CN" altLang="en-US" sz="1600" dirty="0"/>
              <a:t>芯片正反面</a:t>
            </a:r>
            <a:endParaRPr lang="zh-CN" altLang="en-US" sz="1600" dirty="0"/>
          </a:p>
          <a:p>
            <a:pPr marL="285750" indent="-285750">
              <a:buFont typeface="Arial" panose="020B0604020202020204" pitchFamily="34" charset="0"/>
              <a:buChar char="•"/>
            </a:pPr>
            <a:r>
              <a:rPr lang="zh-CN" altLang="en-US" sz="1600" dirty="0"/>
              <a:t>彩色与灰度</a:t>
            </a:r>
            <a:endParaRPr lang="zh-CN" altLang="en-US" sz="1600" dirty="0"/>
          </a:p>
          <a:p>
            <a:pPr marL="285750" indent="-285750">
              <a:buFont typeface="Arial" panose="020B0604020202020204" pitchFamily="34" charset="0"/>
              <a:buChar char="•"/>
            </a:pPr>
            <a:r>
              <a:rPr lang="zh-CN" altLang="en-US" sz="1600" dirty="0"/>
              <a:t>不同像素分辨率</a:t>
            </a:r>
            <a:endParaRPr lang="zh-CN" altLang="en-US" sz="1600" dirty="0"/>
          </a:p>
        </p:txBody>
      </p:sp>
      <p:cxnSp>
        <p:nvCxnSpPr>
          <p:cNvPr id="13" name="直接连接符 12"/>
          <p:cNvCxnSpPr/>
          <p:nvPr/>
        </p:nvCxnSpPr>
        <p:spPr>
          <a:xfrm>
            <a:off x="9787429" y="1562827"/>
            <a:ext cx="2288875" cy="0"/>
          </a:xfrm>
          <a:prstGeom prst="line">
            <a:avLst/>
          </a:prstGeom>
          <a:ln>
            <a:gradFill>
              <a:gsLst>
                <a:gs pos="0">
                  <a:schemeClr val="bg1"/>
                </a:gs>
                <a:gs pos="53000">
                  <a:schemeClr val="tx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9819842" y="3616295"/>
            <a:ext cx="2400328" cy="332117"/>
          </a:xfrm>
          <a:prstGeom prst="rect">
            <a:avLst/>
          </a:prstGeom>
          <a:gradFill>
            <a:gsLst>
              <a:gs pos="0">
                <a:schemeClr val="bg1">
                  <a:alpha val="0"/>
                  <a:lumMod val="5000"/>
                  <a:lumOff val="95000"/>
                </a:schemeClr>
              </a:gs>
              <a:gs pos="99000">
                <a:schemeClr val="bg1">
                  <a:lumMod val="9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AI</a:t>
            </a:r>
            <a:r>
              <a:rPr lang="zh-CN" altLang="en-US" dirty="0">
                <a:solidFill>
                  <a:schemeClr val="tx1"/>
                </a:solidFill>
              </a:rPr>
              <a:t>算法特性</a:t>
            </a:r>
            <a:endParaRPr lang="zh-CN" altLang="en-US" dirty="0">
              <a:solidFill>
                <a:schemeClr val="tx1"/>
              </a:solidFill>
            </a:endParaRPr>
          </a:p>
        </p:txBody>
      </p:sp>
      <p:sp>
        <p:nvSpPr>
          <p:cNvPr id="16" name="文本框 15"/>
          <p:cNvSpPr txBox="1"/>
          <p:nvPr/>
        </p:nvSpPr>
        <p:spPr>
          <a:xfrm>
            <a:off x="9815599" y="4121447"/>
            <a:ext cx="2058930" cy="1569660"/>
          </a:xfrm>
          <a:prstGeom prst="rect">
            <a:avLst/>
          </a:prstGeom>
          <a:solidFill>
            <a:schemeClr val="bg1"/>
          </a:solidFill>
          <a:ln>
            <a:noFill/>
          </a:ln>
        </p:spPr>
        <p:txBody>
          <a:bodyPr wrap="square" rtlCol="0">
            <a:spAutoFit/>
          </a:bodyPr>
          <a:lstStyle/>
          <a:p>
            <a:pPr marL="285750" indent="-285750">
              <a:buFont typeface="Arial" panose="020B0604020202020204" pitchFamily="34" charset="0"/>
              <a:buChar char="•"/>
            </a:pPr>
            <a:r>
              <a:rPr lang="zh-CN" altLang="en-US" sz="1600" dirty="0"/>
              <a:t>可兼容多种场景分割出形态类似缺陷</a:t>
            </a:r>
            <a:endParaRPr lang="en-US" altLang="zh-CN" sz="1600" dirty="0"/>
          </a:p>
          <a:p>
            <a:pPr marL="285750" indent="-285750">
              <a:buFont typeface="Arial" panose="020B0604020202020204" pitchFamily="34" charset="0"/>
              <a:buChar char="•"/>
            </a:pPr>
            <a:r>
              <a:rPr lang="zh-CN" altLang="en-US" sz="1600" dirty="0"/>
              <a:t>单</a:t>
            </a:r>
            <a:r>
              <a:rPr lang="en-US" altLang="zh-CN" sz="1600" dirty="0"/>
              <a:t>GPU</a:t>
            </a:r>
            <a:r>
              <a:rPr lang="zh-CN" altLang="en-US" sz="1600" dirty="0"/>
              <a:t>处理</a:t>
            </a:r>
            <a:r>
              <a:rPr lang="en-US" altLang="zh-CN" sz="1600" dirty="0"/>
              <a:t>75M</a:t>
            </a:r>
            <a:r>
              <a:rPr lang="zh-CN" altLang="en-US" sz="1600" dirty="0"/>
              <a:t>彩图耗时小于</a:t>
            </a:r>
            <a:r>
              <a:rPr lang="en-US" altLang="zh-CN" sz="1600" dirty="0"/>
              <a:t>300ms</a:t>
            </a:r>
            <a:endParaRPr lang="zh-CN" altLang="en-US" sz="1600" dirty="0"/>
          </a:p>
        </p:txBody>
      </p:sp>
      <p:cxnSp>
        <p:nvCxnSpPr>
          <p:cNvPr id="17" name="直接连接符 16"/>
          <p:cNvCxnSpPr/>
          <p:nvPr/>
        </p:nvCxnSpPr>
        <p:spPr>
          <a:xfrm>
            <a:off x="9815599" y="4000171"/>
            <a:ext cx="2288875" cy="0"/>
          </a:xfrm>
          <a:prstGeom prst="line">
            <a:avLst/>
          </a:prstGeom>
          <a:ln>
            <a:gradFill>
              <a:gsLst>
                <a:gs pos="0">
                  <a:schemeClr val="bg1"/>
                </a:gs>
                <a:gs pos="53000">
                  <a:schemeClr val="tx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482600" y="226853"/>
            <a:ext cx="9358086" cy="461665"/>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a:defRPr/>
            </a:pP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rPr>
              <a:t>算法特性 </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 </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超强兼容性快速分割能力</a:t>
            </a:r>
            <a:endPar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250" advClick="0">
        <p:fade/>
      </p:transition>
    </mc:Choice>
    <mc:Fallback>
      <p:transition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cstate="email"/>
          <a:stretch>
            <a:fillRect/>
          </a:stretch>
        </p:blipFill>
        <p:spPr>
          <a:xfrm>
            <a:off x="2055652" y="1421844"/>
            <a:ext cx="2548476" cy="3637299"/>
          </a:xfrm>
          <a:prstGeom prst="rect">
            <a:avLst/>
          </a:prstGeom>
        </p:spPr>
      </p:pic>
      <p:pic>
        <p:nvPicPr>
          <p:cNvPr id="7" name="图片 6"/>
          <p:cNvPicPr>
            <a:picLocks noChangeAspect="1"/>
          </p:cNvPicPr>
          <p:nvPr/>
        </p:nvPicPr>
        <p:blipFill>
          <a:blip r:embed="rId2"/>
          <a:stretch>
            <a:fillRect/>
          </a:stretch>
        </p:blipFill>
        <p:spPr>
          <a:xfrm>
            <a:off x="4819062" y="1421844"/>
            <a:ext cx="2398506" cy="3637299"/>
          </a:xfrm>
          <a:prstGeom prst="rect">
            <a:avLst/>
          </a:prstGeom>
        </p:spPr>
      </p:pic>
      <p:pic>
        <p:nvPicPr>
          <p:cNvPr id="12" name="图片 11"/>
          <p:cNvPicPr>
            <a:picLocks noChangeAspect="1"/>
          </p:cNvPicPr>
          <p:nvPr/>
        </p:nvPicPr>
        <p:blipFill>
          <a:blip r:embed="rId3"/>
          <a:stretch>
            <a:fillRect/>
          </a:stretch>
        </p:blipFill>
        <p:spPr>
          <a:xfrm>
            <a:off x="7312657" y="1421844"/>
            <a:ext cx="2716585" cy="3637296"/>
          </a:xfrm>
          <a:prstGeom prst="rect">
            <a:avLst/>
          </a:prstGeom>
        </p:spPr>
      </p:pic>
      <p:sp>
        <p:nvSpPr>
          <p:cNvPr id="15" name="椭圆 14"/>
          <p:cNvSpPr/>
          <p:nvPr/>
        </p:nvSpPr>
        <p:spPr>
          <a:xfrm>
            <a:off x="3955140" y="2979097"/>
            <a:ext cx="544252" cy="7730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606305" y="2979096"/>
            <a:ext cx="544252" cy="7730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9342146" y="2979096"/>
            <a:ext cx="544252" cy="7730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055651" y="5147506"/>
            <a:ext cx="7973591" cy="1077218"/>
          </a:xfrm>
          <a:prstGeom prst="rect">
            <a:avLst/>
          </a:prstGeom>
          <a:noFill/>
        </p:spPr>
        <p:txBody>
          <a:bodyPr wrap="square" rtlCol="0">
            <a:spAutoFit/>
          </a:bodyPr>
          <a:lstStyle/>
          <a:p>
            <a:r>
              <a:rPr kumimoji="1" lang="zh-CN" altLang="en-US" sz="1600" dirty="0">
                <a:solidFill>
                  <a:sysClr val="windowText" lastClr="000000"/>
                </a:solidFill>
              </a:rPr>
              <a:t>精确到</a:t>
            </a:r>
            <a:r>
              <a:rPr kumimoji="1" lang="en-US" altLang="zh-CN" sz="1600" dirty="0">
                <a:solidFill>
                  <a:sysClr val="windowText" lastClr="000000"/>
                </a:solidFill>
              </a:rPr>
              <a:t>3</a:t>
            </a:r>
            <a:r>
              <a:rPr kumimoji="1" lang="zh-CN" altLang="en-US" sz="1600" dirty="0">
                <a:solidFill>
                  <a:sysClr val="windowText" lastClr="000000"/>
                </a:solidFill>
              </a:rPr>
              <a:t>像素级的</a:t>
            </a:r>
            <a:r>
              <a:rPr kumimoji="1" lang="zh-CN" altLang="en-US" sz="3200" dirty="0">
                <a:solidFill>
                  <a:sysClr val="windowText" lastClr="000000"/>
                </a:solidFill>
              </a:rPr>
              <a:t>自研</a:t>
            </a:r>
            <a:r>
              <a:rPr kumimoji="1" lang="en-US" altLang="zh-CN" sz="3200" dirty="0">
                <a:solidFill>
                  <a:sysClr val="windowText" lastClr="000000"/>
                </a:solidFill>
              </a:rPr>
              <a:t>AI</a:t>
            </a:r>
            <a:r>
              <a:rPr kumimoji="1" lang="zh-CN" altLang="en-US" sz="3200" dirty="0">
                <a:solidFill>
                  <a:sysClr val="windowText" lastClr="000000"/>
                </a:solidFill>
              </a:rPr>
              <a:t>网络分割</a:t>
            </a:r>
            <a:r>
              <a:rPr kumimoji="1" lang="zh-CN" altLang="en-US" sz="1600" dirty="0">
                <a:solidFill>
                  <a:sysClr val="windowText" lastClr="000000"/>
                </a:solidFill>
              </a:rPr>
              <a:t>能力</a:t>
            </a:r>
            <a:endParaRPr kumimoji="1" lang="zh-CN" altLang="en-US" sz="1600" dirty="0">
              <a:solidFill>
                <a:sysClr val="windowText" lastClr="000000"/>
              </a:solidFill>
            </a:endParaRPr>
          </a:p>
          <a:p>
            <a:r>
              <a:rPr kumimoji="1" lang="zh-CN" altLang="en-US" sz="1600" dirty="0">
                <a:solidFill>
                  <a:sysClr val="windowText" lastClr="000000"/>
                </a:solidFill>
              </a:rPr>
              <a:t>尽可能的在</a:t>
            </a:r>
            <a:r>
              <a:rPr kumimoji="1" lang="zh-CN" altLang="en-US" sz="3200" dirty="0">
                <a:solidFill>
                  <a:sysClr val="windowText" lastClr="000000"/>
                </a:solidFill>
              </a:rPr>
              <a:t>极限边缘</a:t>
            </a:r>
            <a:r>
              <a:rPr kumimoji="1" lang="zh-CN" altLang="en-US" sz="1600" dirty="0">
                <a:solidFill>
                  <a:sysClr val="windowText" lastClr="000000"/>
                </a:solidFill>
              </a:rPr>
              <a:t>为客户提供精细缺陷定位</a:t>
            </a:r>
            <a:endParaRPr kumimoji="1" lang="en-US" altLang="zh-CN" sz="1600" dirty="0">
              <a:solidFill>
                <a:sysClr val="windowText" lastClr="000000"/>
              </a:solidFill>
            </a:endParaRPr>
          </a:p>
        </p:txBody>
      </p:sp>
      <p:sp>
        <p:nvSpPr>
          <p:cNvPr id="22" name="矩形: 圆角 11"/>
          <p:cNvSpPr/>
          <p:nvPr/>
        </p:nvSpPr>
        <p:spPr>
          <a:xfrm>
            <a:off x="2055651" y="890442"/>
            <a:ext cx="2548475"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原图</a:t>
            </a:r>
            <a:endParaRPr lang="zh-CN" altLang="en-US" dirty="0">
              <a:solidFill>
                <a:schemeClr val="tx1"/>
              </a:solidFill>
            </a:endParaRPr>
          </a:p>
        </p:txBody>
      </p:sp>
      <p:sp>
        <p:nvSpPr>
          <p:cNvPr id="23" name="矩形: 圆角 18"/>
          <p:cNvSpPr/>
          <p:nvPr/>
        </p:nvSpPr>
        <p:spPr>
          <a:xfrm>
            <a:off x="4819063" y="890442"/>
            <a:ext cx="2398506"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人工标缺陷</a:t>
            </a:r>
            <a:endParaRPr lang="zh-CN" altLang="en-US" dirty="0">
              <a:solidFill>
                <a:schemeClr val="tx1"/>
              </a:solidFill>
            </a:endParaRPr>
          </a:p>
        </p:txBody>
      </p:sp>
      <p:sp>
        <p:nvSpPr>
          <p:cNvPr id="24" name="矩形: 圆角 18"/>
          <p:cNvSpPr/>
          <p:nvPr/>
        </p:nvSpPr>
        <p:spPr>
          <a:xfrm>
            <a:off x="7312657" y="895867"/>
            <a:ext cx="2716585" cy="369332"/>
          </a:xfrm>
          <a:prstGeom prst="roundRect">
            <a:avLst>
              <a:gd name="adj" fmla="val 0"/>
            </a:avLst>
          </a:prstGeom>
          <a:solidFill>
            <a:srgbClr val="922B2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AI</a:t>
            </a:r>
            <a:r>
              <a:rPr lang="zh-CN" altLang="en-US" dirty="0">
                <a:solidFill>
                  <a:schemeClr val="bg1"/>
                </a:solidFill>
              </a:rPr>
              <a:t>检出</a:t>
            </a:r>
            <a:r>
              <a:rPr lang="en-US" altLang="zh-CN" dirty="0">
                <a:solidFill>
                  <a:schemeClr val="bg1"/>
                </a:solidFill>
              </a:rPr>
              <a:t>-</a:t>
            </a:r>
            <a:r>
              <a:rPr lang="zh-CN" altLang="en-US" dirty="0">
                <a:solidFill>
                  <a:schemeClr val="bg1"/>
                </a:solidFill>
              </a:rPr>
              <a:t>几乎</a:t>
            </a:r>
            <a:r>
              <a:rPr lang="en-US" altLang="zh-CN" dirty="0">
                <a:solidFill>
                  <a:schemeClr val="bg1"/>
                </a:solidFill>
              </a:rPr>
              <a:t>100%</a:t>
            </a:r>
            <a:r>
              <a:rPr lang="zh-CN" altLang="en-US" dirty="0">
                <a:solidFill>
                  <a:schemeClr val="bg1"/>
                </a:solidFill>
              </a:rPr>
              <a:t>匹配！</a:t>
            </a:r>
            <a:endParaRPr lang="zh-CN" altLang="en-US" dirty="0">
              <a:solidFill>
                <a:schemeClr val="bg1"/>
              </a:solidFill>
            </a:endParaRPr>
          </a:p>
        </p:txBody>
      </p:sp>
      <p:sp>
        <p:nvSpPr>
          <p:cNvPr id="13" name="文本框 12"/>
          <p:cNvSpPr txBox="1"/>
          <p:nvPr/>
        </p:nvSpPr>
        <p:spPr>
          <a:xfrm>
            <a:off x="482600" y="226853"/>
            <a:ext cx="9358086" cy="461665"/>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marR="0" lvl="0" indent="0" fontAlgn="auto">
              <a:lnSpc>
                <a:spcPct val="100000"/>
              </a:lnSpc>
              <a:spcBef>
                <a:spcPts val="0"/>
              </a:spcBef>
              <a:spcAft>
                <a:spcPts val="0"/>
              </a:spcAft>
              <a:buClrTx/>
              <a:buSzTx/>
              <a:buFontTx/>
              <a:buNone/>
              <a:defRPr/>
            </a:pP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rPr>
              <a:t>算法特性 </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 </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超强像素级缺陷分割能力</a:t>
            </a:r>
            <a:endPar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250" advClick="0">
        <p:fade/>
      </p:transition>
    </mc:Choice>
    <mc:Fallback>
      <p:transition advClick="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23849" y="1075563"/>
            <a:ext cx="11572874" cy="682968"/>
          </a:xfrm>
          <a:prstGeom prst="rect">
            <a:avLst/>
          </a:prstGeom>
          <a:gradFill flip="none" rotWithShape="1">
            <a:gsLst>
              <a:gs pos="0">
                <a:schemeClr val="accent1">
                  <a:lumMod val="5000"/>
                  <a:lumOff val="95000"/>
                  <a:alpha val="0"/>
                </a:schemeClr>
              </a:gs>
              <a:gs pos="100000">
                <a:srgbClr val="0070C0">
                  <a:alpha val="18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75000"/>
                    <a:lumOff val="25000"/>
                  </a:schemeClr>
                </a:solidFill>
              </a:rPr>
              <a:t>宽泛的讲是一种除了边缘和背景有些区别，整体和背景完全类似的一种缺陷，在工业界经常以脏污，灰尘簇等形态出现，使用普通的</a:t>
            </a:r>
            <a:r>
              <a:rPr lang="en-US" altLang="zh-CN" sz="2000" dirty="0">
                <a:solidFill>
                  <a:schemeClr val="tx1">
                    <a:lumMod val="75000"/>
                    <a:lumOff val="25000"/>
                  </a:schemeClr>
                </a:solidFill>
              </a:rPr>
              <a:t>AI</a:t>
            </a:r>
            <a:r>
              <a:rPr lang="zh-CN" altLang="en-US" sz="2000" dirty="0">
                <a:solidFill>
                  <a:schemeClr val="tx1">
                    <a:lumMod val="75000"/>
                    <a:lumOff val="25000"/>
                  </a:schemeClr>
                </a:solidFill>
              </a:rPr>
              <a:t>，非常容易被漏检，思谋</a:t>
            </a:r>
            <a:r>
              <a:rPr lang="en-US" altLang="zh-CN" sz="2000" dirty="0">
                <a:solidFill>
                  <a:schemeClr val="tx1">
                    <a:lumMod val="75000"/>
                    <a:lumOff val="25000"/>
                  </a:schemeClr>
                </a:solidFill>
              </a:rPr>
              <a:t>AI</a:t>
            </a:r>
            <a:r>
              <a:rPr lang="zh-CN" altLang="en-US" sz="2000" dirty="0">
                <a:solidFill>
                  <a:schemeClr val="tx1">
                    <a:lumMod val="75000"/>
                    <a:lumOff val="25000"/>
                  </a:schemeClr>
                </a:solidFill>
              </a:rPr>
              <a:t>可以解决！</a:t>
            </a:r>
            <a:endParaRPr lang="zh-CN" altLang="en-US" sz="2000" dirty="0">
              <a:solidFill>
                <a:schemeClr val="tx1">
                  <a:lumMod val="75000"/>
                  <a:lumOff val="25000"/>
                </a:schemeClr>
              </a:solidFill>
            </a:endParaRPr>
          </a:p>
        </p:txBody>
      </p:sp>
      <p:pic>
        <p:nvPicPr>
          <p:cNvPr id="4" name="图片 3"/>
          <p:cNvPicPr>
            <a:picLocks noChangeAspect="1"/>
          </p:cNvPicPr>
          <p:nvPr/>
        </p:nvPicPr>
        <p:blipFill rotWithShape="1">
          <a:blip r:embed="rId1" cstate="email"/>
          <a:srcRect/>
          <a:stretch>
            <a:fillRect/>
          </a:stretch>
        </p:blipFill>
        <p:spPr>
          <a:xfrm>
            <a:off x="323849" y="2063343"/>
            <a:ext cx="3262789" cy="3036127"/>
          </a:xfrm>
          <a:prstGeom prst="rect">
            <a:avLst/>
          </a:prstGeom>
        </p:spPr>
      </p:pic>
      <p:pic>
        <p:nvPicPr>
          <p:cNvPr id="5" name="图片 4"/>
          <p:cNvPicPr>
            <a:picLocks noChangeAspect="1"/>
          </p:cNvPicPr>
          <p:nvPr/>
        </p:nvPicPr>
        <p:blipFill>
          <a:blip r:embed="rId2" cstate="email"/>
          <a:stretch>
            <a:fillRect/>
          </a:stretch>
        </p:blipFill>
        <p:spPr>
          <a:xfrm>
            <a:off x="3766022" y="2063343"/>
            <a:ext cx="3495584" cy="3036127"/>
          </a:xfrm>
          <a:prstGeom prst="rect">
            <a:avLst/>
          </a:prstGeom>
        </p:spPr>
      </p:pic>
      <p:sp>
        <p:nvSpPr>
          <p:cNvPr id="9" name="文本框 8"/>
          <p:cNvSpPr txBox="1"/>
          <p:nvPr/>
        </p:nvSpPr>
        <p:spPr>
          <a:xfrm>
            <a:off x="7600844" y="2588972"/>
            <a:ext cx="3721114" cy="1077218"/>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sz="1600" dirty="0">
                <a:solidFill>
                  <a:sysClr val="windowText" lastClr="000000"/>
                </a:solidFill>
              </a:rPr>
              <a:t>边界不清晰，容易误判</a:t>
            </a:r>
            <a:endParaRPr kumimoji="1" lang="zh-CN" altLang="en-US" sz="1600" dirty="0">
              <a:solidFill>
                <a:sysClr val="windowText" lastClr="000000"/>
              </a:solidFill>
            </a:endParaRPr>
          </a:p>
          <a:p>
            <a:pPr marL="285750" indent="-285750">
              <a:buFont typeface="Arial" panose="020B0604020202020204" pitchFamily="34" charset="0"/>
              <a:buChar char="•"/>
            </a:pPr>
            <a:r>
              <a:rPr kumimoji="1" lang="zh-CN" altLang="en-US" sz="1600" dirty="0">
                <a:solidFill>
                  <a:sysClr val="windowText" lastClr="000000"/>
                </a:solidFill>
              </a:rPr>
              <a:t>形态多样，标准不一，判断很依赖边缘</a:t>
            </a:r>
            <a:endParaRPr kumimoji="1" lang="en-US" altLang="zh-CN" sz="1600" dirty="0">
              <a:solidFill>
                <a:sysClr val="windowText" lastClr="000000"/>
              </a:solidFill>
            </a:endParaRPr>
          </a:p>
          <a:p>
            <a:pPr marL="285750" indent="-285750">
              <a:buFont typeface="Arial" panose="020B0604020202020204" pitchFamily="34" charset="0"/>
              <a:buChar char="•"/>
            </a:pPr>
            <a:endParaRPr kumimoji="1" lang="zh-CN" altLang="en-US" sz="1600" dirty="0">
              <a:solidFill>
                <a:sysClr val="windowText" lastClr="000000"/>
              </a:solidFill>
            </a:endParaRPr>
          </a:p>
        </p:txBody>
      </p:sp>
      <p:cxnSp>
        <p:nvCxnSpPr>
          <p:cNvPr id="10" name="直接连接符 9"/>
          <p:cNvCxnSpPr/>
          <p:nvPr/>
        </p:nvCxnSpPr>
        <p:spPr>
          <a:xfrm>
            <a:off x="7672145" y="2510649"/>
            <a:ext cx="3725743" cy="0"/>
          </a:xfrm>
          <a:prstGeom prst="line">
            <a:avLst/>
          </a:prstGeom>
          <a:ln cmpd="sng">
            <a:gradFill flip="none" rotWithShape="1">
              <a:gsLst>
                <a:gs pos="0">
                  <a:schemeClr val="accent1">
                    <a:lumMod val="5000"/>
                    <a:lumOff val="95000"/>
                    <a:alpha val="0"/>
                  </a:schemeClr>
                </a:gs>
                <a:gs pos="66000">
                  <a:schemeClr val="tx1">
                    <a:lumMod val="75000"/>
                    <a:lumOff val="2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600844" y="2062995"/>
            <a:ext cx="3797044" cy="369332"/>
          </a:xfrm>
          <a:prstGeom prst="rect">
            <a:avLst/>
          </a:prstGeom>
          <a:gradFill>
            <a:gsLst>
              <a:gs pos="0">
                <a:schemeClr val="bg1">
                  <a:alpha val="0"/>
                </a:schemeClr>
              </a:gs>
              <a:gs pos="100000">
                <a:schemeClr val="bg1">
                  <a:lumMod val="95000"/>
                </a:schemeClr>
              </a:gs>
            </a:gsLst>
            <a:lin ang="10800000" scaled="1"/>
          </a:gradFill>
        </p:spPr>
        <p:txBody>
          <a:bodyPr wrap="square">
            <a:spAutoFit/>
          </a:bodyPr>
          <a:lstStyle/>
          <a:p>
            <a:r>
              <a:rPr kumimoji="1" lang="zh-CN" altLang="en-US" dirty="0">
                <a:solidFill>
                  <a:schemeClr val="tx1">
                    <a:lumMod val="85000"/>
                    <a:lumOff val="15000"/>
                  </a:schemeClr>
                </a:solidFill>
              </a:rPr>
              <a:t>解决</a:t>
            </a:r>
            <a:r>
              <a:rPr lang="zh-CN" altLang="en-US" dirty="0"/>
              <a:t>行业痛点（脏污类）</a:t>
            </a:r>
            <a:endParaRPr kumimoji="1" lang="en-US" altLang="zh-CN" sz="1800" dirty="0">
              <a:solidFill>
                <a:schemeClr val="tx1">
                  <a:lumMod val="85000"/>
                  <a:lumOff val="15000"/>
                </a:schemeClr>
              </a:solidFill>
            </a:endParaRPr>
          </a:p>
        </p:txBody>
      </p:sp>
      <p:sp>
        <p:nvSpPr>
          <p:cNvPr id="12" name="文本框 11"/>
          <p:cNvSpPr txBox="1"/>
          <p:nvPr/>
        </p:nvSpPr>
        <p:spPr>
          <a:xfrm>
            <a:off x="2734573" y="5459271"/>
            <a:ext cx="7846352" cy="646331"/>
          </a:xfrm>
          <a:prstGeom prst="rect">
            <a:avLst/>
          </a:prstGeom>
          <a:noFill/>
        </p:spPr>
        <p:txBody>
          <a:bodyPr wrap="square">
            <a:spAutoFit/>
          </a:bodyPr>
          <a:lstStyle/>
          <a:p>
            <a:pPr marL="285750" indent="-285750">
              <a:buFont typeface="Arial" panose="020B0604020202020204" pitchFamily="34" charset="0"/>
              <a:buChar char="•"/>
            </a:pPr>
            <a:r>
              <a:rPr kumimoji="1" lang="zh-CN" altLang="en-US" sz="1800" dirty="0">
                <a:solidFill>
                  <a:sysClr val="windowText" lastClr="000000"/>
                </a:solidFill>
              </a:rPr>
              <a:t>复杂背景下</a:t>
            </a:r>
            <a:r>
              <a:rPr kumimoji="1" lang="zh-CN" altLang="en-US" sz="3600" dirty="0">
                <a:solidFill>
                  <a:sysClr val="windowText" lastClr="000000"/>
                </a:solidFill>
              </a:rPr>
              <a:t>强鲁棒性</a:t>
            </a:r>
            <a:r>
              <a:rPr kumimoji="1" lang="zh-CN" altLang="en-US" sz="1800" dirty="0">
                <a:solidFill>
                  <a:sysClr val="windowText" lastClr="000000"/>
                </a:solidFill>
              </a:rPr>
              <a:t>为客户提供稳定的缺陷检测能力</a:t>
            </a:r>
            <a:endParaRPr kumimoji="1" lang="zh-CN" altLang="en-US" sz="1800" dirty="0">
              <a:solidFill>
                <a:sysClr val="windowText" lastClr="000000"/>
              </a:solidFill>
            </a:endParaRPr>
          </a:p>
        </p:txBody>
      </p:sp>
      <p:sp>
        <p:nvSpPr>
          <p:cNvPr id="13" name="文本框 12"/>
          <p:cNvSpPr txBox="1"/>
          <p:nvPr/>
        </p:nvSpPr>
        <p:spPr>
          <a:xfrm>
            <a:off x="482600" y="226853"/>
            <a:ext cx="9358086" cy="461665"/>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a:defRPr/>
            </a:pP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rPr>
              <a:t>算法特性 </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 </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超强鲁棒性分割能力</a:t>
            </a:r>
            <a:endPar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建筑, 户外, 人行道, 街道&#10;&#10;描述已自动生成"/>
          <p:cNvPicPr>
            <a:picLocks noChangeAspect="1"/>
          </p:cNvPicPr>
          <p:nvPr/>
        </p:nvPicPr>
        <p:blipFill>
          <a:blip r:embed="rId1"/>
          <a:stretch>
            <a:fillRect/>
          </a:stretch>
        </p:blipFill>
        <p:spPr>
          <a:xfrm>
            <a:off x="323849" y="1473749"/>
            <a:ext cx="1714739" cy="5249008"/>
          </a:xfrm>
          <a:prstGeom prst="rect">
            <a:avLst/>
          </a:prstGeom>
        </p:spPr>
      </p:pic>
      <p:pic>
        <p:nvPicPr>
          <p:cNvPr id="6" name="图片 5" descr="图片包含 户外, 建筑, 绿色, 电脑&#10;&#10;描述已自动生成"/>
          <p:cNvPicPr>
            <a:picLocks noChangeAspect="1"/>
          </p:cNvPicPr>
          <p:nvPr/>
        </p:nvPicPr>
        <p:blipFill>
          <a:blip r:embed="rId2"/>
          <a:stretch>
            <a:fillRect/>
          </a:stretch>
        </p:blipFill>
        <p:spPr>
          <a:xfrm>
            <a:off x="2344939" y="1473749"/>
            <a:ext cx="1812715" cy="5282450"/>
          </a:xfrm>
          <a:prstGeom prst="rect">
            <a:avLst/>
          </a:prstGeom>
        </p:spPr>
      </p:pic>
      <p:sp>
        <p:nvSpPr>
          <p:cNvPr id="7" name="矩形: 圆角 11"/>
          <p:cNvSpPr/>
          <p:nvPr/>
        </p:nvSpPr>
        <p:spPr>
          <a:xfrm>
            <a:off x="323849" y="993356"/>
            <a:ext cx="1714738"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原图</a:t>
            </a:r>
            <a:endParaRPr lang="zh-CN" altLang="en-US" dirty="0">
              <a:solidFill>
                <a:schemeClr val="tx1"/>
              </a:solidFill>
            </a:endParaRPr>
          </a:p>
        </p:txBody>
      </p:sp>
      <p:sp>
        <p:nvSpPr>
          <p:cNvPr id="8" name="矩形: 圆角 12"/>
          <p:cNvSpPr/>
          <p:nvPr/>
        </p:nvSpPr>
        <p:spPr>
          <a:xfrm>
            <a:off x="2344938" y="993356"/>
            <a:ext cx="1812715"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DeepLab</a:t>
            </a:r>
            <a:endParaRPr lang="zh-CN" altLang="en-US" dirty="0">
              <a:solidFill>
                <a:schemeClr val="tx1"/>
              </a:solidFill>
            </a:endParaRPr>
          </a:p>
        </p:txBody>
      </p:sp>
      <p:sp>
        <p:nvSpPr>
          <p:cNvPr id="9" name="矩形: 圆角 18"/>
          <p:cNvSpPr/>
          <p:nvPr/>
        </p:nvSpPr>
        <p:spPr>
          <a:xfrm>
            <a:off x="4464004" y="993356"/>
            <a:ext cx="1812714"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PSPNet</a:t>
            </a:r>
            <a:endParaRPr lang="zh-CN" altLang="en-US" dirty="0">
              <a:solidFill>
                <a:schemeClr val="tx1"/>
              </a:solidFill>
            </a:endParaRPr>
          </a:p>
        </p:txBody>
      </p:sp>
      <p:pic>
        <p:nvPicPr>
          <p:cNvPr id="11" name="图片 10" descr="图片包含 电脑, 窗户, 建筑, 游戏机&#10;&#10;描述已自动生成"/>
          <p:cNvPicPr>
            <a:picLocks noChangeAspect="1"/>
          </p:cNvPicPr>
          <p:nvPr/>
        </p:nvPicPr>
        <p:blipFill>
          <a:blip r:embed="rId3" cstate="email"/>
          <a:stretch>
            <a:fillRect/>
          </a:stretch>
        </p:blipFill>
        <p:spPr>
          <a:xfrm>
            <a:off x="4464004" y="1485707"/>
            <a:ext cx="1812715" cy="5258534"/>
          </a:xfrm>
          <a:prstGeom prst="rect">
            <a:avLst/>
          </a:prstGeom>
        </p:spPr>
      </p:pic>
      <p:pic>
        <p:nvPicPr>
          <p:cNvPr id="13" name="图片 12" descr="图片包含 建筑, 绿色, 电脑, 小&#10;&#10;描述已自动生成"/>
          <p:cNvPicPr>
            <a:picLocks noChangeAspect="1"/>
          </p:cNvPicPr>
          <p:nvPr/>
        </p:nvPicPr>
        <p:blipFill>
          <a:blip r:embed="rId4"/>
          <a:stretch>
            <a:fillRect/>
          </a:stretch>
        </p:blipFill>
        <p:spPr>
          <a:xfrm>
            <a:off x="6583068" y="1495233"/>
            <a:ext cx="1812715" cy="5227524"/>
          </a:xfrm>
          <a:prstGeom prst="rect">
            <a:avLst/>
          </a:prstGeom>
        </p:spPr>
      </p:pic>
      <p:sp>
        <p:nvSpPr>
          <p:cNvPr id="14" name="矩形: 圆角 18"/>
          <p:cNvSpPr/>
          <p:nvPr/>
        </p:nvSpPr>
        <p:spPr>
          <a:xfrm>
            <a:off x="6583068" y="998781"/>
            <a:ext cx="1812714" cy="369332"/>
          </a:xfrm>
          <a:prstGeom prst="roundRect">
            <a:avLst>
              <a:gd name="adj" fmla="val 0"/>
            </a:avLst>
          </a:prstGeom>
          <a:solidFill>
            <a:srgbClr val="922B2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思谋</a:t>
            </a:r>
            <a:endParaRPr lang="zh-CN" altLang="en-US" dirty="0">
              <a:solidFill>
                <a:schemeClr val="bg1"/>
              </a:solidFill>
            </a:endParaRPr>
          </a:p>
        </p:txBody>
      </p:sp>
      <p:sp>
        <p:nvSpPr>
          <p:cNvPr id="12" name="文本框 11"/>
          <p:cNvSpPr txBox="1"/>
          <p:nvPr/>
        </p:nvSpPr>
        <p:spPr>
          <a:xfrm>
            <a:off x="8988061" y="1385220"/>
            <a:ext cx="2908662" cy="5016758"/>
          </a:xfrm>
          <a:prstGeom prst="rect">
            <a:avLst/>
          </a:prstGeom>
          <a:noFill/>
        </p:spPr>
        <p:txBody>
          <a:bodyPr wrap="square">
            <a:spAutoFit/>
          </a:bodyPr>
          <a:lstStyle/>
          <a:p>
            <a:r>
              <a:rPr kumimoji="1" lang="zh-CN" altLang="en-US" sz="4000" dirty="0">
                <a:solidFill>
                  <a:schemeClr val="tx1">
                    <a:lumMod val="85000"/>
                    <a:lumOff val="15000"/>
                  </a:schemeClr>
                </a:solidFill>
              </a:rPr>
              <a:t>高达</a:t>
            </a:r>
            <a:endParaRPr kumimoji="1" lang="en-US" altLang="zh-CN" sz="4000" dirty="0">
              <a:solidFill>
                <a:schemeClr val="tx1">
                  <a:lumMod val="85000"/>
                  <a:lumOff val="15000"/>
                </a:schemeClr>
              </a:solidFill>
            </a:endParaRPr>
          </a:p>
          <a:p>
            <a:endParaRPr kumimoji="1" lang="en-US" altLang="zh-CN" sz="4000" dirty="0">
              <a:solidFill>
                <a:schemeClr val="tx1">
                  <a:lumMod val="85000"/>
                  <a:lumOff val="15000"/>
                </a:schemeClr>
              </a:solidFill>
            </a:endParaRPr>
          </a:p>
          <a:p>
            <a:r>
              <a:rPr kumimoji="1" lang="en-US" altLang="zh-CN" sz="8000" dirty="0">
                <a:solidFill>
                  <a:schemeClr val="tx1">
                    <a:lumMod val="85000"/>
                    <a:lumOff val="15000"/>
                  </a:schemeClr>
                </a:solidFill>
              </a:rPr>
              <a:t>3</a:t>
            </a:r>
            <a:r>
              <a:rPr kumimoji="1" lang="zh-CN" altLang="en-US" sz="8000" dirty="0">
                <a:solidFill>
                  <a:schemeClr val="tx1">
                    <a:lumMod val="85000"/>
                    <a:lumOff val="15000"/>
                  </a:schemeClr>
                </a:solidFill>
              </a:rPr>
              <a:t>像素</a:t>
            </a:r>
            <a:endParaRPr kumimoji="1" lang="en-US" altLang="zh-CN" sz="8000" dirty="0">
              <a:solidFill>
                <a:schemeClr val="tx1">
                  <a:lumMod val="85000"/>
                  <a:lumOff val="15000"/>
                </a:schemeClr>
              </a:solidFill>
            </a:endParaRPr>
          </a:p>
          <a:p>
            <a:endParaRPr kumimoji="1" lang="en-US" altLang="zh-CN" sz="4000" dirty="0">
              <a:solidFill>
                <a:schemeClr val="tx1">
                  <a:lumMod val="85000"/>
                  <a:lumOff val="15000"/>
                </a:schemeClr>
              </a:solidFill>
            </a:endParaRPr>
          </a:p>
          <a:p>
            <a:r>
              <a:rPr kumimoji="1" lang="zh-CN" altLang="en-US" sz="4000" dirty="0">
                <a:solidFill>
                  <a:schemeClr val="tx1">
                    <a:lumMod val="85000"/>
                    <a:lumOff val="15000"/>
                  </a:schemeClr>
                </a:solidFill>
              </a:rPr>
              <a:t>缺陷</a:t>
            </a:r>
            <a:endParaRPr kumimoji="1" lang="en-US" altLang="zh-CN" sz="4000" dirty="0">
              <a:solidFill>
                <a:schemeClr val="tx1">
                  <a:lumMod val="85000"/>
                  <a:lumOff val="15000"/>
                </a:schemeClr>
              </a:solidFill>
            </a:endParaRPr>
          </a:p>
          <a:p>
            <a:r>
              <a:rPr kumimoji="1" lang="zh-CN" altLang="en-US" sz="4000" dirty="0">
                <a:solidFill>
                  <a:schemeClr val="tx1">
                    <a:lumMod val="85000"/>
                    <a:lumOff val="15000"/>
                  </a:schemeClr>
                </a:solidFill>
              </a:rPr>
              <a:t>检出能力</a:t>
            </a:r>
            <a:endParaRPr kumimoji="1" lang="en-US" altLang="zh-CN" sz="4000" dirty="0">
              <a:solidFill>
                <a:schemeClr val="tx1">
                  <a:lumMod val="85000"/>
                  <a:lumOff val="15000"/>
                </a:schemeClr>
              </a:solidFill>
            </a:endParaRPr>
          </a:p>
          <a:p>
            <a:endParaRPr kumimoji="1" lang="en-US" altLang="zh-CN" sz="4000" dirty="0">
              <a:solidFill>
                <a:schemeClr val="tx1">
                  <a:lumMod val="85000"/>
                  <a:lumOff val="15000"/>
                </a:schemeClr>
              </a:solidFill>
            </a:endParaRPr>
          </a:p>
        </p:txBody>
      </p:sp>
      <p:sp>
        <p:nvSpPr>
          <p:cNvPr id="15" name="文本框 14"/>
          <p:cNvSpPr txBox="1"/>
          <p:nvPr/>
        </p:nvSpPr>
        <p:spPr>
          <a:xfrm>
            <a:off x="482600" y="226853"/>
            <a:ext cx="9358086" cy="461665"/>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marR="0" lvl="0" indent="0" fontAlgn="auto">
              <a:lnSpc>
                <a:spcPct val="100000"/>
              </a:lnSpc>
              <a:spcBef>
                <a:spcPts val="0"/>
              </a:spcBef>
              <a:spcAft>
                <a:spcPts val="0"/>
              </a:spcAft>
              <a:buClrTx/>
              <a:buSzTx/>
              <a:buFontTx/>
              <a:buNone/>
              <a:defRPr/>
            </a:pP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rPr>
              <a:t>算法对比 </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 </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开源</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AI</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算法 </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VS </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思谋</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AI</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算法</a:t>
            </a:r>
            <a:endPar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759127" y="5444727"/>
            <a:ext cx="8639073" cy="923330"/>
          </a:xfrm>
          <a:prstGeom prst="rect">
            <a:avLst/>
          </a:prstGeom>
          <a:noFill/>
        </p:spPr>
        <p:txBody>
          <a:bodyPr wrap="square">
            <a:spAutoFit/>
          </a:bodyPr>
          <a:lstStyle/>
          <a:p>
            <a:pPr algn="ctr"/>
            <a:r>
              <a:rPr kumimoji="1" lang="zh-CN" altLang="en-US" sz="2800" dirty="0">
                <a:solidFill>
                  <a:schemeClr val="tx1">
                    <a:lumMod val="85000"/>
                    <a:lumOff val="15000"/>
                  </a:schemeClr>
                </a:solidFill>
              </a:rPr>
              <a:t>在</a:t>
            </a:r>
            <a:r>
              <a:rPr kumimoji="1" lang="zh-CN" altLang="en-US" sz="5400" dirty="0">
                <a:solidFill>
                  <a:schemeClr val="tx1">
                    <a:lumMod val="85000"/>
                    <a:lumOff val="15000"/>
                  </a:schemeClr>
                </a:solidFill>
              </a:rPr>
              <a:t>细微缺陷</a:t>
            </a:r>
            <a:r>
              <a:rPr kumimoji="1" lang="zh-CN" altLang="en-US" sz="2800" dirty="0">
                <a:solidFill>
                  <a:schemeClr val="tx1">
                    <a:lumMod val="85000"/>
                    <a:lumOff val="15000"/>
                  </a:schemeClr>
                </a:solidFill>
              </a:rPr>
              <a:t>的精细化分割上，思谋明显胜出！</a:t>
            </a:r>
            <a:endParaRPr kumimoji="1" lang="en-US" altLang="zh-CN" sz="2800" dirty="0">
              <a:solidFill>
                <a:schemeClr val="tx1">
                  <a:lumMod val="85000"/>
                  <a:lumOff val="15000"/>
                </a:schemeClr>
              </a:solidFill>
            </a:endParaRPr>
          </a:p>
        </p:txBody>
      </p:sp>
      <p:grpSp>
        <p:nvGrpSpPr>
          <p:cNvPr id="2" name="组合 1"/>
          <p:cNvGrpSpPr/>
          <p:nvPr/>
        </p:nvGrpSpPr>
        <p:grpSpPr>
          <a:xfrm>
            <a:off x="739952" y="1038654"/>
            <a:ext cx="10432873" cy="4155346"/>
            <a:chOff x="1759127" y="1635854"/>
            <a:chExt cx="8639073" cy="3094065"/>
          </a:xfrm>
        </p:grpSpPr>
        <p:pic>
          <p:nvPicPr>
            <p:cNvPr id="3" name="图片 2"/>
            <p:cNvPicPr>
              <a:picLocks noChangeAspect="1"/>
            </p:cNvPicPr>
            <p:nvPr/>
          </p:nvPicPr>
          <p:blipFill>
            <a:blip r:embed="rId1" cstate="email"/>
            <a:stretch>
              <a:fillRect/>
            </a:stretch>
          </p:blipFill>
          <p:spPr>
            <a:xfrm>
              <a:off x="1759127" y="2153588"/>
              <a:ext cx="1787236" cy="2550823"/>
            </a:xfrm>
            <a:prstGeom prst="rect">
              <a:avLst/>
            </a:prstGeom>
          </p:spPr>
        </p:pic>
        <p:pic>
          <p:nvPicPr>
            <p:cNvPr id="6" name="图片 5"/>
            <p:cNvPicPr>
              <a:picLocks noChangeAspect="1"/>
            </p:cNvPicPr>
            <p:nvPr/>
          </p:nvPicPr>
          <p:blipFill>
            <a:blip r:embed="rId2"/>
            <a:stretch>
              <a:fillRect/>
            </a:stretch>
          </p:blipFill>
          <p:spPr>
            <a:xfrm>
              <a:off x="8477129" y="2128080"/>
              <a:ext cx="1921071" cy="2601839"/>
            </a:xfrm>
            <a:prstGeom prst="rect">
              <a:avLst/>
            </a:prstGeom>
          </p:spPr>
        </p:pic>
        <p:pic>
          <p:nvPicPr>
            <p:cNvPr id="12" name="图片 11" descr="图片包含 电脑, 灯光, 站, 街道&#10;&#10;描述已自动生成"/>
            <p:cNvPicPr>
              <a:picLocks noChangeAspect="1"/>
            </p:cNvPicPr>
            <p:nvPr/>
          </p:nvPicPr>
          <p:blipFill>
            <a:blip r:embed="rId3"/>
            <a:stretch>
              <a:fillRect/>
            </a:stretch>
          </p:blipFill>
          <p:spPr>
            <a:xfrm>
              <a:off x="3909238" y="2153588"/>
              <a:ext cx="1921071" cy="2550823"/>
            </a:xfrm>
            <a:prstGeom prst="rect">
              <a:avLst/>
            </a:prstGeom>
          </p:spPr>
        </p:pic>
        <p:pic>
          <p:nvPicPr>
            <p:cNvPr id="14" name="图片 13" descr="图片包含 电脑, 游戏机, 街道, 站&#10;&#10;描述已自动生成"/>
            <p:cNvPicPr>
              <a:picLocks noChangeAspect="1"/>
            </p:cNvPicPr>
            <p:nvPr/>
          </p:nvPicPr>
          <p:blipFill>
            <a:blip r:embed="rId4" cstate="email"/>
            <a:stretch>
              <a:fillRect/>
            </a:stretch>
          </p:blipFill>
          <p:spPr>
            <a:xfrm>
              <a:off x="6193184" y="2128080"/>
              <a:ext cx="1921071" cy="2601839"/>
            </a:xfrm>
            <a:prstGeom prst="rect">
              <a:avLst/>
            </a:prstGeom>
          </p:spPr>
        </p:pic>
        <p:sp>
          <p:nvSpPr>
            <p:cNvPr id="15" name="矩形: 圆角 11"/>
            <p:cNvSpPr/>
            <p:nvPr/>
          </p:nvSpPr>
          <p:spPr>
            <a:xfrm>
              <a:off x="1759127" y="1635854"/>
              <a:ext cx="1714738"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原图</a:t>
              </a:r>
              <a:endParaRPr lang="zh-CN" altLang="en-US" dirty="0">
                <a:solidFill>
                  <a:schemeClr val="tx1"/>
                </a:solidFill>
              </a:endParaRPr>
            </a:p>
          </p:txBody>
        </p:sp>
        <p:sp>
          <p:nvSpPr>
            <p:cNvPr id="16" name="矩形: 圆角 12"/>
            <p:cNvSpPr/>
            <p:nvPr/>
          </p:nvSpPr>
          <p:spPr>
            <a:xfrm>
              <a:off x="3945850" y="1635854"/>
              <a:ext cx="1812715"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DeepLab</a:t>
              </a:r>
              <a:endParaRPr lang="zh-CN" altLang="en-US" dirty="0">
                <a:solidFill>
                  <a:schemeClr val="tx1"/>
                </a:solidFill>
              </a:endParaRPr>
            </a:p>
          </p:txBody>
        </p:sp>
        <p:sp>
          <p:nvSpPr>
            <p:cNvPr id="17" name="矩形: 圆角 18"/>
            <p:cNvSpPr/>
            <p:nvPr/>
          </p:nvSpPr>
          <p:spPr>
            <a:xfrm>
              <a:off x="6230550" y="1635854"/>
              <a:ext cx="1812714"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PSPNet</a:t>
              </a:r>
              <a:endParaRPr lang="zh-CN" altLang="en-US" dirty="0">
                <a:solidFill>
                  <a:schemeClr val="tx1"/>
                </a:solidFill>
              </a:endParaRPr>
            </a:p>
          </p:txBody>
        </p:sp>
        <p:sp>
          <p:nvSpPr>
            <p:cNvPr id="18" name="矩形: 圆角 18"/>
            <p:cNvSpPr/>
            <p:nvPr/>
          </p:nvSpPr>
          <p:spPr>
            <a:xfrm>
              <a:off x="8477129" y="1641279"/>
              <a:ext cx="1812714" cy="369332"/>
            </a:xfrm>
            <a:prstGeom prst="roundRect">
              <a:avLst>
                <a:gd name="adj" fmla="val 0"/>
              </a:avLst>
            </a:prstGeom>
            <a:solidFill>
              <a:srgbClr val="922B2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思谋</a:t>
              </a:r>
              <a:endParaRPr lang="zh-CN" altLang="en-US" dirty="0">
                <a:solidFill>
                  <a:schemeClr val="bg1"/>
                </a:solidFill>
              </a:endParaRPr>
            </a:p>
          </p:txBody>
        </p:sp>
      </p:grpSp>
      <p:sp>
        <p:nvSpPr>
          <p:cNvPr id="19" name="文本框 18"/>
          <p:cNvSpPr txBox="1"/>
          <p:nvPr/>
        </p:nvSpPr>
        <p:spPr>
          <a:xfrm>
            <a:off x="482600" y="226853"/>
            <a:ext cx="9358086" cy="461665"/>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a:defRPr/>
            </a:pP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rPr>
              <a:t>算法对比 </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 </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开源</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AI</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算法 </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VS </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思谋</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AI</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算法</a:t>
            </a:r>
            <a:endPar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在门上&#10;&#10;中度可信度描述已自动生成"/>
          <p:cNvPicPr>
            <a:picLocks noChangeAspect="1"/>
          </p:cNvPicPr>
          <p:nvPr/>
        </p:nvPicPr>
        <p:blipFill>
          <a:blip r:embed="rId1" cstate="email"/>
          <a:stretch>
            <a:fillRect/>
          </a:stretch>
        </p:blipFill>
        <p:spPr>
          <a:xfrm>
            <a:off x="434721" y="1766495"/>
            <a:ext cx="1264098" cy="2031390"/>
          </a:xfrm>
          <a:prstGeom prst="rect">
            <a:avLst/>
          </a:prstGeom>
        </p:spPr>
      </p:pic>
      <p:pic>
        <p:nvPicPr>
          <p:cNvPr id="5" name="图片 4" descr="在门上&#10;&#10;中度可信度描述已自动生成"/>
          <p:cNvPicPr>
            <a:picLocks noChangeAspect="1"/>
          </p:cNvPicPr>
          <p:nvPr/>
        </p:nvPicPr>
        <p:blipFill>
          <a:blip r:embed="rId2" cstate="email"/>
          <a:stretch>
            <a:fillRect/>
          </a:stretch>
        </p:blipFill>
        <p:spPr>
          <a:xfrm>
            <a:off x="2863677" y="1736501"/>
            <a:ext cx="1410542" cy="2061384"/>
          </a:xfrm>
          <a:prstGeom prst="rect">
            <a:avLst/>
          </a:prstGeom>
        </p:spPr>
      </p:pic>
      <p:pic>
        <p:nvPicPr>
          <p:cNvPr id="6" name="图片 5" descr="砖墙上&#10;&#10;中度可信度描述已自动生成"/>
          <p:cNvPicPr>
            <a:picLocks noChangeAspect="1"/>
          </p:cNvPicPr>
          <p:nvPr/>
        </p:nvPicPr>
        <p:blipFill>
          <a:blip r:embed="rId3" cstate="email"/>
          <a:stretch>
            <a:fillRect/>
          </a:stretch>
        </p:blipFill>
        <p:spPr>
          <a:xfrm>
            <a:off x="8040628" y="1766495"/>
            <a:ext cx="1264098" cy="2031390"/>
          </a:xfrm>
          <a:prstGeom prst="rect">
            <a:avLst/>
          </a:prstGeom>
        </p:spPr>
      </p:pic>
      <p:pic>
        <p:nvPicPr>
          <p:cNvPr id="7" name="图片 6" descr="墙上有涂鸦&#10;&#10;描述已自动生成"/>
          <p:cNvPicPr>
            <a:picLocks noChangeAspect="1"/>
          </p:cNvPicPr>
          <p:nvPr/>
        </p:nvPicPr>
        <p:blipFill>
          <a:blip r:embed="rId4" cstate="email"/>
          <a:stretch>
            <a:fillRect/>
          </a:stretch>
        </p:blipFill>
        <p:spPr>
          <a:xfrm>
            <a:off x="5439078" y="1736501"/>
            <a:ext cx="1285064" cy="2061384"/>
          </a:xfrm>
          <a:prstGeom prst="rect">
            <a:avLst/>
          </a:prstGeom>
        </p:spPr>
      </p:pic>
      <p:pic>
        <p:nvPicPr>
          <p:cNvPr id="11" name="图片 10"/>
          <p:cNvPicPr/>
          <p:nvPr/>
        </p:nvPicPr>
        <p:blipFill>
          <a:blip r:embed="rId5" cstate="email"/>
          <a:stretch>
            <a:fillRect/>
          </a:stretch>
        </p:blipFill>
        <p:spPr>
          <a:xfrm>
            <a:off x="434721" y="4132000"/>
            <a:ext cx="1264098" cy="1933589"/>
          </a:xfrm>
          <a:prstGeom prst="rect">
            <a:avLst/>
          </a:prstGeom>
        </p:spPr>
      </p:pic>
      <p:pic>
        <p:nvPicPr>
          <p:cNvPr id="12" name="图片 11"/>
          <p:cNvPicPr/>
          <p:nvPr/>
        </p:nvPicPr>
        <p:blipFill>
          <a:blip r:embed="rId6" cstate="email"/>
          <a:stretch>
            <a:fillRect/>
          </a:stretch>
        </p:blipFill>
        <p:spPr>
          <a:xfrm>
            <a:off x="5439079" y="4132000"/>
            <a:ext cx="1285064" cy="1933591"/>
          </a:xfrm>
          <a:prstGeom prst="rect">
            <a:avLst/>
          </a:prstGeom>
        </p:spPr>
      </p:pic>
      <p:pic>
        <p:nvPicPr>
          <p:cNvPr id="13" name="图片 12"/>
          <p:cNvPicPr/>
          <p:nvPr/>
        </p:nvPicPr>
        <p:blipFill>
          <a:blip r:embed="rId7" cstate="email"/>
          <a:stretch>
            <a:fillRect/>
          </a:stretch>
        </p:blipFill>
        <p:spPr>
          <a:xfrm>
            <a:off x="8040628" y="4132000"/>
            <a:ext cx="1264098" cy="1933595"/>
          </a:xfrm>
          <a:prstGeom prst="rect">
            <a:avLst/>
          </a:prstGeom>
        </p:spPr>
      </p:pic>
      <p:cxnSp>
        <p:nvCxnSpPr>
          <p:cNvPr id="8" name="直接连接符 7"/>
          <p:cNvCxnSpPr/>
          <p:nvPr/>
        </p:nvCxnSpPr>
        <p:spPr>
          <a:xfrm>
            <a:off x="41529" y="3925901"/>
            <a:ext cx="9464040"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图片 9" descr="图片包含 建筑, 前, 雨, 消防栓&#10;&#10;描述已自动生成"/>
          <p:cNvPicPr>
            <a:picLocks noChangeAspect="1"/>
          </p:cNvPicPr>
          <p:nvPr/>
        </p:nvPicPr>
        <p:blipFill>
          <a:blip r:embed="rId8" cstate="email"/>
          <a:stretch>
            <a:fillRect/>
          </a:stretch>
        </p:blipFill>
        <p:spPr>
          <a:xfrm>
            <a:off x="2863677" y="4131994"/>
            <a:ext cx="1410542" cy="1933595"/>
          </a:xfrm>
          <a:prstGeom prst="rect">
            <a:avLst/>
          </a:prstGeom>
        </p:spPr>
      </p:pic>
      <p:sp>
        <p:nvSpPr>
          <p:cNvPr id="20" name="矩形: 圆角 11"/>
          <p:cNvSpPr/>
          <p:nvPr/>
        </p:nvSpPr>
        <p:spPr>
          <a:xfrm>
            <a:off x="142874" y="1090836"/>
            <a:ext cx="1714738"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原图</a:t>
            </a:r>
            <a:endParaRPr lang="zh-CN" altLang="en-US" dirty="0">
              <a:solidFill>
                <a:schemeClr val="tx1"/>
              </a:solidFill>
            </a:endParaRPr>
          </a:p>
        </p:txBody>
      </p:sp>
      <p:sp>
        <p:nvSpPr>
          <p:cNvPr id="21" name="矩形: 圆角 12"/>
          <p:cNvSpPr/>
          <p:nvPr/>
        </p:nvSpPr>
        <p:spPr>
          <a:xfrm>
            <a:off x="2662590" y="1090836"/>
            <a:ext cx="1812715"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Ground truth</a:t>
            </a:r>
            <a:endParaRPr lang="zh-CN" altLang="en-US" dirty="0">
              <a:solidFill>
                <a:schemeClr val="tx1"/>
              </a:solidFill>
            </a:endParaRPr>
          </a:p>
        </p:txBody>
      </p:sp>
      <p:sp>
        <p:nvSpPr>
          <p:cNvPr id="22" name="矩形: 圆角 18"/>
          <p:cNvSpPr/>
          <p:nvPr/>
        </p:nvSpPr>
        <p:spPr>
          <a:xfrm>
            <a:off x="5175253" y="1090836"/>
            <a:ext cx="1812714"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PSPNet</a:t>
            </a:r>
            <a:endParaRPr lang="zh-CN" altLang="en-US" dirty="0">
              <a:solidFill>
                <a:schemeClr val="tx1"/>
              </a:solidFill>
            </a:endParaRPr>
          </a:p>
        </p:txBody>
      </p:sp>
      <p:sp>
        <p:nvSpPr>
          <p:cNvPr id="23" name="矩形: 圆角 18"/>
          <p:cNvSpPr/>
          <p:nvPr/>
        </p:nvSpPr>
        <p:spPr>
          <a:xfrm>
            <a:off x="7766320" y="1096261"/>
            <a:ext cx="1812714" cy="369332"/>
          </a:xfrm>
          <a:prstGeom prst="roundRect">
            <a:avLst>
              <a:gd name="adj" fmla="val 0"/>
            </a:avLst>
          </a:prstGeom>
          <a:solidFill>
            <a:srgbClr val="922B2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思谋</a:t>
            </a:r>
            <a:endParaRPr lang="zh-CN" altLang="en-US" dirty="0">
              <a:solidFill>
                <a:schemeClr val="bg1"/>
              </a:solidFill>
            </a:endParaRPr>
          </a:p>
        </p:txBody>
      </p:sp>
      <p:sp>
        <p:nvSpPr>
          <p:cNvPr id="16" name="文本框 15"/>
          <p:cNvSpPr txBox="1"/>
          <p:nvPr/>
        </p:nvSpPr>
        <p:spPr>
          <a:xfrm>
            <a:off x="9612244" y="2124681"/>
            <a:ext cx="2793941" cy="2800767"/>
          </a:xfrm>
          <a:prstGeom prst="rect">
            <a:avLst/>
          </a:prstGeom>
          <a:noFill/>
        </p:spPr>
        <p:txBody>
          <a:bodyPr wrap="square">
            <a:spAutoFit/>
          </a:bodyPr>
          <a:lstStyle/>
          <a:p>
            <a:r>
              <a:rPr kumimoji="1" lang="zh-CN" altLang="en-US" sz="2000" dirty="0">
                <a:solidFill>
                  <a:schemeClr val="tx1">
                    <a:lumMod val="85000"/>
                    <a:lumOff val="15000"/>
                  </a:schemeClr>
                </a:solidFill>
              </a:rPr>
              <a:t>自研优异</a:t>
            </a:r>
            <a:endParaRPr kumimoji="1" lang="en-US" altLang="zh-CN" sz="2000" dirty="0">
              <a:solidFill>
                <a:schemeClr val="tx1">
                  <a:lumMod val="85000"/>
                  <a:lumOff val="15000"/>
                </a:schemeClr>
              </a:solidFill>
            </a:endParaRPr>
          </a:p>
          <a:p>
            <a:endParaRPr kumimoji="1" lang="en-US" altLang="zh-CN" sz="2000" dirty="0">
              <a:solidFill>
                <a:schemeClr val="tx1">
                  <a:lumMod val="85000"/>
                  <a:lumOff val="15000"/>
                </a:schemeClr>
              </a:solidFill>
            </a:endParaRPr>
          </a:p>
          <a:p>
            <a:r>
              <a:rPr kumimoji="1" lang="zh-CN" altLang="en-US" sz="4800" dirty="0">
                <a:solidFill>
                  <a:schemeClr val="tx1">
                    <a:lumMod val="85000"/>
                    <a:lumOff val="15000"/>
                  </a:schemeClr>
                </a:solidFill>
              </a:rPr>
              <a:t>强鲁棒</a:t>
            </a:r>
            <a:endParaRPr kumimoji="1" lang="en-US" altLang="zh-CN" sz="4800" dirty="0">
              <a:solidFill>
                <a:schemeClr val="tx1">
                  <a:lumMod val="85000"/>
                  <a:lumOff val="15000"/>
                </a:schemeClr>
              </a:solidFill>
            </a:endParaRPr>
          </a:p>
          <a:p>
            <a:r>
              <a:rPr kumimoji="1" lang="zh-CN" altLang="en-US" sz="4800" dirty="0">
                <a:solidFill>
                  <a:schemeClr val="tx1">
                    <a:lumMod val="85000"/>
                    <a:lumOff val="15000"/>
                  </a:schemeClr>
                </a:solidFill>
              </a:rPr>
              <a:t>边缘分割</a:t>
            </a:r>
            <a:endParaRPr kumimoji="1" lang="en-US" altLang="zh-CN" sz="4800" dirty="0">
              <a:solidFill>
                <a:schemeClr val="tx1">
                  <a:lumMod val="85000"/>
                  <a:lumOff val="15000"/>
                </a:schemeClr>
              </a:solidFill>
            </a:endParaRPr>
          </a:p>
          <a:p>
            <a:endParaRPr kumimoji="1" lang="en-US" altLang="zh-CN" sz="2000" dirty="0">
              <a:solidFill>
                <a:schemeClr val="tx1">
                  <a:lumMod val="85000"/>
                  <a:lumOff val="15000"/>
                </a:schemeClr>
              </a:solidFill>
            </a:endParaRPr>
          </a:p>
          <a:p>
            <a:r>
              <a:rPr kumimoji="1" lang="zh-CN" altLang="en-US" sz="2000" dirty="0">
                <a:solidFill>
                  <a:schemeClr val="tx1">
                    <a:lumMod val="85000"/>
                    <a:lumOff val="15000"/>
                  </a:schemeClr>
                </a:solidFill>
              </a:rPr>
              <a:t>缺陷检出</a:t>
            </a:r>
            <a:endParaRPr kumimoji="1" lang="en-US" altLang="zh-CN" sz="2000" dirty="0">
              <a:solidFill>
                <a:schemeClr val="tx1">
                  <a:lumMod val="85000"/>
                  <a:lumOff val="15000"/>
                </a:schemeClr>
              </a:solidFill>
            </a:endParaRPr>
          </a:p>
        </p:txBody>
      </p:sp>
      <p:sp>
        <p:nvSpPr>
          <p:cNvPr id="17" name="矩形 16"/>
          <p:cNvSpPr/>
          <p:nvPr/>
        </p:nvSpPr>
        <p:spPr>
          <a:xfrm>
            <a:off x="9731434" y="1600436"/>
            <a:ext cx="2400328" cy="332117"/>
          </a:xfrm>
          <a:prstGeom prst="rect">
            <a:avLst/>
          </a:prstGeom>
          <a:gradFill>
            <a:gsLst>
              <a:gs pos="0">
                <a:schemeClr val="bg1">
                  <a:alpha val="0"/>
                  <a:lumMod val="5000"/>
                  <a:lumOff val="95000"/>
                </a:schemeClr>
              </a:gs>
              <a:gs pos="99000">
                <a:schemeClr val="bg1">
                  <a:lumMod val="9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AI</a:t>
            </a:r>
            <a:r>
              <a:rPr lang="zh-CN" altLang="en-US" dirty="0">
                <a:solidFill>
                  <a:schemeClr val="tx1"/>
                </a:solidFill>
              </a:rPr>
              <a:t>算法特性</a:t>
            </a:r>
            <a:endParaRPr lang="zh-CN" altLang="en-US" dirty="0">
              <a:solidFill>
                <a:schemeClr val="tx1"/>
              </a:solidFill>
            </a:endParaRPr>
          </a:p>
        </p:txBody>
      </p:sp>
      <p:cxnSp>
        <p:nvCxnSpPr>
          <p:cNvPr id="18" name="直接连接符 17"/>
          <p:cNvCxnSpPr/>
          <p:nvPr/>
        </p:nvCxnSpPr>
        <p:spPr>
          <a:xfrm>
            <a:off x="9727191" y="1984312"/>
            <a:ext cx="2288875" cy="0"/>
          </a:xfrm>
          <a:prstGeom prst="line">
            <a:avLst/>
          </a:prstGeom>
          <a:ln>
            <a:gradFill>
              <a:gsLst>
                <a:gs pos="0">
                  <a:schemeClr val="bg1"/>
                </a:gs>
                <a:gs pos="53000">
                  <a:schemeClr val="tx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482600" y="226853"/>
            <a:ext cx="9358086" cy="461665"/>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marR="0" lvl="0" indent="0" fontAlgn="auto">
              <a:lnSpc>
                <a:spcPct val="100000"/>
              </a:lnSpc>
              <a:spcBef>
                <a:spcPts val="0"/>
              </a:spcBef>
              <a:spcAft>
                <a:spcPts val="0"/>
              </a:spcAft>
              <a:buClrTx/>
              <a:buSzTx/>
              <a:buFontTx/>
              <a:buNone/>
              <a:defRPr/>
            </a:pP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rPr>
              <a:t>算法对比 </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 </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开源</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AI</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算法 </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VS </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思谋</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AI</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算法</a:t>
            </a:r>
            <a:endPar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2"/>
          <p:cNvPicPr>
            <a:picLocks noChangeAspect="1"/>
          </p:cNvPicPr>
          <p:nvPr/>
        </p:nvPicPr>
        <p:blipFill>
          <a:blip r:embed="rId1" cstate="email"/>
          <a:stretch>
            <a:fillRect/>
          </a:stretch>
        </p:blipFill>
        <p:spPr>
          <a:xfrm>
            <a:off x="777875" y="3809365"/>
            <a:ext cx="4786630" cy="2521585"/>
          </a:xfrm>
          <a:prstGeom prst="rect">
            <a:avLst/>
          </a:prstGeom>
        </p:spPr>
      </p:pic>
      <p:pic>
        <p:nvPicPr>
          <p:cNvPr id="6" name="图片 5" descr="4"/>
          <p:cNvPicPr>
            <a:picLocks noChangeAspect="1"/>
          </p:cNvPicPr>
          <p:nvPr/>
        </p:nvPicPr>
        <p:blipFill>
          <a:blip r:embed="rId2" cstate="email"/>
          <a:stretch>
            <a:fillRect/>
          </a:stretch>
        </p:blipFill>
        <p:spPr>
          <a:xfrm>
            <a:off x="777875" y="1047115"/>
            <a:ext cx="4786630" cy="2503170"/>
          </a:xfrm>
          <a:prstGeom prst="rect">
            <a:avLst/>
          </a:prstGeom>
        </p:spPr>
      </p:pic>
      <p:sp>
        <p:nvSpPr>
          <p:cNvPr id="10" name="文本框 9"/>
          <p:cNvSpPr txBox="1"/>
          <p:nvPr/>
        </p:nvSpPr>
        <p:spPr>
          <a:xfrm>
            <a:off x="6110286" y="1573092"/>
            <a:ext cx="5303838" cy="830997"/>
          </a:xfrm>
          <a:prstGeom prst="rect">
            <a:avLst/>
          </a:prstGeom>
          <a:solidFill>
            <a:schemeClr val="bg1"/>
          </a:solidFill>
          <a:ln>
            <a:noFill/>
          </a:ln>
        </p:spPr>
        <p:txBody>
          <a:bodyPr wrap="square" rtlCol="0">
            <a:spAutoFit/>
          </a:bodyPr>
          <a:lstStyle/>
          <a:p>
            <a:pPr marL="285750" indent="-285750">
              <a:buFont typeface="Arial" panose="020B0604020202020204" pitchFamily="34" charset="0"/>
              <a:buChar char="•"/>
            </a:pPr>
            <a:r>
              <a:rPr lang="zh-CN" altLang="en-US" sz="1600" dirty="0"/>
              <a:t>高精度</a:t>
            </a:r>
            <a:endParaRPr lang="zh-CN" altLang="en-US" sz="1600" dirty="0"/>
          </a:p>
          <a:p>
            <a:pPr marL="285750" indent="-285750">
              <a:buFont typeface="Arial" panose="020B0604020202020204" pitchFamily="34" charset="0"/>
              <a:buChar char="•"/>
            </a:pPr>
            <a:r>
              <a:rPr lang="zh-CN" altLang="en-US" sz="1600" dirty="0"/>
              <a:t>高速度</a:t>
            </a:r>
            <a:endParaRPr lang="zh-CN" altLang="en-US" sz="1600" dirty="0"/>
          </a:p>
          <a:p>
            <a:pPr marL="285750" indent="-285750">
              <a:buFont typeface="Arial" panose="020B0604020202020204" pitchFamily="34" charset="0"/>
              <a:buChar char="•"/>
            </a:pPr>
            <a:r>
              <a:rPr lang="zh-CN" altLang="en-US" sz="1600" dirty="0"/>
              <a:t>高重复性</a:t>
            </a:r>
            <a:endParaRPr lang="zh-CN" altLang="en-US" sz="1600" dirty="0"/>
          </a:p>
        </p:txBody>
      </p:sp>
      <p:cxnSp>
        <p:nvCxnSpPr>
          <p:cNvPr id="4" name="直接连接符 3"/>
          <p:cNvCxnSpPr/>
          <p:nvPr/>
        </p:nvCxnSpPr>
        <p:spPr>
          <a:xfrm>
            <a:off x="6181588" y="1494769"/>
            <a:ext cx="4983547" cy="0"/>
          </a:xfrm>
          <a:prstGeom prst="line">
            <a:avLst/>
          </a:prstGeom>
          <a:ln cmpd="sng">
            <a:gradFill flip="none" rotWithShape="1">
              <a:gsLst>
                <a:gs pos="0">
                  <a:schemeClr val="accent1">
                    <a:lumMod val="5000"/>
                    <a:lumOff val="95000"/>
                    <a:alpha val="0"/>
                  </a:schemeClr>
                </a:gs>
                <a:gs pos="66000">
                  <a:schemeClr val="tx1">
                    <a:lumMod val="75000"/>
                    <a:lumOff val="2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6110287" y="1047115"/>
            <a:ext cx="5303838" cy="369332"/>
          </a:xfrm>
          <a:prstGeom prst="rect">
            <a:avLst/>
          </a:prstGeom>
          <a:gradFill>
            <a:gsLst>
              <a:gs pos="0">
                <a:schemeClr val="accent1">
                  <a:lumMod val="5000"/>
                  <a:lumOff val="95000"/>
                  <a:alpha val="0"/>
                </a:schemeClr>
              </a:gs>
              <a:gs pos="100000">
                <a:schemeClr val="bg1">
                  <a:lumMod val="95000"/>
                </a:schemeClr>
              </a:gs>
            </a:gsLst>
            <a:lin ang="10800000" scaled="1"/>
          </a:gradFill>
        </p:spPr>
        <p:txBody>
          <a:bodyPr wrap="square">
            <a:spAutoFit/>
          </a:bodyPr>
          <a:lstStyle>
            <a:defPPr>
              <a:defRPr lang="zh-CN"/>
            </a:defPPr>
            <a:lvl1pPr>
              <a:defRPr kumimoji="1">
                <a:solidFill>
                  <a:schemeClr val="tx1">
                    <a:lumMod val="85000"/>
                    <a:lumOff val="15000"/>
                  </a:schemeClr>
                </a:solidFill>
              </a:defRPr>
            </a:lvl1pPr>
          </a:lstStyle>
          <a:p>
            <a:r>
              <a:rPr lang="zh-CN" altLang="en-US" sz="1800" dirty="0"/>
              <a:t>在不同场景下</a:t>
            </a:r>
            <a:r>
              <a:rPr lang="zh-CN" altLang="en-US" dirty="0"/>
              <a:t>能实现</a:t>
            </a:r>
            <a:endParaRPr lang="en-US" altLang="zh-CN" dirty="0"/>
          </a:p>
        </p:txBody>
      </p:sp>
      <p:sp>
        <p:nvSpPr>
          <p:cNvPr id="12" name="文本框 11"/>
          <p:cNvSpPr txBox="1"/>
          <p:nvPr/>
        </p:nvSpPr>
        <p:spPr>
          <a:xfrm>
            <a:off x="6096000" y="4988876"/>
            <a:ext cx="5706358" cy="1342074"/>
          </a:xfrm>
          <a:prstGeom prst="rect">
            <a:avLst/>
          </a:prstGeom>
          <a:gradFill flip="none" rotWithShape="1">
            <a:gsLst>
              <a:gs pos="0">
                <a:schemeClr val="accent1">
                  <a:lumMod val="5000"/>
                  <a:lumOff val="95000"/>
                  <a:alpha val="0"/>
                </a:schemeClr>
              </a:gs>
              <a:gs pos="100000">
                <a:srgbClr val="043E6F">
                  <a:alpha val="22000"/>
                </a:srgbClr>
              </a:gs>
            </a:gsLst>
            <a:lin ang="10800000" scaled="1"/>
            <a:tileRect/>
          </a:gradFill>
        </p:spPr>
        <p:txBody>
          <a:bodyPr wrap="square" anchor="ctr">
            <a:noAutofit/>
          </a:bodyPr>
          <a:lstStyle/>
          <a:p>
            <a:pPr indent="0">
              <a:buFont typeface="Arial" panose="020B0604020202020204" pitchFamily="34" charset="0"/>
              <a:buNone/>
            </a:pPr>
            <a:r>
              <a:rPr lang="zh-CN" altLang="en-US" sz="1600" dirty="0"/>
              <a:t>在某汽车</a:t>
            </a:r>
            <a:r>
              <a:rPr lang="en-US" altLang="zh-CN" sz="1600" dirty="0"/>
              <a:t>500</a:t>
            </a:r>
            <a:r>
              <a:rPr lang="zh-CN" altLang="en-US" sz="1600" dirty="0"/>
              <a:t>强客户的轴承平面度测量项目中，被检测产品在设备传送带高速运行，工件无装夹的条件下，测量结果的</a:t>
            </a:r>
            <a:r>
              <a:rPr lang="zh-CN" altLang="en-US" sz="2800" dirty="0"/>
              <a:t>重复性精度优于其他厂商达</a:t>
            </a:r>
            <a:r>
              <a:rPr lang="en-US" altLang="zh-CN" sz="2800" dirty="0"/>
              <a:t>50%</a:t>
            </a:r>
            <a:r>
              <a:rPr lang="zh-CN" altLang="en-US" sz="1600" dirty="0"/>
              <a:t>。</a:t>
            </a:r>
            <a:endParaRPr lang="zh-CN" altLang="en-US" sz="1600" dirty="0"/>
          </a:p>
        </p:txBody>
      </p:sp>
      <p:sp>
        <p:nvSpPr>
          <p:cNvPr id="14" name="文本框 13"/>
          <p:cNvSpPr txBox="1"/>
          <p:nvPr/>
        </p:nvSpPr>
        <p:spPr>
          <a:xfrm>
            <a:off x="6096000" y="3248560"/>
            <a:ext cx="6108714" cy="830997"/>
          </a:xfrm>
          <a:prstGeom prst="rect">
            <a:avLst/>
          </a:prstGeom>
          <a:noFill/>
        </p:spPr>
        <p:txBody>
          <a:bodyPr wrap="square">
            <a:spAutoFit/>
          </a:bodyPr>
          <a:lstStyle/>
          <a:p>
            <a:pPr marL="285750" indent="-285750">
              <a:buFont typeface="Arial" panose="020B0604020202020204" pitchFamily="34" charset="0"/>
              <a:buChar char="•"/>
            </a:pPr>
            <a:r>
              <a:rPr lang="zh-CN" altLang="en-US" sz="1600" dirty="0">
                <a:sym typeface="+mn-ea"/>
              </a:rPr>
              <a:t>基于高精度</a:t>
            </a:r>
            <a:r>
              <a:rPr lang="en-US" altLang="zh-CN" sz="1600" dirty="0">
                <a:sym typeface="+mn-ea"/>
              </a:rPr>
              <a:t>3D</a:t>
            </a:r>
            <a:r>
              <a:rPr lang="zh-CN" altLang="en-US" sz="1600" dirty="0">
                <a:sym typeface="+mn-ea"/>
              </a:rPr>
              <a:t>传感器</a:t>
            </a:r>
            <a:br>
              <a:rPr lang="en-US" altLang="zh-CN" sz="1600" dirty="0">
                <a:sym typeface="+mn-ea"/>
              </a:rPr>
            </a:br>
            <a:r>
              <a:rPr lang="zh-CN" altLang="en-US" sz="1600" dirty="0">
                <a:sym typeface="+mn-ea"/>
              </a:rPr>
              <a:t>实现微米级别的高精度</a:t>
            </a:r>
            <a:r>
              <a:rPr lang="en-US" altLang="zh-CN" sz="1600" dirty="0">
                <a:sym typeface="+mn-ea"/>
              </a:rPr>
              <a:t>3D</a:t>
            </a:r>
            <a:r>
              <a:rPr lang="zh-CN" altLang="en-US" sz="1600" dirty="0">
                <a:sym typeface="+mn-ea"/>
              </a:rPr>
              <a:t>测量。</a:t>
            </a:r>
            <a:endParaRPr lang="zh-CN" altLang="en-US" sz="1600" dirty="0"/>
          </a:p>
          <a:p>
            <a:pPr marL="285750" indent="-285750">
              <a:buFont typeface="Arial" panose="020B0604020202020204" pitchFamily="34" charset="0"/>
              <a:buChar char="•"/>
            </a:pPr>
            <a:r>
              <a:rPr lang="zh-CN" altLang="en-US" sz="1600" dirty="0"/>
              <a:t>最大程度减少复杂环境对测量结果的影响。</a:t>
            </a:r>
            <a:endParaRPr lang="en-US" altLang="zh-CN" sz="1600" dirty="0"/>
          </a:p>
        </p:txBody>
      </p:sp>
      <p:cxnSp>
        <p:nvCxnSpPr>
          <p:cNvPr id="15" name="直接连接符 14"/>
          <p:cNvCxnSpPr/>
          <p:nvPr/>
        </p:nvCxnSpPr>
        <p:spPr>
          <a:xfrm>
            <a:off x="6167301" y="3170237"/>
            <a:ext cx="4983547" cy="0"/>
          </a:xfrm>
          <a:prstGeom prst="line">
            <a:avLst/>
          </a:prstGeom>
          <a:ln cmpd="sng">
            <a:gradFill flip="none" rotWithShape="1">
              <a:gsLst>
                <a:gs pos="0">
                  <a:schemeClr val="accent1">
                    <a:lumMod val="5000"/>
                    <a:lumOff val="95000"/>
                    <a:alpha val="0"/>
                  </a:schemeClr>
                </a:gs>
                <a:gs pos="66000">
                  <a:schemeClr val="tx1">
                    <a:lumMod val="75000"/>
                    <a:lumOff val="2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6096000" y="2722583"/>
            <a:ext cx="5318124" cy="369332"/>
          </a:xfrm>
          <a:prstGeom prst="rect">
            <a:avLst/>
          </a:prstGeom>
          <a:gradFill>
            <a:gsLst>
              <a:gs pos="0">
                <a:schemeClr val="accent1">
                  <a:lumMod val="5000"/>
                  <a:lumOff val="95000"/>
                  <a:alpha val="0"/>
                </a:schemeClr>
              </a:gs>
              <a:gs pos="100000">
                <a:schemeClr val="bg1">
                  <a:lumMod val="95000"/>
                </a:schemeClr>
              </a:gs>
            </a:gsLst>
            <a:lin ang="10800000" scaled="1"/>
          </a:gradFill>
        </p:spPr>
        <p:txBody>
          <a:bodyPr wrap="square">
            <a:spAutoFit/>
          </a:bodyPr>
          <a:lstStyle/>
          <a:p>
            <a:r>
              <a:rPr kumimoji="1" lang="zh-CN" altLang="en-US" sz="1800" dirty="0">
                <a:solidFill>
                  <a:schemeClr val="tx1">
                    <a:lumMod val="85000"/>
                    <a:lumOff val="15000"/>
                  </a:schemeClr>
                </a:solidFill>
              </a:rPr>
              <a:t>噪声抑制和环境干扰补偿</a:t>
            </a:r>
            <a:r>
              <a:rPr kumimoji="1" lang="zh-CN" altLang="en-US" dirty="0">
                <a:solidFill>
                  <a:schemeClr val="tx1">
                    <a:lumMod val="85000"/>
                    <a:lumOff val="15000"/>
                  </a:schemeClr>
                </a:solidFill>
              </a:rPr>
              <a:t>算法</a:t>
            </a:r>
            <a:endParaRPr kumimoji="1" lang="en-US" altLang="zh-CN" sz="1800" dirty="0">
              <a:solidFill>
                <a:schemeClr val="tx1">
                  <a:lumMod val="85000"/>
                  <a:lumOff val="15000"/>
                </a:schemeClr>
              </a:solidFill>
            </a:endParaRPr>
          </a:p>
        </p:txBody>
      </p:sp>
      <p:sp>
        <p:nvSpPr>
          <p:cNvPr id="13" name="文本框 12"/>
          <p:cNvSpPr txBox="1"/>
          <p:nvPr/>
        </p:nvSpPr>
        <p:spPr>
          <a:xfrm>
            <a:off x="482600" y="226853"/>
            <a:ext cx="9358086" cy="461665"/>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a:defRPr/>
            </a:pP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rPr>
              <a:t>算法特性 </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 </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高精度</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3D</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算法</a:t>
            </a:r>
            <a:endPar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250" advClick="0">
        <p:fade/>
      </p:transition>
    </mc:Choice>
    <mc:Fallback>
      <p:transition advClick="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email"/>
          <a:stretch>
            <a:fillRect/>
          </a:stretch>
        </p:blipFill>
        <p:spPr>
          <a:xfrm>
            <a:off x="4668496" y="2012200"/>
            <a:ext cx="605427" cy="4518830"/>
          </a:xfrm>
          <a:prstGeom prst="rect">
            <a:avLst/>
          </a:prstGeom>
        </p:spPr>
      </p:pic>
      <p:pic>
        <p:nvPicPr>
          <p:cNvPr id="5" name="内容占位符 18"/>
          <p:cNvPicPr>
            <a:picLocks noChangeAspect="1"/>
          </p:cNvPicPr>
          <p:nvPr/>
        </p:nvPicPr>
        <p:blipFill>
          <a:blip r:embed="rId2" cstate="email"/>
          <a:stretch>
            <a:fillRect/>
          </a:stretch>
        </p:blipFill>
        <p:spPr>
          <a:xfrm rot="16200000">
            <a:off x="1322348" y="3939799"/>
            <a:ext cx="4518829" cy="663632"/>
          </a:xfrm>
          <a:prstGeom prst="rect">
            <a:avLst/>
          </a:prstGeom>
        </p:spPr>
      </p:pic>
      <p:pic>
        <p:nvPicPr>
          <p:cNvPr id="13" name="图片 12" descr="图片包含 站, 男人, 游戏机&#10;&#10;描述已自动生成"/>
          <p:cNvPicPr>
            <a:picLocks noChangeAspect="1"/>
          </p:cNvPicPr>
          <p:nvPr/>
        </p:nvPicPr>
        <p:blipFill>
          <a:blip r:embed="rId3" cstate="email"/>
          <a:stretch>
            <a:fillRect/>
          </a:stretch>
        </p:blipFill>
        <p:spPr>
          <a:xfrm>
            <a:off x="6096000" y="2012200"/>
            <a:ext cx="609600" cy="4521200"/>
          </a:xfrm>
          <a:prstGeom prst="rect">
            <a:avLst/>
          </a:prstGeom>
        </p:spPr>
      </p:pic>
      <p:sp>
        <p:nvSpPr>
          <p:cNvPr id="14" name="文本框 13"/>
          <p:cNvSpPr txBox="1"/>
          <p:nvPr/>
        </p:nvSpPr>
        <p:spPr>
          <a:xfrm>
            <a:off x="4674503" y="1552985"/>
            <a:ext cx="646331" cy="369332"/>
          </a:xfrm>
          <a:prstGeom prst="rect">
            <a:avLst/>
          </a:prstGeom>
          <a:noFill/>
        </p:spPr>
        <p:txBody>
          <a:bodyPr wrap="none" rtlCol="0">
            <a:spAutoFit/>
          </a:bodyPr>
          <a:lstStyle/>
          <a:p>
            <a:r>
              <a:rPr kumimoji="1" lang="zh-CN" altLang="en-US" dirty="0"/>
              <a:t>转换</a:t>
            </a:r>
            <a:endParaRPr kumimoji="1" lang="zh-CN" altLang="en-US" dirty="0"/>
          </a:p>
        </p:txBody>
      </p:sp>
      <p:sp>
        <p:nvSpPr>
          <p:cNvPr id="15" name="文本框 14"/>
          <p:cNvSpPr txBox="1"/>
          <p:nvPr/>
        </p:nvSpPr>
        <p:spPr>
          <a:xfrm>
            <a:off x="5846802" y="1552985"/>
            <a:ext cx="1107996" cy="369332"/>
          </a:xfrm>
          <a:prstGeom prst="rect">
            <a:avLst/>
          </a:prstGeom>
          <a:noFill/>
        </p:spPr>
        <p:txBody>
          <a:bodyPr wrap="none" rtlCol="0">
            <a:spAutoFit/>
          </a:bodyPr>
          <a:lstStyle/>
          <a:p>
            <a:r>
              <a:rPr kumimoji="1" lang="zh-CN" altLang="en-US" dirty="0"/>
              <a:t>定位识别</a:t>
            </a:r>
            <a:endParaRPr kumimoji="1" lang="zh-CN" altLang="en-US" dirty="0"/>
          </a:p>
        </p:txBody>
      </p:sp>
      <p:sp>
        <p:nvSpPr>
          <p:cNvPr id="21" name="矩形 20"/>
          <p:cNvSpPr/>
          <p:nvPr/>
        </p:nvSpPr>
        <p:spPr>
          <a:xfrm>
            <a:off x="7548341" y="3826820"/>
            <a:ext cx="1565329" cy="743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2D/3D</a:t>
            </a:r>
            <a:r>
              <a:rPr kumimoji="1" lang="zh-CN" altLang="en-US" dirty="0"/>
              <a:t>后</a:t>
            </a:r>
            <a:endParaRPr kumimoji="1" lang="en-US" altLang="zh-CN" dirty="0"/>
          </a:p>
          <a:p>
            <a:pPr algn="ctr"/>
            <a:r>
              <a:rPr kumimoji="1" lang="zh-CN" altLang="en-US" dirty="0"/>
              <a:t>处理优化</a:t>
            </a:r>
            <a:endParaRPr kumimoji="1" lang="zh-CN" altLang="en-US" dirty="0"/>
          </a:p>
        </p:txBody>
      </p:sp>
      <p:sp>
        <p:nvSpPr>
          <p:cNvPr id="29" name="矩形 28"/>
          <p:cNvSpPr/>
          <p:nvPr/>
        </p:nvSpPr>
        <p:spPr>
          <a:xfrm>
            <a:off x="7548341" y="5402483"/>
            <a:ext cx="1565329" cy="743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输出</a:t>
            </a:r>
            <a:endParaRPr kumimoji="1" lang="en-US" altLang="zh-CN" dirty="0"/>
          </a:p>
          <a:p>
            <a:pPr algn="ctr"/>
            <a:r>
              <a:rPr kumimoji="1" lang="zh-CN" altLang="en-US" dirty="0"/>
              <a:t>最终结果</a:t>
            </a:r>
            <a:endParaRPr kumimoji="1" lang="zh-CN" altLang="en-US" dirty="0"/>
          </a:p>
        </p:txBody>
      </p:sp>
      <p:pic>
        <p:nvPicPr>
          <p:cNvPr id="6" name="图片 5" descr="图片包含 图表&#10;&#10;描述已自动生成"/>
          <p:cNvPicPr>
            <a:picLocks noChangeAspect="1"/>
          </p:cNvPicPr>
          <p:nvPr/>
        </p:nvPicPr>
        <p:blipFill>
          <a:blip r:embed="rId4" cstate="email"/>
          <a:stretch>
            <a:fillRect/>
          </a:stretch>
        </p:blipFill>
        <p:spPr>
          <a:xfrm>
            <a:off x="181524" y="3056706"/>
            <a:ext cx="2466715" cy="2138601"/>
          </a:xfrm>
          <a:prstGeom prst="rect">
            <a:avLst/>
          </a:prstGeom>
        </p:spPr>
      </p:pic>
      <p:sp>
        <p:nvSpPr>
          <p:cNvPr id="20" name="文本框 19"/>
          <p:cNvSpPr txBox="1"/>
          <p:nvPr/>
        </p:nvSpPr>
        <p:spPr>
          <a:xfrm>
            <a:off x="7426176" y="1674454"/>
            <a:ext cx="4408277" cy="1077218"/>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sz="1600" dirty="0">
                <a:solidFill>
                  <a:sysClr val="windowText" lastClr="000000"/>
                </a:solidFill>
              </a:rPr>
              <a:t>实时性</a:t>
            </a:r>
            <a:r>
              <a:rPr kumimoji="1" lang="en-US" altLang="zh-CN" sz="1600" dirty="0">
                <a:solidFill>
                  <a:sysClr val="windowText" lastClr="000000"/>
                </a:solidFill>
              </a:rPr>
              <a:t>3d</a:t>
            </a:r>
            <a:r>
              <a:rPr kumimoji="1" lang="zh-CN" altLang="en-US" sz="1600" dirty="0">
                <a:solidFill>
                  <a:sysClr val="windowText" lastClr="000000"/>
                </a:solidFill>
              </a:rPr>
              <a:t>点云分割算法</a:t>
            </a:r>
            <a:endParaRPr kumimoji="1" lang="zh-CN" altLang="en-US" sz="1600" dirty="0">
              <a:solidFill>
                <a:sysClr val="windowText" lastClr="000000"/>
              </a:solidFill>
            </a:endParaRPr>
          </a:p>
          <a:p>
            <a:pPr marL="285750" indent="-285750">
              <a:buFont typeface="Arial" panose="020B0604020202020204" pitchFamily="34" charset="0"/>
              <a:buChar char="•"/>
            </a:pPr>
            <a:r>
              <a:rPr kumimoji="1" lang="zh-CN" altLang="en-US" sz="1600" dirty="0">
                <a:solidFill>
                  <a:sysClr val="windowText" lastClr="000000"/>
                </a:solidFill>
              </a:rPr>
              <a:t>精准定位到每个点云的语义信息</a:t>
            </a:r>
            <a:endParaRPr kumimoji="1" lang="en-US" altLang="zh-CN" sz="1600" dirty="0">
              <a:solidFill>
                <a:sysClr val="windowText" lastClr="000000"/>
              </a:solidFill>
            </a:endParaRPr>
          </a:p>
          <a:p>
            <a:pPr marL="285750" indent="-285750">
              <a:buFont typeface="Arial" panose="020B0604020202020204" pitchFamily="34" charset="0"/>
              <a:buChar char="•"/>
            </a:pPr>
            <a:r>
              <a:rPr kumimoji="1" lang="zh-CN" altLang="en-US" sz="1600" dirty="0">
                <a:solidFill>
                  <a:sysClr val="windowText" lastClr="000000"/>
                </a:solidFill>
              </a:rPr>
              <a:t>结合思谋</a:t>
            </a:r>
            <a:r>
              <a:rPr kumimoji="1" lang="en-US" altLang="zh-CN" sz="1600" dirty="0">
                <a:solidFill>
                  <a:sysClr val="windowText" lastClr="000000"/>
                </a:solidFill>
              </a:rPr>
              <a:t>AI</a:t>
            </a:r>
            <a:r>
              <a:rPr kumimoji="1" lang="zh-CN" altLang="en-US" sz="1600" dirty="0">
                <a:solidFill>
                  <a:sysClr val="windowText" lastClr="000000"/>
                </a:solidFill>
              </a:rPr>
              <a:t>算法</a:t>
            </a:r>
            <a:endParaRPr kumimoji="1" lang="zh-CN" altLang="en-US" sz="1600" dirty="0">
              <a:solidFill>
                <a:sysClr val="windowText" lastClr="000000"/>
              </a:solidFill>
            </a:endParaRPr>
          </a:p>
          <a:p>
            <a:pPr marL="285750" indent="-285750">
              <a:buFont typeface="Arial" panose="020B0604020202020204" pitchFamily="34" charset="0"/>
              <a:buChar char="•"/>
            </a:pPr>
            <a:r>
              <a:rPr kumimoji="1" lang="zh-CN" altLang="en-US" sz="1600" dirty="0">
                <a:solidFill>
                  <a:sysClr val="windowText" lastClr="000000"/>
                </a:solidFill>
              </a:rPr>
              <a:t>保留客户的深度等</a:t>
            </a:r>
            <a:r>
              <a:rPr kumimoji="1" lang="en-US" altLang="zh-CN" sz="1600" dirty="0">
                <a:solidFill>
                  <a:sysClr val="windowText" lastClr="000000"/>
                </a:solidFill>
              </a:rPr>
              <a:t>3</a:t>
            </a:r>
            <a:r>
              <a:rPr kumimoji="1" lang="zh-CN" altLang="en-US" sz="1600" dirty="0">
                <a:solidFill>
                  <a:sysClr val="windowText" lastClr="000000"/>
                </a:solidFill>
              </a:rPr>
              <a:t>维过滤需求</a:t>
            </a:r>
            <a:endParaRPr kumimoji="1" lang="zh-CN" altLang="en-US" sz="1600" dirty="0">
              <a:solidFill>
                <a:sysClr val="windowText" lastClr="000000"/>
              </a:solidFill>
            </a:endParaRPr>
          </a:p>
        </p:txBody>
      </p:sp>
      <p:cxnSp>
        <p:nvCxnSpPr>
          <p:cNvPr id="22" name="直接连接符 21"/>
          <p:cNvCxnSpPr/>
          <p:nvPr/>
        </p:nvCxnSpPr>
        <p:spPr>
          <a:xfrm>
            <a:off x="7497478" y="1596131"/>
            <a:ext cx="4336975" cy="0"/>
          </a:xfrm>
          <a:prstGeom prst="line">
            <a:avLst/>
          </a:prstGeom>
          <a:ln cmpd="sng">
            <a:gradFill flip="none" rotWithShape="1">
              <a:gsLst>
                <a:gs pos="0">
                  <a:schemeClr val="accent1">
                    <a:lumMod val="5000"/>
                    <a:lumOff val="95000"/>
                    <a:alpha val="0"/>
                  </a:schemeClr>
                </a:gs>
                <a:gs pos="66000">
                  <a:schemeClr val="tx1">
                    <a:lumMod val="75000"/>
                    <a:lumOff val="2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7426177" y="1148477"/>
            <a:ext cx="4408276" cy="369332"/>
          </a:xfrm>
          <a:prstGeom prst="rect">
            <a:avLst/>
          </a:prstGeom>
          <a:noFill/>
        </p:spPr>
        <p:txBody>
          <a:bodyPr wrap="square">
            <a:spAutoFit/>
          </a:bodyPr>
          <a:lstStyle/>
          <a:p>
            <a:r>
              <a:rPr kumimoji="1" lang="zh-CN" altLang="en-US" sz="1800" dirty="0">
                <a:solidFill>
                  <a:schemeClr val="tx1">
                    <a:lumMod val="85000"/>
                    <a:lumOff val="15000"/>
                  </a:schemeClr>
                </a:solidFill>
              </a:rPr>
              <a:t>特性说明</a:t>
            </a:r>
            <a:endParaRPr kumimoji="1" lang="en-US" altLang="zh-CN" sz="1800" dirty="0">
              <a:solidFill>
                <a:schemeClr val="tx1">
                  <a:lumMod val="85000"/>
                  <a:lumOff val="15000"/>
                </a:schemeClr>
              </a:solidFill>
            </a:endParaRPr>
          </a:p>
        </p:txBody>
      </p:sp>
      <p:sp>
        <p:nvSpPr>
          <p:cNvPr id="7" name="箭头: 五边形 6"/>
          <p:cNvSpPr/>
          <p:nvPr/>
        </p:nvSpPr>
        <p:spPr>
          <a:xfrm>
            <a:off x="2764941" y="4083919"/>
            <a:ext cx="365760" cy="229775"/>
          </a:xfrm>
          <a:prstGeom prst="homePlat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箭头: V 形 8"/>
          <p:cNvSpPr/>
          <p:nvPr/>
        </p:nvSpPr>
        <p:spPr>
          <a:xfrm>
            <a:off x="4141240" y="4083921"/>
            <a:ext cx="365760" cy="229775"/>
          </a:xfrm>
          <a:prstGeom prst="chevron">
            <a:avLst>
              <a:gd name="adj" fmla="val 4723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箭头: V 形 30"/>
          <p:cNvSpPr/>
          <p:nvPr/>
        </p:nvSpPr>
        <p:spPr>
          <a:xfrm>
            <a:off x="5512413" y="4083920"/>
            <a:ext cx="365760" cy="229775"/>
          </a:xfrm>
          <a:prstGeom prst="chevron">
            <a:avLst>
              <a:gd name="adj" fmla="val 4723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箭头: V 形 31"/>
          <p:cNvSpPr/>
          <p:nvPr/>
        </p:nvSpPr>
        <p:spPr>
          <a:xfrm>
            <a:off x="6923427" y="4083919"/>
            <a:ext cx="365760" cy="229775"/>
          </a:xfrm>
          <a:prstGeom prst="chevron">
            <a:avLst>
              <a:gd name="adj" fmla="val 4723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箭头: V 形 32"/>
          <p:cNvSpPr/>
          <p:nvPr/>
        </p:nvSpPr>
        <p:spPr>
          <a:xfrm rot="5400000">
            <a:off x="8043791" y="4871753"/>
            <a:ext cx="574427" cy="229775"/>
          </a:xfrm>
          <a:prstGeom prst="chevron">
            <a:avLst>
              <a:gd name="adj" fmla="val 4723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文本框 18"/>
          <p:cNvSpPr txBox="1"/>
          <p:nvPr/>
        </p:nvSpPr>
        <p:spPr>
          <a:xfrm>
            <a:off x="482600" y="226853"/>
            <a:ext cx="9358086" cy="461665"/>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marR="0" lvl="0" indent="0" fontAlgn="auto">
              <a:lnSpc>
                <a:spcPct val="100000"/>
              </a:lnSpc>
              <a:spcBef>
                <a:spcPts val="0"/>
              </a:spcBef>
              <a:spcAft>
                <a:spcPts val="0"/>
              </a:spcAft>
              <a:buClrTx/>
              <a:buSzTx/>
              <a:buFontTx/>
              <a:buNone/>
              <a:defRPr/>
            </a:pP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rPr>
              <a:t>算法对比 </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 3D&amp;AI</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算法深度融合</a:t>
            </a:r>
            <a:endPar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圆角 30"/>
          <p:cNvSpPr/>
          <p:nvPr/>
        </p:nvSpPr>
        <p:spPr>
          <a:xfrm>
            <a:off x="3312691" y="2376514"/>
            <a:ext cx="1205948" cy="430887"/>
          </a:xfrm>
          <a:prstGeom prst="roundRect">
            <a:avLst/>
          </a:prstGeom>
          <a:noFill/>
          <a:ln w="6350">
            <a:solidFill>
              <a:srgbClr val="9E1E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 name="矩形: 圆角 1"/>
          <p:cNvSpPr/>
          <p:nvPr/>
        </p:nvSpPr>
        <p:spPr>
          <a:xfrm>
            <a:off x="1802705" y="2376514"/>
            <a:ext cx="1205948" cy="430887"/>
          </a:xfrm>
          <a:prstGeom prst="roundRect">
            <a:avLst/>
          </a:prstGeom>
          <a:noFill/>
          <a:ln w="6350">
            <a:solidFill>
              <a:srgbClr val="9E1E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5" name="文本框 34"/>
          <p:cNvSpPr txBox="1"/>
          <p:nvPr/>
        </p:nvSpPr>
        <p:spPr>
          <a:xfrm>
            <a:off x="493486" y="621724"/>
            <a:ext cx="11205028" cy="1076325"/>
          </a:xfrm>
          <a:prstGeom prst="rect">
            <a:avLst/>
          </a:prstGeom>
          <a:noFill/>
        </p:spPr>
        <p:txBody>
          <a:bodyPr wrap="square">
            <a:spAutoFit/>
          </a:bodyPr>
          <a:lstStyle>
            <a:defPPr>
              <a:defRPr lang="zh-CN"/>
            </a:defPPr>
            <a:lvl1pPr algn="ctr">
              <a:defRPr sz="2800">
                <a:gradFill flip="none" rotWithShape="1">
                  <a:gsLst>
                    <a:gs pos="0">
                      <a:schemeClr val="bg1"/>
                    </a:gs>
                    <a:gs pos="100000">
                      <a:schemeClr val="accent1">
                        <a:lumMod val="60000"/>
                        <a:lumOff val="40000"/>
                      </a:schemeClr>
                    </a:gs>
                  </a:gsLst>
                  <a:lin ang="4800000" scaled="0"/>
                  <a:tileRect/>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核心团队深耕视觉</a:t>
            </a:r>
            <a:r>
              <a:rPr kumimoji="0" lang="en-US" altLang="zh-CN"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AI</a:t>
            </a:r>
            <a:r>
              <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领域</a:t>
            </a:r>
            <a:r>
              <a:rPr kumimoji="0" lang="zh-CN" altLang="en-US" sz="3200" b="0" i="0" u="none" strike="noStrike" kern="1200" cap="none" spc="0" normalizeH="0" baseline="0" noProof="0" dirty="0">
                <a:ln>
                  <a:noFill/>
                </a:ln>
                <a:solidFill>
                  <a:srgbClr val="9B2034"/>
                </a:solidFill>
                <a:effectLst/>
                <a:uLnTx/>
                <a:uFillTx/>
                <a:latin typeface="Arial" panose="020B0604020202020204" pitchFamily="34" charset="0"/>
                <a:ea typeface="黑体" panose="02010609060101010101" pitchFamily="49" charset="-122"/>
                <a:cs typeface="Arial" panose="020B0604020202020204" pitchFamily="34" charset="0"/>
                <a:sym typeface="+mn-ea"/>
              </a:rPr>
              <a:t>超</a:t>
            </a:r>
            <a:r>
              <a:rPr kumimoji="0" lang="en-US" altLang="zh-CN" sz="3200" b="1" i="0" u="none" strike="noStrike" kern="1200" cap="none" spc="0" normalizeH="0" baseline="0" noProof="0" dirty="0">
                <a:ln>
                  <a:noFill/>
                </a:ln>
                <a:solidFill>
                  <a:srgbClr val="9B2034"/>
                </a:solidFill>
                <a:effectLst/>
                <a:uLnTx/>
                <a:uFillTx/>
                <a:latin typeface="Arial" panose="020B0604020202020204" pitchFamily="34" charset="0"/>
                <a:ea typeface="黑体" panose="02010609060101010101" pitchFamily="49" charset="-122"/>
                <a:cs typeface="Arial" panose="020B0604020202020204" pitchFamily="34" charset="0"/>
                <a:sym typeface="+mn-ea"/>
              </a:rPr>
              <a:t>20</a:t>
            </a:r>
            <a:r>
              <a:rPr kumimoji="0" lang="zh-CN" altLang="en-US" sz="3200" b="0" i="0" u="none" strike="noStrike" kern="1200" cap="none" spc="0" normalizeH="0" baseline="0" noProof="0" dirty="0">
                <a:ln>
                  <a:noFill/>
                </a:ln>
                <a:solidFill>
                  <a:srgbClr val="9B2034"/>
                </a:solidFill>
                <a:effectLst/>
                <a:uLnTx/>
                <a:uFillTx/>
                <a:latin typeface="Arial" panose="020B0604020202020204" pitchFamily="34" charset="0"/>
                <a:ea typeface="黑体" panose="02010609060101010101" pitchFamily="49" charset="-122"/>
                <a:cs typeface="Arial" panose="020B0604020202020204" pitchFamily="34" charset="0"/>
                <a:sym typeface="+mn-ea"/>
              </a:rPr>
              <a:t>年</a:t>
            </a:r>
            <a:br>
              <a:rPr kumimoji="0" lang="zh-CN" altLang="en-US" sz="2800" b="0" i="0" u="none" strike="noStrike" kern="1200" cap="none" spc="0" normalizeH="0" baseline="0" noProof="0" dirty="0">
                <a:ln>
                  <a:noFill/>
                </a:ln>
                <a:solidFill>
                  <a:srgbClr val="9B2034"/>
                </a:solidFill>
                <a:effectLst/>
                <a:uLnTx/>
                <a:uFillTx/>
                <a:latin typeface="Arial" panose="020B0604020202020204" pitchFamily="34" charset="0"/>
                <a:ea typeface="黑体" panose="02010609060101010101" pitchFamily="49" charset="-122"/>
                <a:cs typeface="Arial" panose="020B0604020202020204" pitchFamily="34" charset="0"/>
                <a:sym typeface="+mn-ea"/>
              </a:rPr>
            </a:br>
            <a:r>
              <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持续</a:t>
            </a:r>
            <a:r>
              <a:rPr kumimoji="0" lang="zh-CN" altLang="en-US" sz="3200" b="0" i="0" u="none" strike="noStrike" kern="1200" cap="none" spc="0" normalizeH="0" baseline="0" noProof="0" dirty="0">
                <a:ln>
                  <a:noFill/>
                </a:ln>
                <a:solidFill>
                  <a:srgbClr val="9B2034"/>
                </a:solidFill>
                <a:effectLst/>
                <a:uLnTx/>
                <a:uFillTx/>
                <a:latin typeface="Arial" panose="020B0604020202020204" pitchFamily="34" charset="0"/>
                <a:ea typeface="黑体" panose="02010609060101010101" pitchFamily="49" charset="-122"/>
                <a:cs typeface="Arial" panose="020B0604020202020204" pitchFamily="34" charset="0"/>
                <a:sym typeface="+mn-ea"/>
              </a:rPr>
              <a:t>引领</a:t>
            </a:r>
            <a:r>
              <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视觉技术发展方向</a:t>
            </a:r>
            <a:endPar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3" name="矩形 22"/>
          <p:cNvSpPr/>
          <p:nvPr/>
        </p:nvSpPr>
        <p:spPr>
          <a:xfrm>
            <a:off x="482600" y="3492500"/>
            <a:ext cx="5410198" cy="2879725"/>
          </a:xfrm>
          <a:prstGeom prst="rect">
            <a:avLst/>
          </a:prstGeom>
          <a:solidFill>
            <a:srgbClr val="9E1E24">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2" name="矩形 21"/>
          <p:cNvSpPr/>
          <p:nvPr/>
        </p:nvSpPr>
        <p:spPr>
          <a:xfrm>
            <a:off x="6286500" y="3492500"/>
            <a:ext cx="5410200" cy="28797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 name="标题 1"/>
          <p:cNvSpPr>
            <a:spLocks noGrp="1"/>
          </p:cNvSpPr>
          <p:nvPr/>
        </p:nvSpPr>
        <p:spPr>
          <a:xfrm>
            <a:off x="1802705" y="1918568"/>
            <a:ext cx="2769989" cy="411972"/>
          </a:xfrm>
          <a:prstGeom prst="rect">
            <a:avLst/>
          </a:prstGeom>
        </p:spPr>
        <p:txBody>
          <a:bodyPr wrap="non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0" marR="0" lvl="0" indent="0" algn="ctr" defTabSz="914400" rtl="0" eaLnBrk="1" fontAlgn="auto" latinLnBrk="0" hangingPunct="1">
              <a:lnSpc>
                <a:spcPct val="120000"/>
              </a:lnSpc>
              <a:spcBef>
                <a:spcPct val="0"/>
              </a:spcBef>
              <a:spcAft>
                <a:spcPts val="0"/>
              </a:spcAft>
              <a:buClrTx/>
              <a:buSzTx/>
              <a:buFontTx/>
              <a:buNone/>
              <a:defRPr/>
            </a:pPr>
            <a:r>
              <a:rPr kumimoji="0" lang="zh-CN" altLang="en-US" sz="2400" b="1" i="0" u="none" strike="noStrike" kern="1200" cap="none" spc="0" normalizeH="0" baseline="0" noProof="0" dirty="0">
                <a:ln>
                  <a:noFill/>
                </a:ln>
                <a:solidFill>
                  <a:srgbClr val="9E1E24"/>
                </a:solidFill>
                <a:effectLst/>
                <a:uLnTx/>
                <a:uFillTx/>
                <a:latin typeface="Arial" panose="020B0604020202020204" pitchFamily="34" charset="0"/>
                <a:ea typeface="黑体" panose="02010609060101010101" pitchFamily="49" charset="-122"/>
                <a:cs typeface="Arial" panose="020B0604020202020204" pitchFamily="34" charset="0"/>
              </a:rPr>
              <a:t>核心成员作为发明人</a:t>
            </a:r>
            <a:endParaRPr kumimoji="0" lang="zh-CN" altLang="en-US" sz="2400" b="1" i="0" u="none" strike="noStrike" kern="1200" cap="none" spc="0" normalizeH="0" baseline="0" noProof="0" dirty="0">
              <a:ln>
                <a:noFill/>
              </a:ln>
              <a:solidFill>
                <a:srgbClr val="9E1E24"/>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8" name="文本框 7"/>
          <p:cNvSpPr txBox="1"/>
          <p:nvPr/>
        </p:nvSpPr>
        <p:spPr>
          <a:xfrm>
            <a:off x="1950426" y="2376514"/>
            <a:ext cx="910506" cy="430887"/>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9E1E24"/>
                </a:solidFill>
                <a:effectLst/>
                <a:uLnTx/>
                <a:uFillTx/>
                <a:latin typeface="Arial" panose="020B0604020202020204" pitchFamily="34" charset="0"/>
                <a:ea typeface="黑体" panose="02010609060101010101" pitchFamily="49" charset="-122"/>
                <a:cs typeface="Arial" panose="020B0604020202020204" pitchFamily="34" charset="0"/>
              </a:rPr>
              <a:t>300 +</a:t>
            </a:r>
            <a:endParaRPr kumimoji="0" lang="en-US" altLang="zh-CN" sz="2800" b="0" i="0" u="none" strike="noStrike" kern="1200" cap="none" spc="0" normalizeH="0" baseline="0" noProof="0" dirty="0">
              <a:ln>
                <a:noFill/>
              </a:ln>
              <a:solidFill>
                <a:srgbClr val="9E1E24"/>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9" name="文本框 8"/>
          <p:cNvSpPr txBox="1"/>
          <p:nvPr/>
        </p:nvSpPr>
        <p:spPr>
          <a:xfrm>
            <a:off x="3460412" y="2376514"/>
            <a:ext cx="910506" cy="430887"/>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9E1E24"/>
                </a:solidFill>
                <a:effectLst/>
                <a:uLnTx/>
                <a:uFillTx/>
                <a:latin typeface="Arial" panose="020B0604020202020204" pitchFamily="34" charset="0"/>
                <a:ea typeface="黑体" panose="02010609060101010101" pitchFamily="49" charset="-122"/>
                <a:cs typeface="Arial" panose="020B0604020202020204" pitchFamily="34" charset="0"/>
              </a:rPr>
              <a:t>100 +</a:t>
            </a:r>
            <a:endParaRPr kumimoji="0" lang="en-US" altLang="zh-CN" sz="2800" b="0" i="0" u="none" strike="noStrike" kern="1200" cap="none" spc="0" normalizeH="0" baseline="0" noProof="0" dirty="0">
              <a:ln>
                <a:noFill/>
              </a:ln>
              <a:solidFill>
                <a:srgbClr val="9E1E24"/>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0" name="标题 1"/>
          <p:cNvSpPr>
            <a:spLocks noGrp="1"/>
          </p:cNvSpPr>
          <p:nvPr/>
        </p:nvSpPr>
        <p:spPr>
          <a:xfrm>
            <a:off x="1777302" y="2895447"/>
            <a:ext cx="1256754" cy="193899"/>
          </a:xfrm>
          <a:prstGeom prst="rect">
            <a:avLst/>
          </a:prstGeom>
        </p:spPr>
        <p:txBody>
          <a:bodyPr wrap="non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已授权国际专利</a:t>
            </a:r>
            <a:endPar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1" name="标题 1"/>
          <p:cNvSpPr>
            <a:spLocks noGrp="1"/>
          </p:cNvSpPr>
          <p:nvPr/>
        </p:nvSpPr>
        <p:spPr>
          <a:xfrm>
            <a:off x="3287288" y="2895447"/>
            <a:ext cx="1256754" cy="193899"/>
          </a:xfrm>
          <a:prstGeom prst="rect">
            <a:avLst/>
          </a:prstGeom>
        </p:spPr>
        <p:txBody>
          <a:bodyPr wrap="non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已授权国内专利</a:t>
            </a:r>
            <a:endPar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6" name="标题 1"/>
          <p:cNvSpPr>
            <a:spLocks noGrp="1"/>
          </p:cNvSpPr>
          <p:nvPr/>
        </p:nvSpPr>
        <p:spPr>
          <a:xfrm>
            <a:off x="636443" y="3649083"/>
            <a:ext cx="4025900" cy="2109470"/>
          </a:xfrm>
          <a:prstGeom prst="rect">
            <a:avLst/>
          </a:prstGeom>
        </p:spPr>
        <p:txBody>
          <a:bodyPr wrap="squar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研发了全球最早的超分算法</a:t>
            </a:r>
            <a:r>
              <a:rPr kumimoji="0" lang="en-US" altLang="zh-CN"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-2008</a:t>
            </a: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年</a:t>
            </a:r>
            <a:endPar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endParaRP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defRPr/>
            </a:pPr>
            <a:r>
              <a:rPr kumimoji="0" lang="en-US" altLang="zh-CN"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2012</a:t>
            </a: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年度电视系统最先进超分技术</a:t>
            </a:r>
            <a:endPar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endParaRP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defRPr/>
            </a:pPr>
            <a:r>
              <a:rPr kumimoji="0" lang="en-US" altLang="zh-CN"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2017</a:t>
            </a: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年度基于深度学习的图像超分全球最佳效果</a:t>
            </a:r>
            <a:endPar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endParaRP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目前商用化效率最高的</a:t>
            </a:r>
            <a:r>
              <a:rPr kumimoji="0" lang="en-US" altLang="zh-CN"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8K</a:t>
            </a: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画质增强系统</a:t>
            </a:r>
            <a:endPar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endParaRP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全球领先的点云检测和分割技术</a:t>
            </a:r>
            <a:endPar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endParaRP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拥有现时最精准的道路状况理解系统</a:t>
            </a:r>
            <a:endPar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endParaRP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研发唯一的全覆盖工业</a:t>
            </a:r>
            <a:r>
              <a:rPr kumimoji="0" lang="en-US" altLang="zh-CN"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OCR</a:t>
            </a: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产品</a:t>
            </a:r>
            <a:endPar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7" name="标题 1"/>
          <p:cNvSpPr>
            <a:spLocks noGrp="1"/>
          </p:cNvSpPr>
          <p:nvPr/>
        </p:nvSpPr>
        <p:spPr>
          <a:xfrm>
            <a:off x="6446521" y="3649083"/>
            <a:ext cx="5745479" cy="2584747"/>
          </a:xfrm>
          <a:prstGeom prst="rect">
            <a:avLst/>
          </a:prstGeom>
        </p:spPr>
        <p:txBody>
          <a:bodyPr wrap="squar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defRPr/>
            </a:pP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冠军</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-2020 MEDIA AI</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阿里巴巴文娱算法挑战赛</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高精度视频人物分割</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赛道</a:t>
            </a:r>
            <a:endPar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endParaRP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defRPr/>
            </a:pP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冠军</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-2017 COCO</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实例分割竞赛</a:t>
            </a:r>
            <a:endPar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endParaRP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defRPr/>
            </a:pP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冠军</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-2016 ImageNet</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语义分割竞赛</a:t>
            </a:r>
            <a:endPar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endParaRP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defRPr/>
            </a:pP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冠军</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-WAD ApolloScape 3D</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物体检测竞赛</a:t>
            </a:r>
            <a:endPar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endParaRP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defRPr/>
            </a:pP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5+</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开源算法</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Github</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获得</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1000+Star</a:t>
            </a:r>
            <a:endPar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endParaRP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defRPr/>
            </a:pP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10+</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算法被领域内最大开源框架</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OpenCV</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收录</a:t>
            </a:r>
            <a:endPar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endParaRP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defRPr/>
            </a:pP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NPAR Best Paper Award</a:t>
            </a:r>
            <a:endPar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endParaRP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defRPr/>
            </a:pP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ICCVW 2009 Best Paper Award</a:t>
            </a:r>
            <a:endPar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endParaRP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defRPr/>
            </a:pP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SIGGRAPH ASIA 10</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年内最高引论文</a:t>
            </a:r>
            <a:endPar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endParaRP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defRPr/>
            </a:pP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图像视频处理领域相关论文百余篇，引用</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15,000+</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次</a:t>
            </a:r>
            <a:endPar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endParaRP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defRPr/>
            </a:pP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在</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Deblur</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Super-resolution</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Matting</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等领域具有领先地位，多次创造世界纪录</a:t>
            </a:r>
            <a:endPar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0" name="矩形: 圆顶角 19"/>
          <p:cNvSpPr/>
          <p:nvPr/>
        </p:nvSpPr>
        <p:spPr>
          <a:xfrm>
            <a:off x="482600" y="3253740"/>
            <a:ext cx="5410200" cy="324000"/>
          </a:xfrm>
          <a:prstGeom prst="round2SameRect">
            <a:avLst/>
          </a:prstGeom>
          <a:solidFill>
            <a:srgbClr val="9E1E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bIns="2880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开创多项行业之最</a:t>
            </a:r>
            <a:endParaRPr kumimoji="0" lang="zh-CN" altLang="en-US" sz="20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1" name="矩形: 圆顶角 20"/>
          <p:cNvSpPr/>
          <p:nvPr/>
        </p:nvSpPr>
        <p:spPr>
          <a:xfrm>
            <a:off x="6286500" y="3253740"/>
            <a:ext cx="5410202" cy="324000"/>
          </a:xfrm>
          <a:prstGeom prst="round2SameRect">
            <a:avLst/>
          </a:prstGeom>
          <a:solidFill>
            <a:srgbClr val="043E6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bIns="2880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多次获国际大赛冠军及顶级期刊最佳论文</a:t>
            </a:r>
            <a:endParaRPr kumimoji="0" lang="zh-CN" altLang="en-US" sz="20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3" name="矩形: 圆角 32"/>
          <p:cNvSpPr/>
          <p:nvPr/>
        </p:nvSpPr>
        <p:spPr>
          <a:xfrm>
            <a:off x="9147948" y="2376514"/>
            <a:ext cx="1205948" cy="430887"/>
          </a:xfrm>
          <a:prstGeom prst="roundRect">
            <a:avLst/>
          </a:prstGeom>
          <a:noFill/>
          <a:ln w="6350">
            <a:solidFill>
              <a:srgbClr val="043E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9" name="矩形: 圆角 38"/>
          <p:cNvSpPr/>
          <p:nvPr/>
        </p:nvSpPr>
        <p:spPr>
          <a:xfrm>
            <a:off x="7637962" y="2376514"/>
            <a:ext cx="1205948" cy="430887"/>
          </a:xfrm>
          <a:prstGeom prst="roundRect">
            <a:avLst/>
          </a:prstGeom>
          <a:noFill/>
          <a:ln w="6350">
            <a:solidFill>
              <a:srgbClr val="043E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0" name="标题 1"/>
          <p:cNvSpPr>
            <a:spLocks noGrp="1"/>
          </p:cNvSpPr>
          <p:nvPr/>
        </p:nvSpPr>
        <p:spPr>
          <a:xfrm>
            <a:off x="8407403" y="1918568"/>
            <a:ext cx="1231106" cy="411972"/>
          </a:xfrm>
          <a:prstGeom prst="rect">
            <a:avLst/>
          </a:prstGeom>
        </p:spPr>
        <p:txBody>
          <a:bodyPr wrap="non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0" marR="0" lvl="0" indent="0" algn="ctr" defTabSz="914400" rtl="0" eaLnBrk="1" fontAlgn="auto" latinLnBrk="0" hangingPunct="1">
              <a:lnSpc>
                <a:spcPct val="120000"/>
              </a:lnSpc>
              <a:spcBef>
                <a:spcPct val="0"/>
              </a:spcBef>
              <a:spcAft>
                <a:spcPts val="0"/>
              </a:spcAft>
              <a:buClrTx/>
              <a:buSzTx/>
              <a:buFontTx/>
              <a:buNone/>
              <a:defRPr/>
            </a:pPr>
            <a:r>
              <a:rPr kumimoji="0" lang="zh-CN" altLang="en-US" sz="2400" b="1" i="0" u="none" strike="noStrike" kern="1200" cap="none" spc="0" normalizeH="0" baseline="0" noProof="0" dirty="0">
                <a:ln>
                  <a:noFill/>
                </a:ln>
                <a:solidFill>
                  <a:srgbClr val="043E6F"/>
                </a:solidFill>
                <a:effectLst/>
                <a:uLnTx/>
                <a:uFillTx/>
                <a:latin typeface="Arial" panose="020B0604020202020204" pitchFamily="34" charset="0"/>
                <a:ea typeface="黑体" panose="02010609060101010101" pitchFamily="49" charset="-122"/>
                <a:cs typeface="Arial" panose="020B0604020202020204" pitchFamily="34" charset="0"/>
              </a:rPr>
              <a:t>人员构成</a:t>
            </a:r>
            <a:endParaRPr kumimoji="0" lang="zh-CN" altLang="en-US" sz="2400" b="1" i="0" u="none" strike="noStrike" kern="1200" cap="none" spc="0" normalizeH="0" baseline="0" noProof="0" dirty="0">
              <a:ln>
                <a:noFill/>
              </a:ln>
              <a:solidFill>
                <a:srgbClr val="043E6F"/>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1" name="文本框 40"/>
          <p:cNvSpPr txBox="1"/>
          <p:nvPr/>
        </p:nvSpPr>
        <p:spPr>
          <a:xfrm>
            <a:off x="7785683" y="2376514"/>
            <a:ext cx="910506" cy="43088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043E6F"/>
                </a:solidFill>
                <a:effectLst/>
                <a:uLnTx/>
                <a:uFillTx/>
                <a:latin typeface="Arial" panose="020B0604020202020204" pitchFamily="34" charset="0"/>
                <a:ea typeface="黑体" panose="02010609060101010101" pitchFamily="49" charset="-122"/>
                <a:cs typeface="Arial" panose="020B0604020202020204" pitchFamily="34" charset="0"/>
              </a:rPr>
              <a:t>70</a:t>
            </a:r>
            <a:r>
              <a:rPr kumimoji="0" lang="en-US" altLang="zh-CN" sz="2000" b="0" i="0" u="none" strike="noStrike" kern="1200" cap="none" spc="0" normalizeH="0" baseline="0" noProof="0" dirty="0">
                <a:ln>
                  <a:noFill/>
                </a:ln>
                <a:solidFill>
                  <a:srgbClr val="043E6F"/>
                </a:solidFill>
                <a:effectLst/>
                <a:uLnTx/>
                <a:uFillTx/>
                <a:latin typeface="Arial" panose="020B0604020202020204" pitchFamily="34" charset="0"/>
                <a:ea typeface="黑体" panose="02010609060101010101" pitchFamily="49" charset="-122"/>
                <a:cs typeface="Arial" panose="020B0604020202020204" pitchFamily="34" charset="0"/>
              </a:rPr>
              <a:t>% </a:t>
            </a:r>
            <a:r>
              <a:rPr kumimoji="0" lang="en-US" altLang="zh-CN" sz="2800" b="0" i="0" u="none" strike="noStrike" kern="1200" cap="none" spc="0" normalizeH="0" baseline="0" noProof="0" dirty="0">
                <a:ln>
                  <a:noFill/>
                </a:ln>
                <a:solidFill>
                  <a:srgbClr val="043E6F"/>
                </a:solidFill>
                <a:effectLst/>
                <a:uLnTx/>
                <a:uFillTx/>
                <a:latin typeface="Arial" panose="020B0604020202020204" pitchFamily="34" charset="0"/>
                <a:ea typeface="黑体" panose="02010609060101010101" pitchFamily="49" charset="-122"/>
                <a:cs typeface="Arial" panose="020B0604020202020204" pitchFamily="34" charset="0"/>
              </a:rPr>
              <a:t>+</a:t>
            </a:r>
            <a:endParaRPr kumimoji="0" lang="en-US" altLang="zh-CN" sz="2800" b="0" i="0" u="none" strike="noStrike" kern="1200" cap="none" spc="0" normalizeH="0" baseline="0" noProof="0" dirty="0">
              <a:ln>
                <a:noFill/>
              </a:ln>
              <a:solidFill>
                <a:srgbClr val="043E6F"/>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2" name="文本框 41"/>
          <p:cNvSpPr txBox="1"/>
          <p:nvPr/>
        </p:nvSpPr>
        <p:spPr>
          <a:xfrm>
            <a:off x="9295669" y="2376514"/>
            <a:ext cx="910506" cy="43088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043E6F"/>
                </a:solidFill>
                <a:effectLst/>
                <a:uLnTx/>
                <a:uFillTx/>
                <a:latin typeface="Arial" panose="020B0604020202020204" pitchFamily="34" charset="0"/>
                <a:ea typeface="黑体" panose="02010609060101010101" pitchFamily="49" charset="-122"/>
                <a:cs typeface="Arial" panose="020B0604020202020204" pitchFamily="34" charset="0"/>
              </a:rPr>
              <a:t>60</a:t>
            </a:r>
            <a:r>
              <a:rPr kumimoji="0" lang="en-US" altLang="zh-CN" sz="2000" b="0" i="0" u="none" strike="noStrike" kern="1200" cap="none" spc="0" normalizeH="0" baseline="0" noProof="0" dirty="0">
                <a:ln>
                  <a:noFill/>
                </a:ln>
                <a:solidFill>
                  <a:srgbClr val="043E6F"/>
                </a:solidFill>
                <a:effectLst/>
                <a:uLnTx/>
                <a:uFillTx/>
                <a:latin typeface="Arial" panose="020B0604020202020204" pitchFamily="34" charset="0"/>
                <a:ea typeface="黑体" panose="02010609060101010101" pitchFamily="49" charset="-122"/>
                <a:cs typeface="Arial" panose="020B0604020202020204" pitchFamily="34" charset="0"/>
              </a:rPr>
              <a:t>% </a:t>
            </a:r>
            <a:r>
              <a:rPr kumimoji="0" lang="en-US" altLang="zh-CN" sz="2800" b="0" i="0" u="none" strike="noStrike" kern="1200" cap="none" spc="0" normalizeH="0" baseline="0" noProof="0" dirty="0">
                <a:ln>
                  <a:noFill/>
                </a:ln>
                <a:solidFill>
                  <a:srgbClr val="043E6F"/>
                </a:solidFill>
                <a:effectLst/>
                <a:uLnTx/>
                <a:uFillTx/>
                <a:latin typeface="Arial" panose="020B0604020202020204" pitchFamily="34" charset="0"/>
                <a:ea typeface="黑体" panose="02010609060101010101" pitchFamily="49" charset="-122"/>
                <a:cs typeface="Arial" panose="020B0604020202020204" pitchFamily="34" charset="0"/>
              </a:rPr>
              <a:t>+</a:t>
            </a:r>
            <a:endParaRPr kumimoji="0" lang="en-US" altLang="zh-CN" sz="2800" b="0" i="0" u="none" strike="noStrike" kern="1200" cap="none" spc="0" normalizeH="0" baseline="0" noProof="0" dirty="0">
              <a:ln>
                <a:noFill/>
              </a:ln>
              <a:solidFill>
                <a:srgbClr val="043E6F"/>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3" name="标题 1"/>
          <p:cNvSpPr>
            <a:spLocks noGrp="1"/>
          </p:cNvSpPr>
          <p:nvPr/>
        </p:nvSpPr>
        <p:spPr>
          <a:xfrm>
            <a:off x="7702327" y="2895447"/>
            <a:ext cx="1077218" cy="193899"/>
          </a:xfrm>
          <a:prstGeom prst="rect">
            <a:avLst/>
          </a:prstGeom>
        </p:spPr>
        <p:txBody>
          <a:bodyPr wrap="non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研发人员占比</a:t>
            </a:r>
            <a:endPar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4" name="标题 1"/>
          <p:cNvSpPr>
            <a:spLocks noGrp="1"/>
          </p:cNvSpPr>
          <p:nvPr/>
        </p:nvSpPr>
        <p:spPr>
          <a:xfrm>
            <a:off x="9122545" y="2895447"/>
            <a:ext cx="1256754" cy="193899"/>
          </a:xfrm>
          <a:prstGeom prst="rect">
            <a:avLst/>
          </a:prstGeom>
        </p:spPr>
        <p:txBody>
          <a:bodyPr wrap="non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硕士及以上占比</a:t>
            </a:r>
            <a:endPar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7" name="文本框 26"/>
          <p:cNvSpPr txBox="1"/>
          <p:nvPr/>
        </p:nvSpPr>
        <p:spPr>
          <a:xfrm>
            <a:off x="474645" y="248978"/>
            <a:ext cx="9358086" cy="461665"/>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rPr>
              <a:t>技术优势</a:t>
            </a:r>
            <a:endPar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250" advClick="0">
        <p:fade/>
      </p:transition>
    </mc:Choice>
    <mc:Fallback>
      <p:transition advClick="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nchor="ctr">
            <a:normAutofit fontScale="92500" lnSpcReduction="10000"/>
          </a:bodyPr>
          <a:lstStyle/>
          <a:p>
            <a:r>
              <a:rPr lang="zh-CN" altLang="en-US" sz="6000" dirty="0"/>
              <a:t>谢谢！</a:t>
            </a:r>
            <a:endParaRPr lang="zh-CN" altLang="en-US" sz="6000" dirty="0"/>
          </a:p>
        </p:txBody>
      </p:sp>
    </p:spTree>
  </p:cSld>
  <p:clrMapOvr>
    <a:masterClrMapping/>
  </p:clrMapOvr>
  <mc:AlternateContent xmlns:mc="http://schemas.openxmlformats.org/markup-compatibility/2006">
    <mc:Choice xmlns:p14="http://schemas.microsoft.com/office/powerpoint/2010/main" Requires="p14">
      <p:transition p14:dur="250" advClick="0">
        <p:fade/>
      </p:transition>
    </mc:Choice>
    <mc:Fallback>
      <p:transition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697980" y="4031946"/>
            <a:ext cx="4331933" cy="664797"/>
          </a:xfrm>
          <a:prstGeom prst="rect">
            <a:avLst/>
          </a:prstGeom>
        </p:spPr>
        <p:txBody>
          <a:bodyPr wrap="square" lIns="0" tIns="0" rIns="0" bIns="0" anchor="ctr">
            <a:spAutoFit/>
          </a:bodyPr>
          <a:lstStyle>
            <a:defPPr>
              <a:defRPr lang="zh-CN"/>
            </a:defPPr>
            <a:lvl1pPr>
              <a:lnSpc>
                <a:spcPct val="90000"/>
              </a:lnSpc>
              <a:spcBef>
                <a:spcPct val="0"/>
              </a:spcBef>
              <a:buNone/>
              <a:defRPr sz="2800">
                <a:gradFill>
                  <a:gsLst>
                    <a:gs pos="0">
                      <a:srgbClr val="E6E6E6"/>
                    </a:gs>
                    <a:gs pos="50000">
                      <a:schemeClr val="bg1"/>
                    </a:gs>
                    <a:gs pos="100000">
                      <a:srgbClr val="899097"/>
                    </a:gs>
                  </a:gsLst>
                  <a:lin ang="5400000" scaled="0"/>
                </a:gra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defRPr/>
            </a:pPr>
            <a:r>
              <a:rPr lang="zh-CN" altLang="en-US" sz="4800" dirty="0">
                <a:solidFill>
                  <a:srgbClr val="20466F"/>
                </a:solidFill>
                <a:latin typeface="Arial" panose="020B0604020202020204" pitchFamily="34" charset="0"/>
                <a:ea typeface="黑体" panose="02010609060101010101" pitchFamily="49" charset="-122"/>
                <a:cs typeface="Arial" panose="020B0604020202020204" pitchFamily="34" charset="0"/>
              </a:rPr>
              <a:t>方案设计</a:t>
            </a:r>
            <a:endParaRPr kumimoji="0" lang="zh-CN" altLang="en-US" sz="4800" b="0" i="0" u="none" strike="noStrike" kern="1200" cap="none" spc="0" normalizeH="0" baseline="0" noProof="0" dirty="0">
              <a:ln>
                <a:noFill/>
              </a:ln>
              <a:solidFill>
                <a:srgbClr val="922B2A"/>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1" name="任意多边形: 形状 20"/>
          <p:cNvSpPr/>
          <p:nvPr/>
        </p:nvSpPr>
        <p:spPr>
          <a:xfrm>
            <a:off x="7851887" y="3736387"/>
            <a:ext cx="1193688" cy="691083"/>
          </a:xfrm>
          <a:custGeom>
            <a:avLst/>
            <a:gdLst>
              <a:gd name="connsiteX0" fmla="*/ 1796695 w 1845255"/>
              <a:gd name="connsiteY0" fmla="*/ 971187 h 1068306"/>
              <a:gd name="connsiteX1" fmla="*/ 1845255 w 1845255"/>
              <a:gd name="connsiteY1" fmla="*/ 1019746 h 1068306"/>
              <a:gd name="connsiteX2" fmla="*/ 1796695 w 1845255"/>
              <a:gd name="connsiteY2" fmla="*/ 1068306 h 1068306"/>
              <a:gd name="connsiteX3" fmla="*/ 1748136 w 1845255"/>
              <a:gd name="connsiteY3" fmla="*/ 1019746 h 1068306"/>
              <a:gd name="connsiteX4" fmla="*/ 1796695 w 1845255"/>
              <a:gd name="connsiteY4" fmla="*/ 971187 h 1068306"/>
              <a:gd name="connsiteX5" fmla="*/ 1602458 w 1845255"/>
              <a:gd name="connsiteY5" fmla="*/ 971187 h 1068306"/>
              <a:gd name="connsiteX6" fmla="*/ 1651018 w 1845255"/>
              <a:gd name="connsiteY6" fmla="*/ 1019746 h 1068306"/>
              <a:gd name="connsiteX7" fmla="*/ 1602458 w 1845255"/>
              <a:gd name="connsiteY7" fmla="*/ 1068306 h 1068306"/>
              <a:gd name="connsiteX8" fmla="*/ 1553898 w 1845255"/>
              <a:gd name="connsiteY8" fmla="*/ 1019746 h 1068306"/>
              <a:gd name="connsiteX9" fmla="*/ 1602458 w 1845255"/>
              <a:gd name="connsiteY9" fmla="*/ 971187 h 1068306"/>
              <a:gd name="connsiteX10" fmla="*/ 1408221 w 1845255"/>
              <a:gd name="connsiteY10" fmla="*/ 971187 h 1068306"/>
              <a:gd name="connsiteX11" fmla="*/ 1456780 w 1845255"/>
              <a:gd name="connsiteY11" fmla="*/ 1019746 h 1068306"/>
              <a:gd name="connsiteX12" fmla="*/ 1408221 w 1845255"/>
              <a:gd name="connsiteY12" fmla="*/ 1068306 h 1068306"/>
              <a:gd name="connsiteX13" fmla="*/ 1359661 w 1845255"/>
              <a:gd name="connsiteY13" fmla="*/ 1019746 h 1068306"/>
              <a:gd name="connsiteX14" fmla="*/ 1408221 w 1845255"/>
              <a:gd name="connsiteY14" fmla="*/ 971187 h 1068306"/>
              <a:gd name="connsiteX15" fmla="*/ 1213983 w 1845255"/>
              <a:gd name="connsiteY15" fmla="*/ 971187 h 1068306"/>
              <a:gd name="connsiteX16" fmla="*/ 1262543 w 1845255"/>
              <a:gd name="connsiteY16" fmla="*/ 1019746 h 1068306"/>
              <a:gd name="connsiteX17" fmla="*/ 1213983 w 1845255"/>
              <a:gd name="connsiteY17" fmla="*/ 1068306 h 1068306"/>
              <a:gd name="connsiteX18" fmla="*/ 1165424 w 1845255"/>
              <a:gd name="connsiteY18" fmla="*/ 1019746 h 1068306"/>
              <a:gd name="connsiteX19" fmla="*/ 1213983 w 1845255"/>
              <a:gd name="connsiteY19" fmla="*/ 971187 h 1068306"/>
              <a:gd name="connsiteX20" fmla="*/ 1019746 w 1845255"/>
              <a:gd name="connsiteY20" fmla="*/ 971187 h 1068306"/>
              <a:gd name="connsiteX21" fmla="*/ 1068306 w 1845255"/>
              <a:gd name="connsiteY21" fmla="*/ 1019746 h 1068306"/>
              <a:gd name="connsiteX22" fmla="*/ 1019746 w 1845255"/>
              <a:gd name="connsiteY22" fmla="*/ 1068306 h 1068306"/>
              <a:gd name="connsiteX23" fmla="*/ 971186 w 1845255"/>
              <a:gd name="connsiteY23" fmla="*/ 1019746 h 1068306"/>
              <a:gd name="connsiteX24" fmla="*/ 1019746 w 1845255"/>
              <a:gd name="connsiteY24" fmla="*/ 971187 h 1068306"/>
              <a:gd name="connsiteX25" fmla="*/ 825509 w 1845255"/>
              <a:gd name="connsiteY25" fmla="*/ 971187 h 1068306"/>
              <a:gd name="connsiteX26" fmla="*/ 874069 w 1845255"/>
              <a:gd name="connsiteY26" fmla="*/ 1019746 h 1068306"/>
              <a:gd name="connsiteX27" fmla="*/ 825509 w 1845255"/>
              <a:gd name="connsiteY27" fmla="*/ 1068306 h 1068306"/>
              <a:gd name="connsiteX28" fmla="*/ 776949 w 1845255"/>
              <a:gd name="connsiteY28" fmla="*/ 1019746 h 1068306"/>
              <a:gd name="connsiteX29" fmla="*/ 825509 w 1845255"/>
              <a:gd name="connsiteY29" fmla="*/ 971187 h 1068306"/>
              <a:gd name="connsiteX30" fmla="*/ 631272 w 1845255"/>
              <a:gd name="connsiteY30" fmla="*/ 971187 h 1068306"/>
              <a:gd name="connsiteX31" fmla="*/ 679831 w 1845255"/>
              <a:gd name="connsiteY31" fmla="*/ 1019746 h 1068306"/>
              <a:gd name="connsiteX32" fmla="*/ 631272 w 1845255"/>
              <a:gd name="connsiteY32" fmla="*/ 1068306 h 1068306"/>
              <a:gd name="connsiteX33" fmla="*/ 582712 w 1845255"/>
              <a:gd name="connsiteY33" fmla="*/ 1019746 h 1068306"/>
              <a:gd name="connsiteX34" fmla="*/ 631272 w 1845255"/>
              <a:gd name="connsiteY34" fmla="*/ 971187 h 1068306"/>
              <a:gd name="connsiteX35" fmla="*/ 437034 w 1845255"/>
              <a:gd name="connsiteY35" fmla="*/ 971187 h 1068306"/>
              <a:gd name="connsiteX36" fmla="*/ 485594 w 1845255"/>
              <a:gd name="connsiteY36" fmla="*/ 1019746 h 1068306"/>
              <a:gd name="connsiteX37" fmla="*/ 437034 w 1845255"/>
              <a:gd name="connsiteY37" fmla="*/ 1068306 h 1068306"/>
              <a:gd name="connsiteX38" fmla="*/ 388475 w 1845255"/>
              <a:gd name="connsiteY38" fmla="*/ 1019746 h 1068306"/>
              <a:gd name="connsiteX39" fmla="*/ 437034 w 1845255"/>
              <a:gd name="connsiteY39" fmla="*/ 971187 h 1068306"/>
              <a:gd name="connsiteX40" fmla="*/ 242797 w 1845255"/>
              <a:gd name="connsiteY40" fmla="*/ 971187 h 1068306"/>
              <a:gd name="connsiteX41" fmla="*/ 291357 w 1845255"/>
              <a:gd name="connsiteY41" fmla="*/ 1019746 h 1068306"/>
              <a:gd name="connsiteX42" fmla="*/ 242797 w 1845255"/>
              <a:gd name="connsiteY42" fmla="*/ 1068306 h 1068306"/>
              <a:gd name="connsiteX43" fmla="*/ 194237 w 1845255"/>
              <a:gd name="connsiteY43" fmla="*/ 1019746 h 1068306"/>
              <a:gd name="connsiteX44" fmla="*/ 242797 w 1845255"/>
              <a:gd name="connsiteY44" fmla="*/ 971187 h 1068306"/>
              <a:gd name="connsiteX45" fmla="*/ 48560 w 1845255"/>
              <a:gd name="connsiteY45" fmla="*/ 971187 h 1068306"/>
              <a:gd name="connsiteX46" fmla="*/ 97119 w 1845255"/>
              <a:gd name="connsiteY46" fmla="*/ 1019746 h 1068306"/>
              <a:gd name="connsiteX47" fmla="*/ 48560 w 1845255"/>
              <a:gd name="connsiteY47" fmla="*/ 1068306 h 1068306"/>
              <a:gd name="connsiteX48" fmla="*/ 0 w 1845255"/>
              <a:gd name="connsiteY48" fmla="*/ 1019746 h 1068306"/>
              <a:gd name="connsiteX49" fmla="*/ 48560 w 1845255"/>
              <a:gd name="connsiteY49" fmla="*/ 971187 h 1068306"/>
              <a:gd name="connsiteX50" fmla="*/ 1796695 w 1845255"/>
              <a:gd name="connsiteY50" fmla="*/ 776949 h 1068306"/>
              <a:gd name="connsiteX51" fmla="*/ 1845255 w 1845255"/>
              <a:gd name="connsiteY51" fmla="*/ 825509 h 1068306"/>
              <a:gd name="connsiteX52" fmla="*/ 1796695 w 1845255"/>
              <a:gd name="connsiteY52" fmla="*/ 874069 h 1068306"/>
              <a:gd name="connsiteX53" fmla="*/ 1748136 w 1845255"/>
              <a:gd name="connsiteY53" fmla="*/ 825509 h 1068306"/>
              <a:gd name="connsiteX54" fmla="*/ 1796695 w 1845255"/>
              <a:gd name="connsiteY54" fmla="*/ 776949 h 1068306"/>
              <a:gd name="connsiteX55" fmla="*/ 1602458 w 1845255"/>
              <a:gd name="connsiteY55" fmla="*/ 776949 h 1068306"/>
              <a:gd name="connsiteX56" fmla="*/ 1651018 w 1845255"/>
              <a:gd name="connsiteY56" fmla="*/ 825509 h 1068306"/>
              <a:gd name="connsiteX57" fmla="*/ 1602458 w 1845255"/>
              <a:gd name="connsiteY57" fmla="*/ 874069 h 1068306"/>
              <a:gd name="connsiteX58" fmla="*/ 1553898 w 1845255"/>
              <a:gd name="connsiteY58" fmla="*/ 825509 h 1068306"/>
              <a:gd name="connsiteX59" fmla="*/ 1602458 w 1845255"/>
              <a:gd name="connsiteY59" fmla="*/ 776949 h 1068306"/>
              <a:gd name="connsiteX60" fmla="*/ 1408221 w 1845255"/>
              <a:gd name="connsiteY60" fmla="*/ 776949 h 1068306"/>
              <a:gd name="connsiteX61" fmla="*/ 1456780 w 1845255"/>
              <a:gd name="connsiteY61" fmla="*/ 825509 h 1068306"/>
              <a:gd name="connsiteX62" fmla="*/ 1408221 w 1845255"/>
              <a:gd name="connsiteY62" fmla="*/ 874069 h 1068306"/>
              <a:gd name="connsiteX63" fmla="*/ 1359661 w 1845255"/>
              <a:gd name="connsiteY63" fmla="*/ 825509 h 1068306"/>
              <a:gd name="connsiteX64" fmla="*/ 1408221 w 1845255"/>
              <a:gd name="connsiteY64" fmla="*/ 776949 h 1068306"/>
              <a:gd name="connsiteX65" fmla="*/ 1213983 w 1845255"/>
              <a:gd name="connsiteY65" fmla="*/ 776949 h 1068306"/>
              <a:gd name="connsiteX66" fmla="*/ 1262543 w 1845255"/>
              <a:gd name="connsiteY66" fmla="*/ 825509 h 1068306"/>
              <a:gd name="connsiteX67" fmla="*/ 1213983 w 1845255"/>
              <a:gd name="connsiteY67" fmla="*/ 874069 h 1068306"/>
              <a:gd name="connsiteX68" fmla="*/ 1165424 w 1845255"/>
              <a:gd name="connsiteY68" fmla="*/ 825509 h 1068306"/>
              <a:gd name="connsiteX69" fmla="*/ 1213983 w 1845255"/>
              <a:gd name="connsiteY69" fmla="*/ 776949 h 1068306"/>
              <a:gd name="connsiteX70" fmla="*/ 1019746 w 1845255"/>
              <a:gd name="connsiteY70" fmla="*/ 776949 h 1068306"/>
              <a:gd name="connsiteX71" fmla="*/ 1068306 w 1845255"/>
              <a:gd name="connsiteY71" fmla="*/ 825509 h 1068306"/>
              <a:gd name="connsiteX72" fmla="*/ 1019746 w 1845255"/>
              <a:gd name="connsiteY72" fmla="*/ 874069 h 1068306"/>
              <a:gd name="connsiteX73" fmla="*/ 971186 w 1845255"/>
              <a:gd name="connsiteY73" fmla="*/ 825509 h 1068306"/>
              <a:gd name="connsiteX74" fmla="*/ 1019746 w 1845255"/>
              <a:gd name="connsiteY74" fmla="*/ 776949 h 1068306"/>
              <a:gd name="connsiteX75" fmla="*/ 825509 w 1845255"/>
              <a:gd name="connsiteY75" fmla="*/ 776949 h 1068306"/>
              <a:gd name="connsiteX76" fmla="*/ 874069 w 1845255"/>
              <a:gd name="connsiteY76" fmla="*/ 825509 h 1068306"/>
              <a:gd name="connsiteX77" fmla="*/ 825509 w 1845255"/>
              <a:gd name="connsiteY77" fmla="*/ 874069 h 1068306"/>
              <a:gd name="connsiteX78" fmla="*/ 776949 w 1845255"/>
              <a:gd name="connsiteY78" fmla="*/ 825509 h 1068306"/>
              <a:gd name="connsiteX79" fmla="*/ 825509 w 1845255"/>
              <a:gd name="connsiteY79" fmla="*/ 776949 h 1068306"/>
              <a:gd name="connsiteX80" fmla="*/ 631272 w 1845255"/>
              <a:gd name="connsiteY80" fmla="*/ 776949 h 1068306"/>
              <a:gd name="connsiteX81" fmla="*/ 679831 w 1845255"/>
              <a:gd name="connsiteY81" fmla="*/ 825509 h 1068306"/>
              <a:gd name="connsiteX82" fmla="*/ 631272 w 1845255"/>
              <a:gd name="connsiteY82" fmla="*/ 874069 h 1068306"/>
              <a:gd name="connsiteX83" fmla="*/ 582712 w 1845255"/>
              <a:gd name="connsiteY83" fmla="*/ 825509 h 1068306"/>
              <a:gd name="connsiteX84" fmla="*/ 631272 w 1845255"/>
              <a:gd name="connsiteY84" fmla="*/ 776949 h 1068306"/>
              <a:gd name="connsiteX85" fmla="*/ 437034 w 1845255"/>
              <a:gd name="connsiteY85" fmla="*/ 776949 h 1068306"/>
              <a:gd name="connsiteX86" fmla="*/ 485594 w 1845255"/>
              <a:gd name="connsiteY86" fmla="*/ 825509 h 1068306"/>
              <a:gd name="connsiteX87" fmla="*/ 437034 w 1845255"/>
              <a:gd name="connsiteY87" fmla="*/ 874069 h 1068306"/>
              <a:gd name="connsiteX88" fmla="*/ 388475 w 1845255"/>
              <a:gd name="connsiteY88" fmla="*/ 825509 h 1068306"/>
              <a:gd name="connsiteX89" fmla="*/ 437034 w 1845255"/>
              <a:gd name="connsiteY89" fmla="*/ 776949 h 1068306"/>
              <a:gd name="connsiteX90" fmla="*/ 242797 w 1845255"/>
              <a:gd name="connsiteY90" fmla="*/ 776949 h 1068306"/>
              <a:gd name="connsiteX91" fmla="*/ 291357 w 1845255"/>
              <a:gd name="connsiteY91" fmla="*/ 825509 h 1068306"/>
              <a:gd name="connsiteX92" fmla="*/ 242797 w 1845255"/>
              <a:gd name="connsiteY92" fmla="*/ 874069 h 1068306"/>
              <a:gd name="connsiteX93" fmla="*/ 194237 w 1845255"/>
              <a:gd name="connsiteY93" fmla="*/ 825509 h 1068306"/>
              <a:gd name="connsiteX94" fmla="*/ 242797 w 1845255"/>
              <a:gd name="connsiteY94" fmla="*/ 776949 h 1068306"/>
              <a:gd name="connsiteX95" fmla="*/ 48560 w 1845255"/>
              <a:gd name="connsiteY95" fmla="*/ 776949 h 1068306"/>
              <a:gd name="connsiteX96" fmla="*/ 97119 w 1845255"/>
              <a:gd name="connsiteY96" fmla="*/ 825509 h 1068306"/>
              <a:gd name="connsiteX97" fmla="*/ 48560 w 1845255"/>
              <a:gd name="connsiteY97" fmla="*/ 874069 h 1068306"/>
              <a:gd name="connsiteX98" fmla="*/ 0 w 1845255"/>
              <a:gd name="connsiteY98" fmla="*/ 825509 h 1068306"/>
              <a:gd name="connsiteX99" fmla="*/ 48560 w 1845255"/>
              <a:gd name="connsiteY99" fmla="*/ 776949 h 1068306"/>
              <a:gd name="connsiteX100" fmla="*/ 1796695 w 1845255"/>
              <a:gd name="connsiteY100" fmla="*/ 582712 h 1068306"/>
              <a:gd name="connsiteX101" fmla="*/ 1845255 w 1845255"/>
              <a:gd name="connsiteY101" fmla="*/ 631272 h 1068306"/>
              <a:gd name="connsiteX102" fmla="*/ 1796695 w 1845255"/>
              <a:gd name="connsiteY102" fmla="*/ 679832 h 1068306"/>
              <a:gd name="connsiteX103" fmla="*/ 1748136 w 1845255"/>
              <a:gd name="connsiteY103" fmla="*/ 631272 h 1068306"/>
              <a:gd name="connsiteX104" fmla="*/ 1796695 w 1845255"/>
              <a:gd name="connsiteY104" fmla="*/ 582712 h 1068306"/>
              <a:gd name="connsiteX105" fmla="*/ 1602458 w 1845255"/>
              <a:gd name="connsiteY105" fmla="*/ 582712 h 1068306"/>
              <a:gd name="connsiteX106" fmla="*/ 1651018 w 1845255"/>
              <a:gd name="connsiteY106" fmla="*/ 631272 h 1068306"/>
              <a:gd name="connsiteX107" fmla="*/ 1602458 w 1845255"/>
              <a:gd name="connsiteY107" fmla="*/ 679832 h 1068306"/>
              <a:gd name="connsiteX108" fmla="*/ 1553898 w 1845255"/>
              <a:gd name="connsiteY108" fmla="*/ 631272 h 1068306"/>
              <a:gd name="connsiteX109" fmla="*/ 1602458 w 1845255"/>
              <a:gd name="connsiteY109" fmla="*/ 582712 h 1068306"/>
              <a:gd name="connsiteX110" fmla="*/ 1408221 w 1845255"/>
              <a:gd name="connsiteY110" fmla="*/ 582712 h 1068306"/>
              <a:gd name="connsiteX111" fmla="*/ 1456780 w 1845255"/>
              <a:gd name="connsiteY111" fmla="*/ 631272 h 1068306"/>
              <a:gd name="connsiteX112" fmla="*/ 1408221 w 1845255"/>
              <a:gd name="connsiteY112" fmla="*/ 679832 h 1068306"/>
              <a:gd name="connsiteX113" fmla="*/ 1359661 w 1845255"/>
              <a:gd name="connsiteY113" fmla="*/ 631272 h 1068306"/>
              <a:gd name="connsiteX114" fmla="*/ 1408221 w 1845255"/>
              <a:gd name="connsiteY114" fmla="*/ 582712 h 1068306"/>
              <a:gd name="connsiteX115" fmla="*/ 1213983 w 1845255"/>
              <a:gd name="connsiteY115" fmla="*/ 582712 h 1068306"/>
              <a:gd name="connsiteX116" fmla="*/ 1262543 w 1845255"/>
              <a:gd name="connsiteY116" fmla="*/ 631272 h 1068306"/>
              <a:gd name="connsiteX117" fmla="*/ 1213983 w 1845255"/>
              <a:gd name="connsiteY117" fmla="*/ 679832 h 1068306"/>
              <a:gd name="connsiteX118" fmla="*/ 1165424 w 1845255"/>
              <a:gd name="connsiteY118" fmla="*/ 631272 h 1068306"/>
              <a:gd name="connsiteX119" fmla="*/ 1213983 w 1845255"/>
              <a:gd name="connsiteY119" fmla="*/ 582712 h 1068306"/>
              <a:gd name="connsiteX120" fmla="*/ 1019746 w 1845255"/>
              <a:gd name="connsiteY120" fmla="*/ 582712 h 1068306"/>
              <a:gd name="connsiteX121" fmla="*/ 1068306 w 1845255"/>
              <a:gd name="connsiteY121" fmla="*/ 631272 h 1068306"/>
              <a:gd name="connsiteX122" fmla="*/ 1019746 w 1845255"/>
              <a:gd name="connsiteY122" fmla="*/ 679832 h 1068306"/>
              <a:gd name="connsiteX123" fmla="*/ 971186 w 1845255"/>
              <a:gd name="connsiteY123" fmla="*/ 631272 h 1068306"/>
              <a:gd name="connsiteX124" fmla="*/ 1019746 w 1845255"/>
              <a:gd name="connsiteY124" fmla="*/ 582712 h 1068306"/>
              <a:gd name="connsiteX125" fmla="*/ 825509 w 1845255"/>
              <a:gd name="connsiteY125" fmla="*/ 582712 h 1068306"/>
              <a:gd name="connsiteX126" fmla="*/ 874069 w 1845255"/>
              <a:gd name="connsiteY126" fmla="*/ 631272 h 1068306"/>
              <a:gd name="connsiteX127" fmla="*/ 825509 w 1845255"/>
              <a:gd name="connsiteY127" fmla="*/ 679832 h 1068306"/>
              <a:gd name="connsiteX128" fmla="*/ 776949 w 1845255"/>
              <a:gd name="connsiteY128" fmla="*/ 631272 h 1068306"/>
              <a:gd name="connsiteX129" fmla="*/ 825509 w 1845255"/>
              <a:gd name="connsiteY129" fmla="*/ 582712 h 1068306"/>
              <a:gd name="connsiteX130" fmla="*/ 631272 w 1845255"/>
              <a:gd name="connsiteY130" fmla="*/ 582712 h 1068306"/>
              <a:gd name="connsiteX131" fmla="*/ 679831 w 1845255"/>
              <a:gd name="connsiteY131" fmla="*/ 631272 h 1068306"/>
              <a:gd name="connsiteX132" fmla="*/ 631272 w 1845255"/>
              <a:gd name="connsiteY132" fmla="*/ 679832 h 1068306"/>
              <a:gd name="connsiteX133" fmla="*/ 582712 w 1845255"/>
              <a:gd name="connsiteY133" fmla="*/ 631272 h 1068306"/>
              <a:gd name="connsiteX134" fmla="*/ 631272 w 1845255"/>
              <a:gd name="connsiteY134" fmla="*/ 582712 h 1068306"/>
              <a:gd name="connsiteX135" fmla="*/ 437034 w 1845255"/>
              <a:gd name="connsiteY135" fmla="*/ 582712 h 1068306"/>
              <a:gd name="connsiteX136" fmla="*/ 485594 w 1845255"/>
              <a:gd name="connsiteY136" fmla="*/ 631272 h 1068306"/>
              <a:gd name="connsiteX137" fmla="*/ 437034 w 1845255"/>
              <a:gd name="connsiteY137" fmla="*/ 679832 h 1068306"/>
              <a:gd name="connsiteX138" fmla="*/ 388475 w 1845255"/>
              <a:gd name="connsiteY138" fmla="*/ 631272 h 1068306"/>
              <a:gd name="connsiteX139" fmla="*/ 437034 w 1845255"/>
              <a:gd name="connsiteY139" fmla="*/ 582712 h 1068306"/>
              <a:gd name="connsiteX140" fmla="*/ 242797 w 1845255"/>
              <a:gd name="connsiteY140" fmla="*/ 582712 h 1068306"/>
              <a:gd name="connsiteX141" fmla="*/ 291357 w 1845255"/>
              <a:gd name="connsiteY141" fmla="*/ 631272 h 1068306"/>
              <a:gd name="connsiteX142" fmla="*/ 242797 w 1845255"/>
              <a:gd name="connsiteY142" fmla="*/ 679832 h 1068306"/>
              <a:gd name="connsiteX143" fmla="*/ 194237 w 1845255"/>
              <a:gd name="connsiteY143" fmla="*/ 631272 h 1068306"/>
              <a:gd name="connsiteX144" fmla="*/ 242797 w 1845255"/>
              <a:gd name="connsiteY144" fmla="*/ 582712 h 1068306"/>
              <a:gd name="connsiteX145" fmla="*/ 48560 w 1845255"/>
              <a:gd name="connsiteY145" fmla="*/ 582712 h 1068306"/>
              <a:gd name="connsiteX146" fmla="*/ 97119 w 1845255"/>
              <a:gd name="connsiteY146" fmla="*/ 631272 h 1068306"/>
              <a:gd name="connsiteX147" fmla="*/ 48560 w 1845255"/>
              <a:gd name="connsiteY147" fmla="*/ 679832 h 1068306"/>
              <a:gd name="connsiteX148" fmla="*/ 0 w 1845255"/>
              <a:gd name="connsiteY148" fmla="*/ 631272 h 1068306"/>
              <a:gd name="connsiteX149" fmla="*/ 48560 w 1845255"/>
              <a:gd name="connsiteY149" fmla="*/ 582712 h 1068306"/>
              <a:gd name="connsiteX150" fmla="*/ 1796695 w 1845255"/>
              <a:gd name="connsiteY150" fmla="*/ 388475 h 1068306"/>
              <a:gd name="connsiteX151" fmla="*/ 1845255 w 1845255"/>
              <a:gd name="connsiteY151" fmla="*/ 437035 h 1068306"/>
              <a:gd name="connsiteX152" fmla="*/ 1796695 w 1845255"/>
              <a:gd name="connsiteY152" fmla="*/ 485594 h 1068306"/>
              <a:gd name="connsiteX153" fmla="*/ 1748136 w 1845255"/>
              <a:gd name="connsiteY153" fmla="*/ 437035 h 1068306"/>
              <a:gd name="connsiteX154" fmla="*/ 1796695 w 1845255"/>
              <a:gd name="connsiteY154" fmla="*/ 388475 h 1068306"/>
              <a:gd name="connsiteX155" fmla="*/ 1602458 w 1845255"/>
              <a:gd name="connsiteY155" fmla="*/ 388475 h 1068306"/>
              <a:gd name="connsiteX156" fmla="*/ 1651018 w 1845255"/>
              <a:gd name="connsiteY156" fmla="*/ 437035 h 1068306"/>
              <a:gd name="connsiteX157" fmla="*/ 1602458 w 1845255"/>
              <a:gd name="connsiteY157" fmla="*/ 485594 h 1068306"/>
              <a:gd name="connsiteX158" fmla="*/ 1553898 w 1845255"/>
              <a:gd name="connsiteY158" fmla="*/ 437035 h 1068306"/>
              <a:gd name="connsiteX159" fmla="*/ 1602458 w 1845255"/>
              <a:gd name="connsiteY159" fmla="*/ 388475 h 1068306"/>
              <a:gd name="connsiteX160" fmla="*/ 1408221 w 1845255"/>
              <a:gd name="connsiteY160" fmla="*/ 388475 h 1068306"/>
              <a:gd name="connsiteX161" fmla="*/ 1456780 w 1845255"/>
              <a:gd name="connsiteY161" fmla="*/ 437035 h 1068306"/>
              <a:gd name="connsiteX162" fmla="*/ 1408221 w 1845255"/>
              <a:gd name="connsiteY162" fmla="*/ 485594 h 1068306"/>
              <a:gd name="connsiteX163" fmla="*/ 1359661 w 1845255"/>
              <a:gd name="connsiteY163" fmla="*/ 437035 h 1068306"/>
              <a:gd name="connsiteX164" fmla="*/ 1408221 w 1845255"/>
              <a:gd name="connsiteY164" fmla="*/ 388475 h 1068306"/>
              <a:gd name="connsiteX165" fmla="*/ 1213983 w 1845255"/>
              <a:gd name="connsiteY165" fmla="*/ 388475 h 1068306"/>
              <a:gd name="connsiteX166" fmla="*/ 1262543 w 1845255"/>
              <a:gd name="connsiteY166" fmla="*/ 437035 h 1068306"/>
              <a:gd name="connsiteX167" fmla="*/ 1213983 w 1845255"/>
              <a:gd name="connsiteY167" fmla="*/ 485594 h 1068306"/>
              <a:gd name="connsiteX168" fmla="*/ 1165424 w 1845255"/>
              <a:gd name="connsiteY168" fmla="*/ 437035 h 1068306"/>
              <a:gd name="connsiteX169" fmla="*/ 1213983 w 1845255"/>
              <a:gd name="connsiteY169" fmla="*/ 388475 h 1068306"/>
              <a:gd name="connsiteX170" fmla="*/ 1019746 w 1845255"/>
              <a:gd name="connsiteY170" fmla="*/ 388475 h 1068306"/>
              <a:gd name="connsiteX171" fmla="*/ 1068306 w 1845255"/>
              <a:gd name="connsiteY171" fmla="*/ 437035 h 1068306"/>
              <a:gd name="connsiteX172" fmla="*/ 1019746 w 1845255"/>
              <a:gd name="connsiteY172" fmla="*/ 485594 h 1068306"/>
              <a:gd name="connsiteX173" fmla="*/ 971186 w 1845255"/>
              <a:gd name="connsiteY173" fmla="*/ 437035 h 1068306"/>
              <a:gd name="connsiteX174" fmla="*/ 1019746 w 1845255"/>
              <a:gd name="connsiteY174" fmla="*/ 388475 h 1068306"/>
              <a:gd name="connsiteX175" fmla="*/ 825509 w 1845255"/>
              <a:gd name="connsiteY175" fmla="*/ 388475 h 1068306"/>
              <a:gd name="connsiteX176" fmla="*/ 874069 w 1845255"/>
              <a:gd name="connsiteY176" fmla="*/ 437035 h 1068306"/>
              <a:gd name="connsiteX177" fmla="*/ 825509 w 1845255"/>
              <a:gd name="connsiteY177" fmla="*/ 485594 h 1068306"/>
              <a:gd name="connsiteX178" fmla="*/ 776949 w 1845255"/>
              <a:gd name="connsiteY178" fmla="*/ 437035 h 1068306"/>
              <a:gd name="connsiteX179" fmla="*/ 825509 w 1845255"/>
              <a:gd name="connsiteY179" fmla="*/ 388475 h 1068306"/>
              <a:gd name="connsiteX180" fmla="*/ 631272 w 1845255"/>
              <a:gd name="connsiteY180" fmla="*/ 388475 h 1068306"/>
              <a:gd name="connsiteX181" fmla="*/ 679831 w 1845255"/>
              <a:gd name="connsiteY181" fmla="*/ 437035 h 1068306"/>
              <a:gd name="connsiteX182" fmla="*/ 631272 w 1845255"/>
              <a:gd name="connsiteY182" fmla="*/ 485594 h 1068306"/>
              <a:gd name="connsiteX183" fmla="*/ 582712 w 1845255"/>
              <a:gd name="connsiteY183" fmla="*/ 437035 h 1068306"/>
              <a:gd name="connsiteX184" fmla="*/ 631272 w 1845255"/>
              <a:gd name="connsiteY184" fmla="*/ 388475 h 1068306"/>
              <a:gd name="connsiteX185" fmla="*/ 437034 w 1845255"/>
              <a:gd name="connsiteY185" fmla="*/ 388475 h 1068306"/>
              <a:gd name="connsiteX186" fmla="*/ 485594 w 1845255"/>
              <a:gd name="connsiteY186" fmla="*/ 437035 h 1068306"/>
              <a:gd name="connsiteX187" fmla="*/ 437034 w 1845255"/>
              <a:gd name="connsiteY187" fmla="*/ 485594 h 1068306"/>
              <a:gd name="connsiteX188" fmla="*/ 388475 w 1845255"/>
              <a:gd name="connsiteY188" fmla="*/ 437035 h 1068306"/>
              <a:gd name="connsiteX189" fmla="*/ 437034 w 1845255"/>
              <a:gd name="connsiteY189" fmla="*/ 388475 h 1068306"/>
              <a:gd name="connsiteX190" fmla="*/ 242797 w 1845255"/>
              <a:gd name="connsiteY190" fmla="*/ 388475 h 1068306"/>
              <a:gd name="connsiteX191" fmla="*/ 291357 w 1845255"/>
              <a:gd name="connsiteY191" fmla="*/ 437035 h 1068306"/>
              <a:gd name="connsiteX192" fmla="*/ 242797 w 1845255"/>
              <a:gd name="connsiteY192" fmla="*/ 485594 h 1068306"/>
              <a:gd name="connsiteX193" fmla="*/ 194237 w 1845255"/>
              <a:gd name="connsiteY193" fmla="*/ 437035 h 1068306"/>
              <a:gd name="connsiteX194" fmla="*/ 242797 w 1845255"/>
              <a:gd name="connsiteY194" fmla="*/ 388475 h 1068306"/>
              <a:gd name="connsiteX195" fmla="*/ 48560 w 1845255"/>
              <a:gd name="connsiteY195" fmla="*/ 388475 h 1068306"/>
              <a:gd name="connsiteX196" fmla="*/ 97119 w 1845255"/>
              <a:gd name="connsiteY196" fmla="*/ 437035 h 1068306"/>
              <a:gd name="connsiteX197" fmla="*/ 48560 w 1845255"/>
              <a:gd name="connsiteY197" fmla="*/ 485594 h 1068306"/>
              <a:gd name="connsiteX198" fmla="*/ 0 w 1845255"/>
              <a:gd name="connsiteY198" fmla="*/ 437035 h 1068306"/>
              <a:gd name="connsiteX199" fmla="*/ 48560 w 1845255"/>
              <a:gd name="connsiteY199" fmla="*/ 388475 h 1068306"/>
              <a:gd name="connsiteX200" fmla="*/ 1796695 w 1845255"/>
              <a:gd name="connsiteY200" fmla="*/ 194238 h 1068306"/>
              <a:gd name="connsiteX201" fmla="*/ 1845255 w 1845255"/>
              <a:gd name="connsiteY201" fmla="*/ 242797 h 1068306"/>
              <a:gd name="connsiteX202" fmla="*/ 1796695 w 1845255"/>
              <a:gd name="connsiteY202" fmla="*/ 291357 h 1068306"/>
              <a:gd name="connsiteX203" fmla="*/ 1748136 w 1845255"/>
              <a:gd name="connsiteY203" fmla="*/ 242797 h 1068306"/>
              <a:gd name="connsiteX204" fmla="*/ 1796695 w 1845255"/>
              <a:gd name="connsiteY204" fmla="*/ 194238 h 1068306"/>
              <a:gd name="connsiteX205" fmla="*/ 1602458 w 1845255"/>
              <a:gd name="connsiteY205" fmla="*/ 194238 h 1068306"/>
              <a:gd name="connsiteX206" fmla="*/ 1651018 w 1845255"/>
              <a:gd name="connsiteY206" fmla="*/ 242797 h 1068306"/>
              <a:gd name="connsiteX207" fmla="*/ 1602458 w 1845255"/>
              <a:gd name="connsiteY207" fmla="*/ 291357 h 1068306"/>
              <a:gd name="connsiteX208" fmla="*/ 1553898 w 1845255"/>
              <a:gd name="connsiteY208" fmla="*/ 242797 h 1068306"/>
              <a:gd name="connsiteX209" fmla="*/ 1602458 w 1845255"/>
              <a:gd name="connsiteY209" fmla="*/ 194238 h 1068306"/>
              <a:gd name="connsiteX210" fmla="*/ 1408221 w 1845255"/>
              <a:gd name="connsiteY210" fmla="*/ 194238 h 1068306"/>
              <a:gd name="connsiteX211" fmla="*/ 1456780 w 1845255"/>
              <a:gd name="connsiteY211" fmla="*/ 242797 h 1068306"/>
              <a:gd name="connsiteX212" fmla="*/ 1408221 w 1845255"/>
              <a:gd name="connsiteY212" fmla="*/ 291357 h 1068306"/>
              <a:gd name="connsiteX213" fmla="*/ 1359661 w 1845255"/>
              <a:gd name="connsiteY213" fmla="*/ 242797 h 1068306"/>
              <a:gd name="connsiteX214" fmla="*/ 1408221 w 1845255"/>
              <a:gd name="connsiteY214" fmla="*/ 194238 h 1068306"/>
              <a:gd name="connsiteX215" fmla="*/ 1213983 w 1845255"/>
              <a:gd name="connsiteY215" fmla="*/ 194238 h 1068306"/>
              <a:gd name="connsiteX216" fmla="*/ 1262543 w 1845255"/>
              <a:gd name="connsiteY216" fmla="*/ 242797 h 1068306"/>
              <a:gd name="connsiteX217" fmla="*/ 1213983 w 1845255"/>
              <a:gd name="connsiteY217" fmla="*/ 291357 h 1068306"/>
              <a:gd name="connsiteX218" fmla="*/ 1165424 w 1845255"/>
              <a:gd name="connsiteY218" fmla="*/ 242797 h 1068306"/>
              <a:gd name="connsiteX219" fmla="*/ 1213983 w 1845255"/>
              <a:gd name="connsiteY219" fmla="*/ 194238 h 1068306"/>
              <a:gd name="connsiteX220" fmla="*/ 1019746 w 1845255"/>
              <a:gd name="connsiteY220" fmla="*/ 194238 h 1068306"/>
              <a:gd name="connsiteX221" fmla="*/ 1068306 w 1845255"/>
              <a:gd name="connsiteY221" fmla="*/ 242797 h 1068306"/>
              <a:gd name="connsiteX222" fmla="*/ 1019746 w 1845255"/>
              <a:gd name="connsiteY222" fmla="*/ 291357 h 1068306"/>
              <a:gd name="connsiteX223" fmla="*/ 971186 w 1845255"/>
              <a:gd name="connsiteY223" fmla="*/ 242797 h 1068306"/>
              <a:gd name="connsiteX224" fmla="*/ 1019746 w 1845255"/>
              <a:gd name="connsiteY224" fmla="*/ 194238 h 1068306"/>
              <a:gd name="connsiteX225" fmla="*/ 825509 w 1845255"/>
              <a:gd name="connsiteY225" fmla="*/ 194238 h 1068306"/>
              <a:gd name="connsiteX226" fmla="*/ 874069 w 1845255"/>
              <a:gd name="connsiteY226" fmla="*/ 242797 h 1068306"/>
              <a:gd name="connsiteX227" fmla="*/ 825509 w 1845255"/>
              <a:gd name="connsiteY227" fmla="*/ 291357 h 1068306"/>
              <a:gd name="connsiteX228" fmla="*/ 776949 w 1845255"/>
              <a:gd name="connsiteY228" fmla="*/ 242797 h 1068306"/>
              <a:gd name="connsiteX229" fmla="*/ 825509 w 1845255"/>
              <a:gd name="connsiteY229" fmla="*/ 194238 h 1068306"/>
              <a:gd name="connsiteX230" fmla="*/ 631272 w 1845255"/>
              <a:gd name="connsiteY230" fmla="*/ 194238 h 1068306"/>
              <a:gd name="connsiteX231" fmla="*/ 679831 w 1845255"/>
              <a:gd name="connsiteY231" fmla="*/ 242797 h 1068306"/>
              <a:gd name="connsiteX232" fmla="*/ 631272 w 1845255"/>
              <a:gd name="connsiteY232" fmla="*/ 291357 h 1068306"/>
              <a:gd name="connsiteX233" fmla="*/ 582712 w 1845255"/>
              <a:gd name="connsiteY233" fmla="*/ 242797 h 1068306"/>
              <a:gd name="connsiteX234" fmla="*/ 631272 w 1845255"/>
              <a:gd name="connsiteY234" fmla="*/ 194238 h 1068306"/>
              <a:gd name="connsiteX235" fmla="*/ 437034 w 1845255"/>
              <a:gd name="connsiteY235" fmla="*/ 194238 h 1068306"/>
              <a:gd name="connsiteX236" fmla="*/ 485594 w 1845255"/>
              <a:gd name="connsiteY236" fmla="*/ 242797 h 1068306"/>
              <a:gd name="connsiteX237" fmla="*/ 437034 w 1845255"/>
              <a:gd name="connsiteY237" fmla="*/ 291357 h 1068306"/>
              <a:gd name="connsiteX238" fmla="*/ 388475 w 1845255"/>
              <a:gd name="connsiteY238" fmla="*/ 242797 h 1068306"/>
              <a:gd name="connsiteX239" fmla="*/ 437034 w 1845255"/>
              <a:gd name="connsiteY239" fmla="*/ 194238 h 1068306"/>
              <a:gd name="connsiteX240" fmla="*/ 242797 w 1845255"/>
              <a:gd name="connsiteY240" fmla="*/ 194238 h 1068306"/>
              <a:gd name="connsiteX241" fmla="*/ 291357 w 1845255"/>
              <a:gd name="connsiteY241" fmla="*/ 242797 h 1068306"/>
              <a:gd name="connsiteX242" fmla="*/ 242797 w 1845255"/>
              <a:gd name="connsiteY242" fmla="*/ 291357 h 1068306"/>
              <a:gd name="connsiteX243" fmla="*/ 194237 w 1845255"/>
              <a:gd name="connsiteY243" fmla="*/ 242797 h 1068306"/>
              <a:gd name="connsiteX244" fmla="*/ 242797 w 1845255"/>
              <a:gd name="connsiteY244" fmla="*/ 194238 h 1068306"/>
              <a:gd name="connsiteX245" fmla="*/ 48560 w 1845255"/>
              <a:gd name="connsiteY245" fmla="*/ 194238 h 1068306"/>
              <a:gd name="connsiteX246" fmla="*/ 97119 w 1845255"/>
              <a:gd name="connsiteY246" fmla="*/ 242797 h 1068306"/>
              <a:gd name="connsiteX247" fmla="*/ 48560 w 1845255"/>
              <a:gd name="connsiteY247" fmla="*/ 291357 h 1068306"/>
              <a:gd name="connsiteX248" fmla="*/ 0 w 1845255"/>
              <a:gd name="connsiteY248" fmla="*/ 242797 h 1068306"/>
              <a:gd name="connsiteX249" fmla="*/ 48560 w 1845255"/>
              <a:gd name="connsiteY249" fmla="*/ 194238 h 1068306"/>
              <a:gd name="connsiteX250" fmla="*/ 1796695 w 1845255"/>
              <a:gd name="connsiteY250" fmla="*/ 0 h 1068306"/>
              <a:gd name="connsiteX251" fmla="*/ 1845255 w 1845255"/>
              <a:gd name="connsiteY251" fmla="*/ 48560 h 1068306"/>
              <a:gd name="connsiteX252" fmla="*/ 1796695 w 1845255"/>
              <a:gd name="connsiteY252" fmla="*/ 97120 h 1068306"/>
              <a:gd name="connsiteX253" fmla="*/ 1748136 w 1845255"/>
              <a:gd name="connsiteY253" fmla="*/ 48560 h 1068306"/>
              <a:gd name="connsiteX254" fmla="*/ 1796695 w 1845255"/>
              <a:gd name="connsiteY254" fmla="*/ 0 h 1068306"/>
              <a:gd name="connsiteX255" fmla="*/ 1602458 w 1845255"/>
              <a:gd name="connsiteY255" fmla="*/ 0 h 1068306"/>
              <a:gd name="connsiteX256" fmla="*/ 1651018 w 1845255"/>
              <a:gd name="connsiteY256" fmla="*/ 48560 h 1068306"/>
              <a:gd name="connsiteX257" fmla="*/ 1602458 w 1845255"/>
              <a:gd name="connsiteY257" fmla="*/ 97120 h 1068306"/>
              <a:gd name="connsiteX258" fmla="*/ 1553898 w 1845255"/>
              <a:gd name="connsiteY258" fmla="*/ 48560 h 1068306"/>
              <a:gd name="connsiteX259" fmla="*/ 1602458 w 1845255"/>
              <a:gd name="connsiteY259" fmla="*/ 0 h 1068306"/>
              <a:gd name="connsiteX260" fmla="*/ 1408221 w 1845255"/>
              <a:gd name="connsiteY260" fmla="*/ 0 h 1068306"/>
              <a:gd name="connsiteX261" fmla="*/ 1456780 w 1845255"/>
              <a:gd name="connsiteY261" fmla="*/ 48560 h 1068306"/>
              <a:gd name="connsiteX262" fmla="*/ 1408221 w 1845255"/>
              <a:gd name="connsiteY262" fmla="*/ 97120 h 1068306"/>
              <a:gd name="connsiteX263" fmla="*/ 1359661 w 1845255"/>
              <a:gd name="connsiteY263" fmla="*/ 48560 h 1068306"/>
              <a:gd name="connsiteX264" fmla="*/ 1408221 w 1845255"/>
              <a:gd name="connsiteY264" fmla="*/ 0 h 1068306"/>
              <a:gd name="connsiteX265" fmla="*/ 1213983 w 1845255"/>
              <a:gd name="connsiteY265" fmla="*/ 0 h 1068306"/>
              <a:gd name="connsiteX266" fmla="*/ 1262543 w 1845255"/>
              <a:gd name="connsiteY266" fmla="*/ 48560 h 1068306"/>
              <a:gd name="connsiteX267" fmla="*/ 1213983 w 1845255"/>
              <a:gd name="connsiteY267" fmla="*/ 97120 h 1068306"/>
              <a:gd name="connsiteX268" fmla="*/ 1165424 w 1845255"/>
              <a:gd name="connsiteY268" fmla="*/ 48560 h 1068306"/>
              <a:gd name="connsiteX269" fmla="*/ 1213983 w 1845255"/>
              <a:gd name="connsiteY269" fmla="*/ 0 h 1068306"/>
              <a:gd name="connsiteX270" fmla="*/ 1019746 w 1845255"/>
              <a:gd name="connsiteY270" fmla="*/ 0 h 1068306"/>
              <a:gd name="connsiteX271" fmla="*/ 1068306 w 1845255"/>
              <a:gd name="connsiteY271" fmla="*/ 48560 h 1068306"/>
              <a:gd name="connsiteX272" fmla="*/ 1019746 w 1845255"/>
              <a:gd name="connsiteY272" fmla="*/ 97120 h 1068306"/>
              <a:gd name="connsiteX273" fmla="*/ 971186 w 1845255"/>
              <a:gd name="connsiteY273" fmla="*/ 48560 h 1068306"/>
              <a:gd name="connsiteX274" fmla="*/ 1019746 w 1845255"/>
              <a:gd name="connsiteY274" fmla="*/ 0 h 1068306"/>
              <a:gd name="connsiteX275" fmla="*/ 825509 w 1845255"/>
              <a:gd name="connsiteY275" fmla="*/ 0 h 1068306"/>
              <a:gd name="connsiteX276" fmla="*/ 874069 w 1845255"/>
              <a:gd name="connsiteY276" fmla="*/ 48560 h 1068306"/>
              <a:gd name="connsiteX277" fmla="*/ 825509 w 1845255"/>
              <a:gd name="connsiteY277" fmla="*/ 97120 h 1068306"/>
              <a:gd name="connsiteX278" fmla="*/ 776949 w 1845255"/>
              <a:gd name="connsiteY278" fmla="*/ 48560 h 1068306"/>
              <a:gd name="connsiteX279" fmla="*/ 825509 w 1845255"/>
              <a:gd name="connsiteY279" fmla="*/ 0 h 1068306"/>
              <a:gd name="connsiteX280" fmla="*/ 631272 w 1845255"/>
              <a:gd name="connsiteY280" fmla="*/ 0 h 1068306"/>
              <a:gd name="connsiteX281" fmla="*/ 679831 w 1845255"/>
              <a:gd name="connsiteY281" fmla="*/ 48560 h 1068306"/>
              <a:gd name="connsiteX282" fmla="*/ 631272 w 1845255"/>
              <a:gd name="connsiteY282" fmla="*/ 97120 h 1068306"/>
              <a:gd name="connsiteX283" fmla="*/ 582712 w 1845255"/>
              <a:gd name="connsiteY283" fmla="*/ 48560 h 1068306"/>
              <a:gd name="connsiteX284" fmla="*/ 631272 w 1845255"/>
              <a:gd name="connsiteY284" fmla="*/ 0 h 1068306"/>
              <a:gd name="connsiteX285" fmla="*/ 437034 w 1845255"/>
              <a:gd name="connsiteY285" fmla="*/ 0 h 1068306"/>
              <a:gd name="connsiteX286" fmla="*/ 485594 w 1845255"/>
              <a:gd name="connsiteY286" fmla="*/ 48560 h 1068306"/>
              <a:gd name="connsiteX287" fmla="*/ 437034 w 1845255"/>
              <a:gd name="connsiteY287" fmla="*/ 97120 h 1068306"/>
              <a:gd name="connsiteX288" fmla="*/ 388475 w 1845255"/>
              <a:gd name="connsiteY288" fmla="*/ 48560 h 1068306"/>
              <a:gd name="connsiteX289" fmla="*/ 437034 w 1845255"/>
              <a:gd name="connsiteY289" fmla="*/ 0 h 1068306"/>
              <a:gd name="connsiteX290" fmla="*/ 242797 w 1845255"/>
              <a:gd name="connsiteY290" fmla="*/ 0 h 1068306"/>
              <a:gd name="connsiteX291" fmla="*/ 291357 w 1845255"/>
              <a:gd name="connsiteY291" fmla="*/ 48560 h 1068306"/>
              <a:gd name="connsiteX292" fmla="*/ 242797 w 1845255"/>
              <a:gd name="connsiteY292" fmla="*/ 97120 h 1068306"/>
              <a:gd name="connsiteX293" fmla="*/ 194237 w 1845255"/>
              <a:gd name="connsiteY293" fmla="*/ 48560 h 1068306"/>
              <a:gd name="connsiteX294" fmla="*/ 242797 w 1845255"/>
              <a:gd name="connsiteY294" fmla="*/ 0 h 1068306"/>
              <a:gd name="connsiteX295" fmla="*/ 48560 w 1845255"/>
              <a:gd name="connsiteY295" fmla="*/ 0 h 1068306"/>
              <a:gd name="connsiteX296" fmla="*/ 97119 w 1845255"/>
              <a:gd name="connsiteY296" fmla="*/ 48560 h 1068306"/>
              <a:gd name="connsiteX297" fmla="*/ 48560 w 1845255"/>
              <a:gd name="connsiteY297" fmla="*/ 97120 h 1068306"/>
              <a:gd name="connsiteX298" fmla="*/ 0 w 1845255"/>
              <a:gd name="connsiteY298" fmla="*/ 48560 h 1068306"/>
              <a:gd name="connsiteX299" fmla="*/ 48560 w 1845255"/>
              <a:gd name="connsiteY299" fmla="*/ 0 h 10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1845255" h="1068306">
                <a:moveTo>
                  <a:pt x="1796695" y="971187"/>
                </a:moveTo>
                <a:cubicBezTo>
                  <a:pt x="1823514" y="971187"/>
                  <a:pt x="1845255" y="992927"/>
                  <a:pt x="1845255" y="1019746"/>
                </a:cubicBezTo>
                <a:cubicBezTo>
                  <a:pt x="1845255" y="1046565"/>
                  <a:pt x="1823514" y="1068306"/>
                  <a:pt x="1796695" y="1068306"/>
                </a:cubicBezTo>
                <a:cubicBezTo>
                  <a:pt x="1769876" y="1068306"/>
                  <a:pt x="1748136" y="1046565"/>
                  <a:pt x="1748136" y="1019746"/>
                </a:cubicBezTo>
                <a:cubicBezTo>
                  <a:pt x="1748136" y="992927"/>
                  <a:pt x="1769876" y="971187"/>
                  <a:pt x="1796695" y="971187"/>
                </a:cubicBezTo>
                <a:close/>
                <a:moveTo>
                  <a:pt x="1602458" y="971187"/>
                </a:moveTo>
                <a:cubicBezTo>
                  <a:pt x="1629277" y="971187"/>
                  <a:pt x="1651018" y="992927"/>
                  <a:pt x="1651018" y="1019746"/>
                </a:cubicBezTo>
                <a:cubicBezTo>
                  <a:pt x="1651018" y="1046565"/>
                  <a:pt x="1629277" y="1068306"/>
                  <a:pt x="1602458" y="1068306"/>
                </a:cubicBezTo>
                <a:cubicBezTo>
                  <a:pt x="1575639" y="1068306"/>
                  <a:pt x="1553898" y="1046565"/>
                  <a:pt x="1553898" y="1019746"/>
                </a:cubicBezTo>
                <a:cubicBezTo>
                  <a:pt x="1553898" y="992927"/>
                  <a:pt x="1575639" y="971187"/>
                  <a:pt x="1602458" y="971187"/>
                </a:cubicBezTo>
                <a:close/>
                <a:moveTo>
                  <a:pt x="1408221" y="971187"/>
                </a:moveTo>
                <a:cubicBezTo>
                  <a:pt x="1435040" y="971187"/>
                  <a:pt x="1456780" y="992927"/>
                  <a:pt x="1456780" y="1019746"/>
                </a:cubicBezTo>
                <a:cubicBezTo>
                  <a:pt x="1456780" y="1046565"/>
                  <a:pt x="1435040" y="1068306"/>
                  <a:pt x="1408221" y="1068306"/>
                </a:cubicBezTo>
                <a:cubicBezTo>
                  <a:pt x="1381402" y="1068306"/>
                  <a:pt x="1359661" y="1046565"/>
                  <a:pt x="1359661" y="1019746"/>
                </a:cubicBezTo>
                <a:cubicBezTo>
                  <a:pt x="1359661" y="992927"/>
                  <a:pt x="1381402" y="971187"/>
                  <a:pt x="1408221" y="971187"/>
                </a:cubicBezTo>
                <a:close/>
                <a:moveTo>
                  <a:pt x="1213983" y="971187"/>
                </a:moveTo>
                <a:cubicBezTo>
                  <a:pt x="1240802" y="971187"/>
                  <a:pt x="1262543" y="992927"/>
                  <a:pt x="1262543" y="1019746"/>
                </a:cubicBezTo>
                <a:cubicBezTo>
                  <a:pt x="1262543" y="1046565"/>
                  <a:pt x="1240802" y="1068306"/>
                  <a:pt x="1213983" y="1068306"/>
                </a:cubicBezTo>
                <a:cubicBezTo>
                  <a:pt x="1187165" y="1068306"/>
                  <a:pt x="1165424" y="1046565"/>
                  <a:pt x="1165424" y="1019746"/>
                </a:cubicBezTo>
                <a:cubicBezTo>
                  <a:pt x="1165424" y="992927"/>
                  <a:pt x="1187165" y="971187"/>
                  <a:pt x="1213983" y="971187"/>
                </a:cubicBezTo>
                <a:close/>
                <a:moveTo>
                  <a:pt x="1019746" y="971187"/>
                </a:moveTo>
                <a:cubicBezTo>
                  <a:pt x="1046565" y="971187"/>
                  <a:pt x="1068306" y="992927"/>
                  <a:pt x="1068306" y="1019746"/>
                </a:cubicBezTo>
                <a:cubicBezTo>
                  <a:pt x="1068306" y="1046565"/>
                  <a:pt x="1046565" y="1068306"/>
                  <a:pt x="1019746" y="1068306"/>
                </a:cubicBezTo>
                <a:cubicBezTo>
                  <a:pt x="992927" y="1068306"/>
                  <a:pt x="971186" y="1046565"/>
                  <a:pt x="971186" y="1019746"/>
                </a:cubicBezTo>
                <a:cubicBezTo>
                  <a:pt x="971186" y="992927"/>
                  <a:pt x="992927" y="971187"/>
                  <a:pt x="1019746" y="971187"/>
                </a:cubicBezTo>
                <a:close/>
                <a:moveTo>
                  <a:pt x="825509" y="971187"/>
                </a:moveTo>
                <a:cubicBezTo>
                  <a:pt x="852328" y="971187"/>
                  <a:pt x="874069" y="992927"/>
                  <a:pt x="874069" y="1019746"/>
                </a:cubicBezTo>
                <a:cubicBezTo>
                  <a:pt x="874069" y="1046565"/>
                  <a:pt x="852328" y="1068306"/>
                  <a:pt x="825509" y="1068306"/>
                </a:cubicBezTo>
                <a:cubicBezTo>
                  <a:pt x="798690" y="1068306"/>
                  <a:pt x="776949" y="1046565"/>
                  <a:pt x="776949" y="1019746"/>
                </a:cubicBezTo>
                <a:cubicBezTo>
                  <a:pt x="776949" y="992927"/>
                  <a:pt x="798690" y="971187"/>
                  <a:pt x="825509" y="971187"/>
                </a:cubicBezTo>
                <a:close/>
                <a:moveTo>
                  <a:pt x="631272" y="971187"/>
                </a:moveTo>
                <a:cubicBezTo>
                  <a:pt x="658091" y="971187"/>
                  <a:pt x="679831" y="992927"/>
                  <a:pt x="679831" y="1019746"/>
                </a:cubicBezTo>
                <a:cubicBezTo>
                  <a:pt x="679831" y="1046565"/>
                  <a:pt x="658091" y="1068306"/>
                  <a:pt x="631272" y="1068306"/>
                </a:cubicBezTo>
                <a:cubicBezTo>
                  <a:pt x="604453" y="1068306"/>
                  <a:pt x="582712" y="1046565"/>
                  <a:pt x="582712" y="1019746"/>
                </a:cubicBezTo>
                <a:cubicBezTo>
                  <a:pt x="582712" y="992927"/>
                  <a:pt x="604453" y="971187"/>
                  <a:pt x="631272" y="971187"/>
                </a:cubicBezTo>
                <a:close/>
                <a:moveTo>
                  <a:pt x="437034" y="971187"/>
                </a:moveTo>
                <a:cubicBezTo>
                  <a:pt x="463853" y="971187"/>
                  <a:pt x="485594" y="992927"/>
                  <a:pt x="485594" y="1019746"/>
                </a:cubicBezTo>
                <a:cubicBezTo>
                  <a:pt x="485594" y="1046565"/>
                  <a:pt x="463853" y="1068306"/>
                  <a:pt x="437034" y="1068306"/>
                </a:cubicBezTo>
                <a:cubicBezTo>
                  <a:pt x="410215" y="1068306"/>
                  <a:pt x="388475" y="1046565"/>
                  <a:pt x="388475" y="1019746"/>
                </a:cubicBezTo>
                <a:cubicBezTo>
                  <a:pt x="388475" y="992927"/>
                  <a:pt x="410215" y="971187"/>
                  <a:pt x="437034" y="971187"/>
                </a:cubicBezTo>
                <a:close/>
                <a:moveTo>
                  <a:pt x="242797" y="971187"/>
                </a:moveTo>
                <a:cubicBezTo>
                  <a:pt x="269616" y="971187"/>
                  <a:pt x="291357" y="992927"/>
                  <a:pt x="291357" y="1019746"/>
                </a:cubicBezTo>
                <a:cubicBezTo>
                  <a:pt x="291357" y="1046565"/>
                  <a:pt x="269616" y="1068306"/>
                  <a:pt x="242797" y="1068306"/>
                </a:cubicBezTo>
                <a:cubicBezTo>
                  <a:pt x="215978" y="1068306"/>
                  <a:pt x="194237" y="1046565"/>
                  <a:pt x="194237" y="1019746"/>
                </a:cubicBezTo>
                <a:cubicBezTo>
                  <a:pt x="194237" y="992927"/>
                  <a:pt x="215978" y="971187"/>
                  <a:pt x="242797" y="971187"/>
                </a:cubicBezTo>
                <a:close/>
                <a:moveTo>
                  <a:pt x="48560" y="971187"/>
                </a:moveTo>
                <a:cubicBezTo>
                  <a:pt x="75379" y="971187"/>
                  <a:pt x="97119" y="992927"/>
                  <a:pt x="97119" y="1019746"/>
                </a:cubicBezTo>
                <a:cubicBezTo>
                  <a:pt x="97119" y="1046565"/>
                  <a:pt x="75379" y="1068306"/>
                  <a:pt x="48560" y="1068306"/>
                </a:cubicBezTo>
                <a:cubicBezTo>
                  <a:pt x="21741" y="1068306"/>
                  <a:pt x="0" y="1046565"/>
                  <a:pt x="0" y="1019746"/>
                </a:cubicBezTo>
                <a:cubicBezTo>
                  <a:pt x="0" y="992927"/>
                  <a:pt x="21741" y="971187"/>
                  <a:pt x="48560" y="971187"/>
                </a:cubicBezTo>
                <a:close/>
                <a:moveTo>
                  <a:pt x="1796695" y="776949"/>
                </a:moveTo>
                <a:cubicBezTo>
                  <a:pt x="1823514" y="776949"/>
                  <a:pt x="1845255" y="798690"/>
                  <a:pt x="1845255" y="825509"/>
                </a:cubicBezTo>
                <a:cubicBezTo>
                  <a:pt x="1845255" y="852328"/>
                  <a:pt x="1823514" y="874069"/>
                  <a:pt x="1796695" y="874069"/>
                </a:cubicBezTo>
                <a:cubicBezTo>
                  <a:pt x="1769876" y="874069"/>
                  <a:pt x="1748136" y="852328"/>
                  <a:pt x="1748136" y="825509"/>
                </a:cubicBezTo>
                <a:cubicBezTo>
                  <a:pt x="1748136" y="798690"/>
                  <a:pt x="1769876" y="776949"/>
                  <a:pt x="1796695" y="776949"/>
                </a:cubicBezTo>
                <a:close/>
                <a:moveTo>
                  <a:pt x="1602458" y="776949"/>
                </a:moveTo>
                <a:cubicBezTo>
                  <a:pt x="1629277" y="776949"/>
                  <a:pt x="1651018" y="798690"/>
                  <a:pt x="1651018" y="825509"/>
                </a:cubicBezTo>
                <a:cubicBezTo>
                  <a:pt x="1651018" y="852328"/>
                  <a:pt x="1629277" y="874069"/>
                  <a:pt x="1602458" y="874069"/>
                </a:cubicBezTo>
                <a:cubicBezTo>
                  <a:pt x="1575639" y="874069"/>
                  <a:pt x="1553898" y="852328"/>
                  <a:pt x="1553898" y="825509"/>
                </a:cubicBezTo>
                <a:cubicBezTo>
                  <a:pt x="1553898" y="798690"/>
                  <a:pt x="1575639" y="776949"/>
                  <a:pt x="1602458" y="776949"/>
                </a:cubicBezTo>
                <a:close/>
                <a:moveTo>
                  <a:pt x="1408221" y="776949"/>
                </a:moveTo>
                <a:cubicBezTo>
                  <a:pt x="1435040" y="776949"/>
                  <a:pt x="1456780" y="798690"/>
                  <a:pt x="1456780" y="825509"/>
                </a:cubicBezTo>
                <a:cubicBezTo>
                  <a:pt x="1456780" y="852328"/>
                  <a:pt x="1435040" y="874069"/>
                  <a:pt x="1408221" y="874069"/>
                </a:cubicBezTo>
                <a:cubicBezTo>
                  <a:pt x="1381402" y="874069"/>
                  <a:pt x="1359661" y="852328"/>
                  <a:pt x="1359661" y="825509"/>
                </a:cubicBezTo>
                <a:cubicBezTo>
                  <a:pt x="1359661" y="798690"/>
                  <a:pt x="1381402" y="776949"/>
                  <a:pt x="1408221" y="776949"/>
                </a:cubicBezTo>
                <a:close/>
                <a:moveTo>
                  <a:pt x="1213983" y="776949"/>
                </a:moveTo>
                <a:cubicBezTo>
                  <a:pt x="1240802" y="776949"/>
                  <a:pt x="1262543" y="798690"/>
                  <a:pt x="1262543" y="825509"/>
                </a:cubicBezTo>
                <a:cubicBezTo>
                  <a:pt x="1262543" y="852328"/>
                  <a:pt x="1240802" y="874069"/>
                  <a:pt x="1213983" y="874069"/>
                </a:cubicBezTo>
                <a:cubicBezTo>
                  <a:pt x="1187165" y="874069"/>
                  <a:pt x="1165424" y="852328"/>
                  <a:pt x="1165424" y="825509"/>
                </a:cubicBezTo>
                <a:cubicBezTo>
                  <a:pt x="1165424" y="798690"/>
                  <a:pt x="1187165" y="776949"/>
                  <a:pt x="1213983" y="776949"/>
                </a:cubicBezTo>
                <a:close/>
                <a:moveTo>
                  <a:pt x="1019746" y="776949"/>
                </a:moveTo>
                <a:cubicBezTo>
                  <a:pt x="1046565" y="776949"/>
                  <a:pt x="1068306" y="798690"/>
                  <a:pt x="1068306" y="825509"/>
                </a:cubicBezTo>
                <a:cubicBezTo>
                  <a:pt x="1068306" y="852328"/>
                  <a:pt x="1046565" y="874069"/>
                  <a:pt x="1019746" y="874069"/>
                </a:cubicBezTo>
                <a:cubicBezTo>
                  <a:pt x="992927" y="874069"/>
                  <a:pt x="971186" y="852328"/>
                  <a:pt x="971186" y="825509"/>
                </a:cubicBezTo>
                <a:cubicBezTo>
                  <a:pt x="971186" y="798690"/>
                  <a:pt x="992927" y="776949"/>
                  <a:pt x="1019746" y="776949"/>
                </a:cubicBezTo>
                <a:close/>
                <a:moveTo>
                  <a:pt x="825509" y="776949"/>
                </a:moveTo>
                <a:cubicBezTo>
                  <a:pt x="852328" y="776949"/>
                  <a:pt x="874069" y="798690"/>
                  <a:pt x="874069" y="825509"/>
                </a:cubicBezTo>
                <a:cubicBezTo>
                  <a:pt x="874069" y="852328"/>
                  <a:pt x="852328" y="874069"/>
                  <a:pt x="825509" y="874069"/>
                </a:cubicBezTo>
                <a:cubicBezTo>
                  <a:pt x="798690" y="874069"/>
                  <a:pt x="776949" y="852328"/>
                  <a:pt x="776949" y="825509"/>
                </a:cubicBezTo>
                <a:cubicBezTo>
                  <a:pt x="776949" y="798690"/>
                  <a:pt x="798690" y="776949"/>
                  <a:pt x="825509" y="776949"/>
                </a:cubicBezTo>
                <a:close/>
                <a:moveTo>
                  <a:pt x="631272" y="776949"/>
                </a:moveTo>
                <a:cubicBezTo>
                  <a:pt x="658091" y="776949"/>
                  <a:pt x="679831" y="798690"/>
                  <a:pt x="679831" y="825509"/>
                </a:cubicBezTo>
                <a:cubicBezTo>
                  <a:pt x="679831" y="852328"/>
                  <a:pt x="658091" y="874069"/>
                  <a:pt x="631272" y="874069"/>
                </a:cubicBezTo>
                <a:cubicBezTo>
                  <a:pt x="604453" y="874069"/>
                  <a:pt x="582712" y="852328"/>
                  <a:pt x="582712" y="825509"/>
                </a:cubicBezTo>
                <a:cubicBezTo>
                  <a:pt x="582712" y="798690"/>
                  <a:pt x="604453" y="776949"/>
                  <a:pt x="631272" y="776949"/>
                </a:cubicBezTo>
                <a:close/>
                <a:moveTo>
                  <a:pt x="437034" y="776949"/>
                </a:moveTo>
                <a:cubicBezTo>
                  <a:pt x="463853" y="776949"/>
                  <a:pt x="485594" y="798690"/>
                  <a:pt x="485594" y="825509"/>
                </a:cubicBezTo>
                <a:cubicBezTo>
                  <a:pt x="485594" y="852328"/>
                  <a:pt x="463853" y="874069"/>
                  <a:pt x="437034" y="874069"/>
                </a:cubicBezTo>
                <a:cubicBezTo>
                  <a:pt x="410215" y="874069"/>
                  <a:pt x="388475" y="852328"/>
                  <a:pt x="388475" y="825509"/>
                </a:cubicBezTo>
                <a:cubicBezTo>
                  <a:pt x="388475" y="798690"/>
                  <a:pt x="410215" y="776949"/>
                  <a:pt x="437034" y="776949"/>
                </a:cubicBezTo>
                <a:close/>
                <a:moveTo>
                  <a:pt x="242797" y="776949"/>
                </a:moveTo>
                <a:cubicBezTo>
                  <a:pt x="269616" y="776949"/>
                  <a:pt x="291357" y="798690"/>
                  <a:pt x="291357" y="825509"/>
                </a:cubicBezTo>
                <a:cubicBezTo>
                  <a:pt x="291357" y="852328"/>
                  <a:pt x="269616" y="874069"/>
                  <a:pt x="242797" y="874069"/>
                </a:cubicBezTo>
                <a:cubicBezTo>
                  <a:pt x="215978" y="874069"/>
                  <a:pt x="194237" y="852328"/>
                  <a:pt x="194237" y="825509"/>
                </a:cubicBezTo>
                <a:cubicBezTo>
                  <a:pt x="194237" y="798690"/>
                  <a:pt x="215978" y="776949"/>
                  <a:pt x="242797" y="776949"/>
                </a:cubicBezTo>
                <a:close/>
                <a:moveTo>
                  <a:pt x="48560" y="776949"/>
                </a:moveTo>
                <a:cubicBezTo>
                  <a:pt x="75379" y="776949"/>
                  <a:pt x="97119" y="798690"/>
                  <a:pt x="97119" y="825509"/>
                </a:cubicBezTo>
                <a:cubicBezTo>
                  <a:pt x="97119" y="852328"/>
                  <a:pt x="75379" y="874069"/>
                  <a:pt x="48560" y="874069"/>
                </a:cubicBezTo>
                <a:cubicBezTo>
                  <a:pt x="21741" y="874069"/>
                  <a:pt x="0" y="852328"/>
                  <a:pt x="0" y="825509"/>
                </a:cubicBezTo>
                <a:cubicBezTo>
                  <a:pt x="0" y="798690"/>
                  <a:pt x="21741" y="776949"/>
                  <a:pt x="48560" y="776949"/>
                </a:cubicBezTo>
                <a:close/>
                <a:moveTo>
                  <a:pt x="1796695" y="582712"/>
                </a:moveTo>
                <a:cubicBezTo>
                  <a:pt x="1823514" y="582712"/>
                  <a:pt x="1845255" y="604453"/>
                  <a:pt x="1845255" y="631272"/>
                </a:cubicBezTo>
                <a:cubicBezTo>
                  <a:pt x="1845255" y="658091"/>
                  <a:pt x="1823514" y="679832"/>
                  <a:pt x="1796695" y="679832"/>
                </a:cubicBezTo>
                <a:cubicBezTo>
                  <a:pt x="1769876" y="679832"/>
                  <a:pt x="1748136" y="658091"/>
                  <a:pt x="1748136" y="631272"/>
                </a:cubicBezTo>
                <a:cubicBezTo>
                  <a:pt x="1748136" y="604453"/>
                  <a:pt x="1769876" y="582712"/>
                  <a:pt x="1796695" y="582712"/>
                </a:cubicBezTo>
                <a:close/>
                <a:moveTo>
                  <a:pt x="1602458" y="582712"/>
                </a:moveTo>
                <a:cubicBezTo>
                  <a:pt x="1629277" y="582712"/>
                  <a:pt x="1651018" y="604453"/>
                  <a:pt x="1651018" y="631272"/>
                </a:cubicBezTo>
                <a:cubicBezTo>
                  <a:pt x="1651018" y="658091"/>
                  <a:pt x="1629277" y="679832"/>
                  <a:pt x="1602458" y="679832"/>
                </a:cubicBezTo>
                <a:cubicBezTo>
                  <a:pt x="1575639" y="679832"/>
                  <a:pt x="1553898" y="658091"/>
                  <a:pt x="1553898" y="631272"/>
                </a:cubicBezTo>
                <a:cubicBezTo>
                  <a:pt x="1553898" y="604453"/>
                  <a:pt x="1575639" y="582712"/>
                  <a:pt x="1602458" y="582712"/>
                </a:cubicBezTo>
                <a:close/>
                <a:moveTo>
                  <a:pt x="1408221" y="582712"/>
                </a:moveTo>
                <a:cubicBezTo>
                  <a:pt x="1435040" y="582712"/>
                  <a:pt x="1456780" y="604453"/>
                  <a:pt x="1456780" y="631272"/>
                </a:cubicBezTo>
                <a:cubicBezTo>
                  <a:pt x="1456780" y="658091"/>
                  <a:pt x="1435040" y="679832"/>
                  <a:pt x="1408221" y="679832"/>
                </a:cubicBezTo>
                <a:cubicBezTo>
                  <a:pt x="1381402" y="679832"/>
                  <a:pt x="1359661" y="658091"/>
                  <a:pt x="1359661" y="631272"/>
                </a:cubicBezTo>
                <a:cubicBezTo>
                  <a:pt x="1359661" y="604453"/>
                  <a:pt x="1381402" y="582712"/>
                  <a:pt x="1408221" y="582712"/>
                </a:cubicBezTo>
                <a:close/>
                <a:moveTo>
                  <a:pt x="1213983" y="582712"/>
                </a:moveTo>
                <a:cubicBezTo>
                  <a:pt x="1240802" y="582712"/>
                  <a:pt x="1262543" y="604453"/>
                  <a:pt x="1262543" y="631272"/>
                </a:cubicBezTo>
                <a:cubicBezTo>
                  <a:pt x="1262543" y="658091"/>
                  <a:pt x="1240802" y="679832"/>
                  <a:pt x="1213983" y="679832"/>
                </a:cubicBezTo>
                <a:cubicBezTo>
                  <a:pt x="1187165" y="679832"/>
                  <a:pt x="1165424" y="658091"/>
                  <a:pt x="1165424" y="631272"/>
                </a:cubicBezTo>
                <a:cubicBezTo>
                  <a:pt x="1165424" y="604453"/>
                  <a:pt x="1187165" y="582712"/>
                  <a:pt x="1213983" y="582712"/>
                </a:cubicBezTo>
                <a:close/>
                <a:moveTo>
                  <a:pt x="1019746" y="582712"/>
                </a:moveTo>
                <a:cubicBezTo>
                  <a:pt x="1046565" y="582712"/>
                  <a:pt x="1068306" y="604453"/>
                  <a:pt x="1068306" y="631272"/>
                </a:cubicBezTo>
                <a:cubicBezTo>
                  <a:pt x="1068306" y="658091"/>
                  <a:pt x="1046565" y="679832"/>
                  <a:pt x="1019746" y="679832"/>
                </a:cubicBezTo>
                <a:cubicBezTo>
                  <a:pt x="992927" y="679832"/>
                  <a:pt x="971186" y="658091"/>
                  <a:pt x="971186" y="631272"/>
                </a:cubicBezTo>
                <a:cubicBezTo>
                  <a:pt x="971186" y="604453"/>
                  <a:pt x="992927" y="582712"/>
                  <a:pt x="1019746" y="582712"/>
                </a:cubicBezTo>
                <a:close/>
                <a:moveTo>
                  <a:pt x="825509" y="582712"/>
                </a:moveTo>
                <a:cubicBezTo>
                  <a:pt x="852328" y="582712"/>
                  <a:pt x="874069" y="604453"/>
                  <a:pt x="874069" y="631272"/>
                </a:cubicBezTo>
                <a:cubicBezTo>
                  <a:pt x="874069" y="658091"/>
                  <a:pt x="852328" y="679832"/>
                  <a:pt x="825509" y="679832"/>
                </a:cubicBezTo>
                <a:cubicBezTo>
                  <a:pt x="798690" y="679832"/>
                  <a:pt x="776949" y="658091"/>
                  <a:pt x="776949" y="631272"/>
                </a:cubicBezTo>
                <a:cubicBezTo>
                  <a:pt x="776949" y="604453"/>
                  <a:pt x="798690" y="582712"/>
                  <a:pt x="825509" y="582712"/>
                </a:cubicBezTo>
                <a:close/>
                <a:moveTo>
                  <a:pt x="631272" y="582712"/>
                </a:moveTo>
                <a:cubicBezTo>
                  <a:pt x="658091" y="582712"/>
                  <a:pt x="679831" y="604453"/>
                  <a:pt x="679831" y="631272"/>
                </a:cubicBezTo>
                <a:cubicBezTo>
                  <a:pt x="679831" y="658091"/>
                  <a:pt x="658091" y="679832"/>
                  <a:pt x="631272" y="679832"/>
                </a:cubicBezTo>
                <a:cubicBezTo>
                  <a:pt x="604453" y="679832"/>
                  <a:pt x="582712" y="658091"/>
                  <a:pt x="582712" y="631272"/>
                </a:cubicBezTo>
                <a:cubicBezTo>
                  <a:pt x="582712" y="604453"/>
                  <a:pt x="604453" y="582712"/>
                  <a:pt x="631272" y="582712"/>
                </a:cubicBezTo>
                <a:close/>
                <a:moveTo>
                  <a:pt x="437034" y="582712"/>
                </a:moveTo>
                <a:cubicBezTo>
                  <a:pt x="463853" y="582712"/>
                  <a:pt x="485594" y="604453"/>
                  <a:pt x="485594" y="631272"/>
                </a:cubicBezTo>
                <a:cubicBezTo>
                  <a:pt x="485594" y="658091"/>
                  <a:pt x="463853" y="679832"/>
                  <a:pt x="437034" y="679832"/>
                </a:cubicBezTo>
                <a:cubicBezTo>
                  <a:pt x="410215" y="679832"/>
                  <a:pt x="388475" y="658091"/>
                  <a:pt x="388475" y="631272"/>
                </a:cubicBezTo>
                <a:cubicBezTo>
                  <a:pt x="388475" y="604453"/>
                  <a:pt x="410215" y="582712"/>
                  <a:pt x="437034" y="582712"/>
                </a:cubicBezTo>
                <a:close/>
                <a:moveTo>
                  <a:pt x="242797" y="582712"/>
                </a:moveTo>
                <a:cubicBezTo>
                  <a:pt x="269616" y="582712"/>
                  <a:pt x="291357" y="604453"/>
                  <a:pt x="291357" y="631272"/>
                </a:cubicBezTo>
                <a:cubicBezTo>
                  <a:pt x="291357" y="658091"/>
                  <a:pt x="269616" y="679832"/>
                  <a:pt x="242797" y="679832"/>
                </a:cubicBezTo>
                <a:cubicBezTo>
                  <a:pt x="215978" y="679832"/>
                  <a:pt x="194237" y="658091"/>
                  <a:pt x="194237" y="631272"/>
                </a:cubicBezTo>
                <a:cubicBezTo>
                  <a:pt x="194237" y="604453"/>
                  <a:pt x="215978" y="582712"/>
                  <a:pt x="242797" y="582712"/>
                </a:cubicBezTo>
                <a:close/>
                <a:moveTo>
                  <a:pt x="48560" y="582712"/>
                </a:moveTo>
                <a:cubicBezTo>
                  <a:pt x="75379" y="582712"/>
                  <a:pt x="97119" y="604453"/>
                  <a:pt x="97119" y="631272"/>
                </a:cubicBezTo>
                <a:cubicBezTo>
                  <a:pt x="97119" y="658091"/>
                  <a:pt x="75379" y="679832"/>
                  <a:pt x="48560" y="679832"/>
                </a:cubicBezTo>
                <a:cubicBezTo>
                  <a:pt x="21741" y="679832"/>
                  <a:pt x="0" y="658091"/>
                  <a:pt x="0" y="631272"/>
                </a:cubicBezTo>
                <a:cubicBezTo>
                  <a:pt x="0" y="604453"/>
                  <a:pt x="21741" y="582712"/>
                  <a:pt x="48560" y="582712"/>
                </a:cubicBezTo>
                <a:close/>
                <a:moveTo>
                  <a:pt x="1796695" y="388475"/>
                </a:moveTo>
                <a:cubicBezTo>
                  <a:pt x="1823514" y="388475"/>
                  <a:pt x="1845255" y="410216"/>
                  <a:pt x="1845255" y="437035"/>
                </a:cubicBezTo>
                <a:cubicBezTo>
                  <a:pt x="1845255" y="463853"/>
                  <a:pt x="1823514" y="485594"/>
                  <a:pt x="1796695" y="485594"/>
                </a:cubicBezTo>
                <a:cubicBezTo>
                  <a:pt x="1769876" y="485594"/>
                  <a:pt x="1748136" y="463853"/>
                  <a:pt x="1748136" y="437035"/>
                </a:cubicBezTo>
                <a:cubicBezTo>
                  <a:pt x="1748136" y="410216"/>
                  <a:pt x="1769876" y="388475"/>
                  <a:pt x="1796695" y="388475"/>
                </a:cubicBezTo>
                <a:close/>
                <a:moveTo>
                  <a:pt x="1602458" y="388475"/>
                </a:moveTo>
                <a:cubicBezTo>
                  <a:pt x="1629277" y="388475"/>
                  <a:pt x="1651018" y="410216"/>
                  <a:pt x="1651018" y="437035"/>
                </a:cubicBezTo>
                <a:cubicBezTo>
                  <a:pt x="1651018" y="463853"/>
                  <a:pt x="1629277" y="485594"/>
                  <a:pt x="1602458" y="485594"/>
                </a:cubicBezTo>
                <a:cubicBezTo>
                  <a:pt x="1575639" y="485594"/>
                  <a:pt x="1553898" y="463853"/>
                  <a:pt x="1553898" y="437035"/>
                </a:cubicBezTo>
                <a:cubicBezTo>
                  <a:pt x="1553898" y="410216"/>
                  <a:pt x="1575639" y="388475"/>
                  <a:pt x="1602458" y="388475"/>
                </a:cubicBezTo>
                <a:close/>
                <a:moveTo>
                  <a:pt x="1408221" y="388475"/>
                </a:moveTo>
                <a:cubicBezTo>
                  <a:pt x="1435040" y="388475"/>
                  <a:pt x="1456780" y="410216"/>
                  <a:pt x="1456780" y="437035"/>
                </a:cubicBezTo>
                <a:cubicBezTo>
                  <a:pt x="1456780" y="463853"/>
                  <a:pt x="1435040" y="485594"/>
                  <a:pt x="1408221" y="485594"/>
                </a:cubicBezTo>
                <a:cubicBezTo>
                  <a:pt x="1381402" y="485594"/>
                  <a:pt x="1359661" y="463853"/>
                  <a:pt x="1359661" y="437035"/>
                </a:cubicBezTo>
                <a:cubicBezTo>
                  <a:pt x="1359661" y="410216"/>
                  <a:pt x="1381402" y="388475"/>
                  <a:pt x="1408221" y="388475"/>
                </a:cubicBezTo>
                <a:close/>
                <a:moveTo>
                  <a:pt x="1213983" y="388475"/>
                </a:moveTo>
                <a:cubicBezTo>
                  <a:pt x="1240802" y="388475"/>
                  <a:pt x="1262543" y="410216"/>
                  <a:pt x="1262543" y="437035"/>
                </a:cubicBezTo>
                <a:cubicBezTo>
                  <a:pt x="1262543" y="463853"/>
                  <a:pt x="1240802" y="485594"/>
                  <a:pt x="1213983" y="485594"/>
                </a:cubicBezTo>
                <a:cubicBezTo>
                  <a:pt x="1187165" y="485594"/>
                  <a:pt x="1165424" y="463853"/>
                  <a:pt x="1165424" y="437035"/>
                </a:cubicBezTo>
                <a:cubicBezTo>
                  <a:pt x="1165424" y="410216"/>
                  <a:pt x="1187165" y="388475"/>
                  <a:pt x="1213983" y="388475"/>
                </a:cubicBezTo>
                <a:close/>
                <a:moveTo>
                  <a:pt x="1019746" y="388475"/>
                </a:moveTo>
                <a:cubicBezTo>
                  <a:pt x="1046565" y="388475"/>
                  <a:pt x="1068306" y="410216"/>
                  <a:pt x="1068306" y="437035"/>
                </a:cubicBezTo>
                <a:cubicBezTo>
                  <a:pt x="1068306" y="463853"/>
                  <a:pt x="1046565" y="485594"/>
                  <a:pt x="1019746" y="485594"/>
                </a:cubicBezTo>
                <a:cubicBezTo>
                  <a:pt x="992927" y="485594"/>
                  <a:pt x="971186" y="463853"/>
                  <a:pt x="971186" y="437035"/>
                </a:cubicBezTo>
                <a:cubicBezTo>
                  <a:pt x="971186" y="410216"/>
                  <a:pt x="992927" y="388475"/>
                  <a:pt x="1019746" y="388475"/>
                </a:cubicBezTo>
                <a:close/>
                <a:moveTo>
                  <a:pt x="825509" y="388475"/>
                </a:moveTo>
                <a:cubicBezTo>
                  <a:pt x="852328" y="388475"/>
                  <a:pt x="874069" y="410216"/>
                  <a:pt x="874069" y="437035"/>
                </a:cubicBezTo>
                <a:cubicBezTo>
                  <a:pt x="874069" y="463853"/>
                  <a:pt x="852328" y="485594"/>
                  <a:pt x="825509" y="485594"/>
                </a:cubicBezTo>
                <a:cubicBezTo>
                  <a:pt x="798690" y="485594"/>
                  <a:pt x="776949" y="463853"/>
                  <a:pt x="776949" y="437035"/>
                </a:cubicBezTo>
                <a:cubicBezTo>
                  <a:pt x="776949" y="410216"/>
                  <a:pt x="798690" y="388475"/>
                  <a:pt x="825509" y="388475"/>
                </a:cubicBezTo>
                <a:close/>
                <a:moveTo>
                  <a:pt x="631272" y="388475"/>
                </a:moveTo>
                <a:cubicBezTo>
                  <a:pt x="658091" y="388475"/>
                  <a:pt x="679831" y="410216"/>
                  <a:pt x="679831" y="437035"/>
                </a:cubicBezTo>
                <a:cubicBezTo>
                  <a:pt x="679831" y="463853"/>
                  <a:pt x="658091" y="485594"/>
                  <a:pt x="631272" y="485594"/>
                </a:cubicBezTo>
                <a:cubicBezTo>
                  <a:pt x="604453" y="485594"/>
                  <a:pt x="582712" y="463853"/>
                  <a:pt x="582712" y="437035"/>
                </a:cubicBezTo>
                <a:cubicBezTo>
                  <a:pt x="582712" y="410216"/>
                  <a:pt x="604453" y="388475"/>
                  <a:pt x="631272" y="388475"/>
                </a:cubicBezTo>
                <a:close/>
                <a:moveTo>
                  <a:pt x="437034" y="388475"/>
                </a:moveTo>
                <a:cubicBezTo>
                  <a:pt x="463853" y="388475"/>
                  <a:pt x="485594" y="410216"/>
                  <a:pt x="485594" y="437035"/>
                </a:cubicBezTo>
                <a:cubicBezTo>
                  <a:pt x="485594" y="463853"/>
                  <a:pt x="463853" y="485594"/>
                  <a:pt x="437034" y="485594"/>
                </a:cubicBezTo>
                <a:cubicBezTo>
                  <a:pt x="410215" y="485594"/>
                  <a:pt x="388475" y="463853"/>
                  <a:pt x="388475" y="437035"/>
                </a:cubicBezTo>
                <a:cubicBezTo>
                  <a:pt x="388475" y="410216"/>
                  <a:pt x="410215" y="388475"/>
                  <a:pt x="437034" y="388475"/>
                </a:cubicBezTo>
                <a:close/>
                <a:moveTo>
                  <a:pt x="242797" y="388475"/>
                </a:moveTo>
                <a:cubicBezTo>
                  <a:pt x="269616" y="388475"/>
                  <a:pt x="291357" y="410216"/>
                  <a:pt x="291357" y="437035"/>
                </a:cubicBezTo>
                <a:cubicBezTo>
                  <a:pt x="291357" y="463853"/>
                  <a:pt x="269616" y="485594"/>
                  <a:pt x="242797" y="485594"/>
                </a:cubicBezTo>
                <a:cubicBezTo>
                  <a:pt x="215978" y="485594"/>
                  <a:pt x="194237" y="463853"/>
                  <a:pt x="194237" y="437035"/>
                </a:cubicBezTo>
                <a:cubicBezTo>
                  <a:pt x="194237" y="410216"/>
                  <a:pt x="215978" y="388475"/>
                  <a:pt x="242797" y="388475"/>
                </a:cubicBezTo>
                <a:close/>
                <a:moveTo>
                  <a:pt x="48560" y="388475"/>
                </a:moveTo>
                <a:cubicBezTo>
                  <a:pt x="75379" y="388475"/>
                  <a:pt x="97119" y="410216"/>
                  <a:pt x="97119" y="437035"/>
                </a:cubicBezTo>
                <a:cubicBezTo>
                  <a:pt x="97119" y="463853"/>
                  <a:pt x="75379" y="485594"/>
                  <a:pt x="48560" y="485594"/>
                </a:cubicBezTo>
                <a:cubicBezTo>
                  <a:pt x="21741" y="485594"/>
                  <a:pt x="0" y="463853"/>
                  <a:pt x="0" y="437035"/>
                </a:cubicBezTo>
                <a:cubicBezTo>
                  <a:pt x="0" y="410216"/>
                  <a:pt x="21741" y="388475"/>
                  <a:pt x="48560" y="388475"/>
                </a:cubicBezTo>
                <a:close/>
                <a:moveTo>
                  <a:pt x="1796695" y="194238"/>
                </a:moveTo>
                <a:cubicBezTo>
                  <a:pt x="1823514" y="194238"/>
                  <a:pt x="1845255" y="215978"/>
                  <a:pt x="1845255" y="242797"/>
                </a:cubicBezTo>
                <a:cubicBezTo>
                  <a:pt x="1845255" y="269616"/>
                  <a:pt x="1823514" y="291357"/>
                  <a:pt x="1796695" y="291357"/>
                </a:cubicBezTo>
                <a:cubicBezTo>
                  <a:pt x="1769876" y="291357"/>
                  <a:pt x="1748136" y="269616"/>
                  <a:pt x="1748136" y="242797"/>
                </a:cubicBezTo>
                <a:cubicBezTo>
                  <a:pt x="1748136" y="215978"/>
                  <a:pt x="1769876" y="194238"/>
                  <a:pt x="1796695" y="194238"/>
                </a:cubicBezTo>
                <a:close/>
                <a:moveTo>
                  <a:pt x="1602458" y="194238"/>
                </a:moveTo>
                <a:cubicBezTo>
                  <a:pt x="1629277" y="194238"/>
                  <a:pt x="1651018" y="215978"/>
                  <a:pt x="1651018" y="242797"/>
                </a:cubicBezTo>
                <a:cubicBezTo>
                  <a:pt x="1651018" y="269616"/>
                  <a:pt x="1629277" y="291357"/>
                  <a:pt x="1602458" y="291357"/>
                </a:cubicBezTo>
                <a:cubicBezTo>
                  <a:pt x="1575639" y="291357"/>
                  <a:pt x="1553898" y="269616"/>
                  <a:pt x="1553898" y="242797"/>
                </a:cubicBezTo>
                <a:cubicBezTo>
                  <a:pt x="1553898" y="215978"/>
                  <a:pt x="1575639" y="194238"/>
                  <a:pt x="1602458" y="194238"/>
                </a:cubicBezTo>
                <a:close/>
                <a:moveTo>
                  <a:pt x="1408221" y="194238"/>
                </a:moveTo>
                <a:cubicBezTo>
                  <a:pt x="1435040" y="194238"/>
                  <a:pt x="1456780" y="215978"/>
                  <a:pt x="1456780" y="242797"/>
                </a:cubicBezTo>
                <a:cubicBezTo>
                  <a:pt x="1456780" y="269616"/>
                  <a:pt x="1435040" y="291357"/>
                  <a:pt x="1408221" y="291357"/>
                </a:cubicBezTo>
                <a:cubicBezTo>
                  <a:pt x="1381402" y="291357"/>
                  <a:pt x="1359661" y="269616"/>
                  <a:pt x="1359661" y="242797"/>
                </a:cubicBezTo>
                <a:cubicBezTo>
                  <a:pt x="1359661" y="215978"/>
                  <a:pt x="1381402" y="194238"/>
                  <a:pt x="1408221" y="194238"/>
                </a:cubicBezTo>
                <a:close/>
                <a:moveTo>
                  <a:pt x="1213983" y="194238"/>
                </a:moveTo>
                <a:cubicBezTo>
                  <a:pt x="1240802" y="194238"/>
                  <a:pt x="1262543" y="215978"/>
                  <a:pt x="1262543" y="242797"/>
                </a:cubicBezTo>
                <a:cubicBezTo>
                  <a:pt x="1262543" y="269616"/>
                  <a:pt x="1240802" y="291357"/>
                  <a:pt x="1213983" y="291357"/>
                </a:cubicBezTo>
                <a:cubicBezTo>
                  <a:pt x="1187165" y="291357"/>
                  <a:pt x="1165424" y="269616"/>
                  <a:pt x="1165424" y="242797"/>
                </a:cubicBezTo>
                <a:cubicBezTo>
                  <a:pt x="1165424" y="215978"/>
                  <a:pt x="1187165" y="194238"/>
                  <a:pt x="1213983" y="194238"/>
                </a:cubicBezTo>
                <a:close/>
                <a:moveTo>
                  <a:pt x="1019746" y="194238"/>
                </a:moveTo>
                <a:cubicBezTo>
                  <a:pt x="1046565" y="194238"/>
                  <a:pt x="1068306" y="215978"/>
                  <a:pt x="1068306" y="242797"/>
                </a:cubicBezTo>
                <a:cubicBezTo>
                  <a:pt x="1068306" y="269616"/>
                  <a:pt x="1046565" y="291357"/>
                  <a:pt x="1019746" y="291357"/>
                </a:cubicBezTo>
                <a:cubicBezTo>
                  <a:pt x="992927" y="291357"/>
                  <a:pt x="971186" y="269616"/>
                  <a:pt x="971186" y="242797"/>
                </a:cubicBezTo>
                <a:cubicBezTo>
                  <a:pt x="971186" y="215978"/>
                  <a:pt x="992927" y="194238"/>
                  <a:pt x="1019746" y="194238"/>
                </a:cubicBezTo>
                <a:close/>
                <a:moveTo>
                  <a:pt x="825509" y="194238"/>
                </a:moveTo>
                <a:cubicBezTo>
                  <a:pt x="852328" y="194238"/>
                  <a:pt x="874069" y="215978"/>
                  <a:pt x="874069" y="242797"/>
                </a:cubicBezTo>
                <a:cubicBezTo>
                  <a:pt x="874069" y="269616"/>
                  <a:pt x="852328" y="291357"/>
                  <a:pt x="825509" y="291357"/>
                </a:cubicBezTo>
                <a:cubicBezTo>
                  <a:pt x="798690" y="291357"/>
                  <a:pt x="776949" y="269616"/>
                  <a:pt x="776949" y="242797"/>
                </a:cubicBezTo>
                <a:cubicBezTo>
                  <a:pt x="776949" y="215978"/>
                  <a:pt x="798690" y="194238"/>
                  <a:pt x="825509" y="194238"/>
                </a:cubicBezTo>
                <a:close/>
                <a:moveTo>
                  <a:pt x="631272" y="194238"/>
                </a:moveTo>
                <a:cubicBezTo>
                  <a:pt x="658091" y="194238"/>
                  <a:pt x="679831" y="215978"/>
                  <a:pt x="679831" y="242797"/>
                </a:cubicBezTo>
                <a:cubicBezTo>
                  <a:pt x="679831" y="269616"/>
                  <a:pt x="658091" y="291357"/>
                  <a:pt x="631272" y="291357"/>
                </a:cubicBezTo>
                <a:cubicBezTo>
                  <a:pt x="604453" y="291357"/>
                  <a:pt x="582712" y="269616"/>
                  <a:pt x="582712" y="242797"/>
                </a:cubicBezTo>
                <a:cubicBezTo>
                  <a:pt x="582712" y="215978"/>
                  <a:pt x="604453" y="194238"/>
                  <a:pt x="631272" y="194238"/>
                </a:cubicBezTo>
                <a:close/>
                <a:moveTo>
                  <a:pt x="437034" y="194238"/>
                </a:moveTo>
                <a:cubicBezTo>
                  <a:pt x="463853" y="194238"/>
                  <a:pt x="485594" y="215978"/>
                  <a:pt x="485594" y="242797"/>
                </a:cubicBezTo>
                <a:cubicBezTo>
                  <a:pt x="485594" y="269616"/>
                  <a:pt x="463853" y="291357"/>
                  <a:pt x="437034" y="291357"/>
                </a:cubicBezTo>
                <a:cubicBezTo>
                  <a:pt x="410215" y="291357"/>
                  <a:pt x="388475" y="269616"/>
                  <a:pt x="388475" y="242797"/>
                </a:cubicBezTo>
                <a:cubicBezTo>
                  <a:pt x="388475" y="215978"/>
                  <a:pt x="410215" y="194238"/>
                  <a:pt x="437034" y="194238"/>
                </a:cubicBezTo>
                <a:close/>
                <a:moveTo>
                  <a:pt x="242797" y="194238"/>
                </a:moveTo>
                <a:cubicBezTo>
                  <a:pt x="269616" y="194238"/>
                  <a:pt x="291357" y="215978"/>
                  <a:pt x="291357" y="242797"/>
                </a:cubicBezTo>
                <a:cubicBezTo>
                  <a:pt x="291357" y="269616"/>
                  <a:pt x="269616" y="291357"/>
                  <a:pt x="242797" y="291357"/>
                </a:cubicBezTo>
                <a:cubicBezTo>
                  <a:pt x="215978" y="291357"/>
                  <a:pt x="194237" y="269616"/>
                  <a:pt x="194237" y="242797"/>
                </a:cubicBezTo>
                <a:cubicBezTo>
                  <a:pt x="194237" y="215978"/>
                  <a:pt x="215978" y="194238"/>
                  <a:pt x="242797" y="194238"/>
                </a:cubicBezTo>
                <a:close/>
                <a:moveTo>
                  <a:pt x="48560" y="194238"/>
                </a:moveTo>
                <a:cubicBezTo>
                  <a:pt x="75379" y="194238"/>
                  <a:pt x="97119" y="215978"/>
                  <a:pt x="97119" y="242797"/>
                </a:cubicBezTo>
                <a:cubicBezTo>
                  <a:pt x="97119" y="269616"/>
                  <a:pt x="75379" y="291357"/>
                  <a:pt x="48560" y="291357"/>
                </a:cubicBezTo>
                <a:cubicBezTo>
                  <a:pt x="21741" y="291357"/>
                  <a:pt x="0" y="269616"/>
                  <a:pt x="0" y="242797"/>
                </a:cubicBezTo>
                <a:cubicBezTo>
                  <a:pt x="0" y="215978"/>
                  <a:pt x="21741" y="194238"/>
                  <a:pt x="48560" y="194238"/>
                </a:cubicBezTo>
                <a:close/>
                <a:moveTo>
                  <a:pt x="1796695" y="0"/>
                </a:moveTo>
                <a:cubicBezTo>
                  <a:pt x="1823514" y="0"/>
                  <a:pt x="1845255" y="21741"/>
                  <a:pt x="1845255" y="48560"/>
                </a:cubicBezTo>
                <a:cubicBezTo>
                  <a:pt x="1845255" y="75379"/>
                  <a:pt x="1823514" y="97120"/>
                  <a:pt x="1796695" y="97120"/>
                </a:cubicBezTo>
                <a:cubicBezTo>
                  <a:pt x="1769876" y="97120"/>
                  <a:pt x="1748136" y="75379"/>
                  <a:pt x="1748136" y="48560"/>
                </a:cubicBezTo>
                <a:cubicBezTo>
                  <a:pt x="1748136" y="21741"/>
                  <a:pt x="1769876" y="0"/>
                  <a:pt x="1796695" y="0"/>
                </a:cubicBezTo>
                <a:close/>
                <a:moveTo>
                  <a:pt x="1602458" y="0"/>
                </a:moveTo>
                <a:cubicBezTo>
                  <a:pt x="1629277" y="0"/>
                  <a:pt x="1651018" y="21741"/>
                  <a:pt x="1651018" y="48560"/>
                </a:cubicBezTo>
                <a:cubicBezTo>
                  <a:pt x="1651018" y="75379"/>
                  <a:pt x="1629277" y="97120"/>
                  <a:pt x="1602458" y="97120"/>
                </a:cubicBezTo>
                <a:cubicBezTo>
                  <a:pt x="1575639" y="97120"/>
                  <a:pt x="1553898" y="75379"/>
                  <a:pt x="1553898" y="48560"/>
                </a:cubicBezTo>
                <a:cubicBezTo>
                  <a:pt x="1553898" y="21741"/>
                  <a:pt x="1575639" y="0"/>
                  <a:pt x="1602458" y="0"/>
                </a:cubicBezTo>
                <a:close/>
                <a:moveTo>
                  <a:pt x="1408221" y="0"/>
                </a:moveTo>
                <a:cubicBezTo>
                  <a:pt x="1435040" y="0"/>
                  <a:pt x="1456780" y="21741"/>
                  <a:pt x="1456780" y="48560"/>
                </a:cubicBezTo>
                <a:cubicBezTo>
                  <a:pt x="1456780" y="75379"/>
                  <a:pt x="1435040" y="97120"/>
                  <a:pt x="1408221" y="97120"/>
                </a:cubicBezTo>
                <a:cubicBezTo>
                  <a:pt x="1381402" y="97120"/>
                  <a:pt x="1359661" y="75379"/>
                  <a:pt x="1359661" y="48560"/>
                </a:cubicBezTo>
                <a:cubicBezTo>
                  <a:pt x="1359661" y="21741"/>
                  <a:pt x="1381402" y="0"/>
                  <a:pt x="1408221" y="0"/>
                </a:cubicBezTo>
                <a:close/>
                <a:moveTo>
                  <a:pt x="1213983" y="0"/>
                </a:moveTo>
                <a:cubicBezTo>
                  <a:pt x="1240802" y="0"/>
                  <a:pt x="1262543" y="21741"/>
                  <a:pt x="1262543" y="48560"/>
                </a:cubicBezTo>
                <a:cubicBezTo>
                  <a:pt x="1262543" y="75379"/>
                  <a:pt x="1240802" y="97120"/>
                  <a:pt x="1213983" y="97120"/>
                </a:cubicBezTo>
                <a:cubicBezTo>
                  <a:pt x="1187165" y="97120"/>
                  <a:pt x="1165424" y="75379"/>
                  <a:pt x="1165424" y="48560"/>
                </a:cubicBezTo>
                <a:cubicBezTo>
                  <a:pt x="1165424" y="21741"/>
                  <a:pt x="1187165" y="0"/>
                  <a:pt x="1213983" y="0"/>
                </a:cubicBezTo>
                <a:close/>
                <a:moveTo>
                  <a:pt x="1019746" y="0"/>
                </a:moveTo>
                <a:cubicBezTo>
                  <a:pt x="1046565" y="0"/>
                  <a:pt x="1068306" y="21741"/>
                  <a:pt x="1068306" y="48560"/>
                </a:cubicBezTo>
                <a:cubicBezTo>
                  <a:pt x="1068306" y="75379"/>
                  <a:pt x="1046565" y="97120"/>
                  <a:pt x="1019746" y="97120"/>
                </a:cubicBezTo>
                <a:cubicBezTo>
                  <a:pt x="992927" y="97120"/>
                  <a:pt x="971186" y="75379"/>
                  <a:pt x="971186" y="48560"/>
                </a:cubicBezTo>
                <a:cubicBezTo>
                  <a:pt x="971186" y="21741"/>
                  <a:pt x="992927" y="0"/>
                  <a:pt x="1019746" y="0"/>
                </a:cubicBezTo>
                <a:close/>
                <a:moveTo>
                  <a:pt x="825509" y="0"/>
                </a:moveTo>
                <a:cubicBezTo>
                  <a:pt x="852328" y="0"/>
                  <a:pt x="874069" y="21741"/>
                  <a:pt x="874069" y="48560"/>
                </a:cubicBezTo>
                <a:cubicBezTo>
                  <a:pt x="874069" y="75379"/>
                  <a:pt x="852328" y="97120"/>
                  <a:pt x="825509" y="97120"/>
                </a:cubicBezTo>
                <a:cubicBezTo>
                  <a:pt x="798690" y="97120"/>
                  <a:pt x="776949" y="75379"/>
                  <a:pt x="776949" y="48560"/>
                </a:cubicBezTo>
                <a:cubicBezTo>
                  <a:pt x="776949" y="21741"/>
                  <a:pt x="798690" y="0"/>
                  <a:pt x="825509" y="0"/>
                </a:cubicBezTo>
                <a:close/>
                <a:moveTo>
                  <a:pt x="631272" y="0"/>
                </a:moveTo>
                <a:cubicBezTo>
                  <a:pt x="658091" y="0"/>
                  <a:pt x="679831" y="21741"/>
                  <a:pt x="679831" y="48560"/>
                </a:cubicBezTo>
                <a:cubicBezTo>
                  <a:pt x="679831" y="75379"/>
                  <a:pt x="658091" y="97120"/>
                  <a:pt x="631272" y="97120"/>
                </a:cubicBezTo>
                <a:cubicBezTo>
                  <a:pt x="604453" y="97120"/>
                  <a:pt x="582712" y="75379"/>
                  <a:pt x="582712" y="48560"/>
                </a:cubicBezTo>
                <a:cubicBezTo>
                  <a:pt x="582712" y="21741"/>
                  <a:pt x="604453" y="0"/>
                  <a:pt x="631272" y="0"/>
                </a:cubicBezTo>
                <a:close/>
                <a:moveTo>
                  <a:pt x="437034" y="0"/>
                </a:moveTo>
                <a:cubicBezTo>
                  <a:pt x="463853" y="0"/>
                  <a:pt x="485594" y="21741"/>
                  <a:pt x="485594" y="48560"/>
                </a:cubicBezTo>
                <a:cubicBezTo>
                  <a:pt x="485594" y="75379"/>
                  <a:pt x="463853" y="97120"/>
                  <a:pt x="437034" y="97120"/>
                </a:cubicBezTo>
                <a:cubicBezTo>
                  <a:pt x="410215" y="97120"/>
                  <a:pt x="388475" y="75379"/>
                  <a:pt x="388475" y="48560"/>
                </a:cubicBezTo>
                <a:cubicBezTo>
                  <a:pt x="388475" y="21741"/>
                  <a:pt x="410215" y="0"/>
                  <a:pt x="437034" y="0"/>
                </a:cubicBezTo>
                <a:close/>
                <a:moveTo>
                  <a:pt x="242797" y="0"/>
                </a:moveTo>
                <a:cubicBezTo>
                  <a:pt x="269616" y="0"/>
                  <a:pt x="291357" y="21741"/>
                  <a:pt x="291357" y="48560"/>
                </a:cubicBezTo>
                <a:cubicBezTo>
                  <a:pt x="291357" y="75379"/>
                  <a:pt x="269616" y="97120"/>
                  <a:pt x="242797" y="97120"/>
                </a:cubicBezTo>
                <a:cubicBezTo>
                  <a:pt x="215978" y="97120"/>
                  <a:pt x="194237" y="75379"/>
                  <a:pt x="194237" y="48560"/>
                </a:cubicBezTo>
                <a:cubicBezTo>
                  <a:pt x="194237" y="21741"/>
                  <a:pt x="215978" y="0"/>
                  <a:pt x="242797" y="0"/>
                </a:cubicBezTo>
                <a:close/>
                <a:moveTo>
                  <a:pt x="48560" y="0"/>
                </a:moveTo>
                <a:cubicBezTo>
                  <a:pt x="75379" y="0"/>
                  <a:pt x="97119" y="21741"/>
                  <a:pt x="97119" y="48560"/>
                </a:cubicBezTo>
                <a:cubicBezTo>
                  <a:pt x="97119" y="75379"/>
                  <a:pt x="75379" y="97120"/>
                  <a:pt x="48560" y="97120"/>
                </a:cubicBezTo>
                <a:cubicBezTo>
                  <a:pt x="21741" y="97120"/>
                  <a:pt x="0" y="75379"/>
                  <a:pt x="0" y="48560"/>
                </a:cubicBezTo>
                <a:cubicBezTo>
                  <a:pt x="0" y="21741"/>
                  <a:pt x="21741" y="0"/>
                  <a:pt x="48560" y="0"/>
                </a:cubicBezTo>
                <a:close/>
              </a:path>
            </a:pathLst>
          </a:custGeom>
          <a:gradFill flip="none" rotWithShape="1">
            <a:gsLst>
              <a:gs pos="100000">
                <a:schemeClr val="accent1">
                  <a:alpha val="0"/>
                </a:schemeClr>
              </a:gs>
              <a:gs pos="0">
                <a:schemeClr val="accent1">
                  <a:alpha val="1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3" name="文本框 22"/>
          <p:cNvSpPr txBox="1"/>
          <p:nvPr/>
        </p:nvSpPr>
        <p:spPr>
          <a:xfrm>
            <a:off x="9253407" y="2812373"/>
            <a:ext cx="1776506" cy="997196"/>
          </a:xfrm>
          <a:prstGeom prst="rect">
            <a:avLst/>
          </a:prstGeom>
        </p:spPr>
        <p:txBody>
          <a:bodyPr wrap="square" lIns="0" tIns="0" rIns="0" bIns="0" anchor="ctr">
            <a:spAutoFit/>
          </a:bodyPr>
          <a:lstStyle>
            <a:defPPr>
              <a:defRPr lang="zh-CN"/>
            </a:defPPr>
            <a:lvl1pPr>
              <a:lnSpc>
                <a:spcPct val="90000"/>
              </a:lnSpc>
              <a:spcBef>
                <a:spcPct val="0"/>
              </a:spcBef>
              <a:buNone/>
              <a:defRPr sz="7200">
                <a:solidFill>
                  <a:schemeClr val="accent1">
                    <a:alpha val="20000"/>
                  </a:schemeClr>
                </a:soli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defRPr/>
            </a:pPr>
            <a:r>
              <a:rPr kumimoji="0" lang="en-US" altLang="zh-CN" sz="7200" b="0" i="0" u="none" strike="noStrike" kern="1200" cap="none" spc="0" normalizeH="0" baseline="0" noProof="0" dirty="0">
                <a:ln>
                  <a:noFill/>
                </a:ln>
                <a:solidFill>
                  <a:srgbClr val="20466F">
                    <a:alpha val="20000"/>
                  </a:srgbClr>
                </a:solidFill>
                <a:effectLst/>
                <a:uLnTx/>
                <a:uFillTx/>
                <a:latin typeface="Arial" panose="020B0604020202020204" pitchFamily="34" charset="0"/>
                <a:ea typeface="黑体" panose="02010609060101010101" pitchFamily="49" charset="-122"/>
                <a:cs typeface="Arial" panose="020B0604020202020204" pitchFamily="34" charset="0"/>
              </a:rPr>
              <a:t>02</a:t>
            </a:r>
            <a:endParaRPr kumimoji="0" lang="en-US" altLang="zh-CN" sz="7200" b="0" i="0" u="none" strike="noStrike" kern="1200" cap="none" spc="0" normalizeH="0" baseline="0" noProof="0" dirty="0">
              <a:ln>
                <a:noFill/>
              </a:ln>
              <a:solidFill>
                <a:srgbClr val="20466F">
                  <a:alpha val="20000"/>
                </a:srgbClr>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6" name="文本框 5"/>
          <p:cNvSpPr txBox="1"/>
          <p:nvPr/>
        </p:nvSpPr>
        <p:spPr>
          <a:xfrm>
            <a:off x="6534113" y="4772169"/>
            <a:ext cx="4495800" cy="387798"/>
          </a:xfrm>
          <a:prstGeom prst="rect">
            <a:avLst/>
          </a:prstGeom>
        </p:spPr>
        <p:txBody>
          <a:bodyPr wrap="square" lIns="0" tIns="0" rIns="0" bIns="0" anchor="ctr">
            <a:spAutoFit/>
          </a:bodyPr>
          <a:lstStyle>
            <a:defPPr>
              <a:defRPr lang="zh-CN"/>
            </a:defPPr>
            <a:lvl1pPr algn="r">
              <a:lnSpc>
                <a:spcPct val="90000"/>
              </a:lnSpc>
              <a:spcBef>
                <a:spcPct val="0"/>
              </a:spcBef>
              <a:buNone/>
              <a:defRPr sz="2800">
                <a:solidFill>
                  <a:schemeClr val="tx1">
                    <a:lumMod val="85000"/>
                    <a:lumOff val="15000"/>
                  </a:schemeClr>
                </a:soli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defRPr/>
            </a:pPr>
            <a:r>
              <a:rPr lang="zh-CN" altLang="en-US"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rPr>
              <a:t>抛光、毛刺</a:t>
            </a:r>
            <a:endParaRPr kumimoji="0" lang="zh-CN" altLang="en-US" sz="2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250" advClick="0">
        <p:fade/>
      </p:transition>
    </mc:Choice>
    <mc:Fallback>
      <p:transition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a:stretch>
            <a:fillRect/>
          </a:stretch>
        </p:blipFill>
        <p:spPr>
          <a:xfrm>
            <a:off x="7290021" y="811420"/>
            <a:ext cx="4901979" cy="5004908"/>
          </a:xfrm>
          <a:prstGeom prst="rect">
            <a:avLst/>
          </a:prstGeom>
        </p:spPr>
      </p:pic>
      <p:sp>
        <p:nvSpPr>
          <p:cNvPr id="7" name="标题 6"/>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rPr>
              <a:t>设计方案</a:t>
            </a:r>
            <a:r>
              <a:rPr lang="en-US" altLang="zh-CN" sz="2400" b="1" spc="100" dirty="0">
                <a:solidFill>
                  <a:srgbClr val="043E6F"/>
                </a:solidFill>
                <a:cs typeface="Arial" panose="020B0604020202020204" pitchFamily="34" charset="0"/>
              </a:rPr>
              <a:t>|</a:t>
            </a:r>
            <a:r>
              <a:rPr lang="zh-CN" altLang="en-US" sz="2400" b="1" spc="100" dirty="0">
                <a:solidFill>
                  <a:srgbClr val="043E6F"/>
                </a:solidFill>
                <a:cs typeface="Arial" panose="020B0604020202020204" pitchFamily="34" charset="0"/>
              </a:rPr>
              <a:t>项目需求</a:t>
            </a:r>
            <a:endParaRPr lang="zh-CN" altLang="en-US" sz="2400" b="1" spc="100" dirty="0">
              <a:solidFill>
                <a:srgbClr val="043E6F"/>
              </a:solidFill>
              <a:cs typeface="Arial" panose="020B0604020202020204" pitchFamily="34" charset="0"/>
            </a:endParaRPr>
          </a:p>
        </p:txBody>
      </p:sp>
      <p:sp>
        <p:nvSpPr>
          <p:cNvPr id="17" name="TextBox 2"/>
          <p:cNvSpPr txBox="1"/>
          <p:nvPr/>
        </p:nvSpPr>
        <p:spPr>
          <a:xfrm>
            <a:off x="268951" y="811420"/>
            <a:ext cx="7343018" cy="3687869"/>
          </a:xfrm>
          <a:prstGeom prst="rect">
            <a:avLst/>
          </a:prstGeom>
          <a:noFill/>
        </p:spPr>
        <p:txBody>
          <a:bodyPr wrap="square" rtlCol="0">
            <a:spAutoFit/>
          </a:bodyPr>
          <a:lstStyle/>
          <a:p>
            <a:pPr marL="171450" indent="-171450">
              <a:lnSpc>
                <a:spcPct val="130000"/>
              </a:lnSpc>
              <a:spcBef>
                <a:spcPts val="600"/>
              </a:spcBef>
              <a:buFont typeface="Wingdings" panose="05000000000000000000" pitchFamily="2" charset="2"/>
              <a:buChar char="Ø"/>
            </a:pPr>
            <a:r>
              <a:rPr lang="zh-CN" altLang="en-US" sz="1400" dirty="0">
                <a:solidFill>
                  <a:srgbClr val="000000"/>
                </a:solidFill>
                <a:ea typeface="微软雅黑" panose="020B0503020204020204" pitchFamily="34" charset="-122"/>
              </a:rPr>
              <a:t>项目需求</a:t>
            </a:r>
            <a:r>
              <a:rPr lang="en-US" altLang="zh-CN" sz="1400" dirty="0">
                <a:solidFill>
                  <a:srgbClr val="000000"/>
                </a:solidFill>
                <a:ea typeface="微软雅黑" panose="020B0503020204020204" pitchFamily="34" charset="-122"/>
              </a:rPr>
              <a:t>:</a:t>
            </a:r>
            <a:r>
              <a:rPr lang="zh-CN" altLang="en-US" sz="1400" dirty="0">
                <a:solidFill>
                  <a:srgbClr val="000000"/>
                </a:solidFill>
                <a:ea typeface="微软雅黑" panose="020B0503020204020204" pitchFamily="34" charset="-122"/>
              </a:rPr>
              <a:t>针对外观全检工站，需开发自动外观外观检测设备，替代人工作业，并按不良类别、程度及位置分类，对应不同重工流程与方案。</a:t>
            </a:r>
            <a:endParaRPr lang="en-US" altLang="zh-CN" sz="1400" dirty="0">
              <a:solidFill>
                <a:srgbClr val="000000"/>
              </a:solidFill>
              <a:ea typeface="微软雅黑" panose="020B0503020204020204" pitchFamily="34" charset="-122"/>
            </a:endParaRPr>
          </a:p>
          <a:p>
            <a:pPr marL="171450" indent="-171450">
              <a:lnSpc>
                <a:spcPct val="130000"/>
              </a:lnSpc>
              <a:spcBef>
                <a:spcPts val="600"/>
              </a:spcBef>
              <a:buFont typeface="Wingdings" panose="05000000000000000000" pitchFamily="2" charset="2"/>
              <a:buChar char="Ø"/>
            </a:pPr>
            <a:r>
              <a:rPr lang="zh-CN" altLang="en-US" sz="1400" dirty="0">
                <a:solidFill>
                  <a:srgbClr val="000000"/>
                </a:solidFill>
                <a:ea typeface="微软雅黑" panose="020B0503020204020204" pitchFamily="34" charset="-122"/>
              </a:rPr>
              <a:t>产品材质</a:t>
            </a:r>
            <a:r>
              <a:rPr lang="en-US" altLang="zh-CN" sz="1400" dirty="0">
                <a:solidFill>
                  <a:srgbClr val="000000"/>
                </a:solidFill>
                <a:ea typeface="微软雅黑" panose="020B0503020204020204" pitchFamily="34" charset="-122"/>
              </a:rPr>
              <a:t>:</a:t>
            </a:r>
            <a:r>
              <a:rPr lang="zh-CN" altLang="en-US" sz="1400" dirty="0">
                <a:solidFill>
                  <a:srgbClr val="000000"/>
                </a:solidFill>
                <a:ea typeface="微软雅黑" panose="020B0503020204020204" pitchFamily="34" charset="-122"/>
              </a:rPr>
              <a:t>不锈钢。</a:t>
            </a:r>
            <a:endParaRPr lang="en-US" altLang="zh-CN" sz="1400" dirty="0">
              <a:solidFill>
                <a:srgbClr val="000000"/>
              </a:solidFill>
              <a:ea typeface="微软雅黑" panose="020B0503020204020204" pitchFamily="34" charset="-122"/>
            </a:endParaRPr>
          </a:p>
          <a:p>
            <a:pPr marL="171450" indent="-171450">
              <a:lnSpc>
                <a:spcPct val="130000"/>
              </a:lnSpc>
              <a:spcBef>
                <a:spcPts val="600"/>
              </a:spcBef>
              <a:buFont typeface="Wingdings" panose="05000000000000000000" pitchFamily="2" charset="2"/>
              <a:buChar char="Ø"/>
            </a:pPr>
            <a:r>
              <a:rPr lang="zh-CN" altLang="en-US" sz="1400" dirty="0">
                <a:solidFill>
                  <a:srgbClr val="000000"/>
                </a:solidFill>
                <a:ea typeface="微软雅黑" panose="020B0503020204020204" pitchFamily="34" charset="-122"/>
              </a:rPr>
              <a:t>产品规格</a:t>
            </a:r>
            <a:r>
              <a:rPr lang="en-US" altLang="zh-CN" sz="1400" dirty="0">
                <a:solidFill>
                  <a:srgbClr val="000000"/>
                </a:solidFill>
                <a:ea typeface="微软雅黑" panose="020B0503020204020204" pitchFamily="34" charset="-122"/>
              </a:rPr>
              <a:t>:</a:t>
            </a:r>
            <a:r>
              <a:rPr lang="zh-CN" altLang="en-US" sz="1400" dirty="0">
                <a:solidFill>
                  <a:srgbClr val="000000"/>
                </a:solidFill>
                <a:ea typeface="微软雅黑" panose="020B0503020204020204" pitchFamily="34" charset="-122"/>
              </a:rPr>
              <a:t>长</a:t>
            </a:r>
            <a:r>
              <a:rPr lang="en-US" altLang="zh-CN" sz="1400" dirty="0">
                <a:solidFill>
                  <a:srgbClr val="000000"/>
                </a:solidFill>
                <a:ea typeface="微软雅黑" panose="020B0503020204020204" pitchFamily="34" charset="-122"/>
              </a:rPr>
              <a:t>(131.5mm)*</a:t>
            </a:r>
            <a:r>
              <a:rPr lang="zh-CN" altLang="en-US" sz="1400" dirty="0">
                <a:solidFill>
                  <a:srgbClr val="000000"/>
                </a:solidFill>
                <a:ea typeface="微软雅黑" panose="020B0503020204020204" pitchFamily="34" charset="-122"/>
              </a:rPr>
              <a:t>宽</a:t>
            </a:r>
            <a:r>
              <a:rPr lang="en-US" altLang="zh-CN" sz="1400" dirty="0">
                <a:solidFill>
                  <a:srgbClr val="000000"/>
                </a:solidFill>
                <a:ea typeface="微软雅黑" panose="020B0503020204020204" pitchFamily="34" charset="-122"/>
              </a:rPr>
              <a:t>(64.2mm)*</a:t>
            </a:r>
            <a:r>
              <a:rPr lang="zh-CN" altLang="en-US" sz="1400" dirty="0">
                <a:solidFill>
                  <a:srgbClr val="000000"/>
                </a:solidFill>
                <a:ea typeface="微软雅黑" panose="020B0503020204020204" pitchFamily="34" charset="-122"/>
              </a:rPr>
              <a:t>高</a:t>
            </a:r>
            <a:r>
              <a:rPr lang="en-US" altLang="zh-CN" sz="1400" dirty="0">
                <a:solidFill>
                  <a:srgbClr val="000000"/>
                </a:solidFill>
                <a:ea typeface="微软雅黑" panose="020B0503020204020204" pitchFamily="34" charset="-122"/>
              </a:rPr>
              <a:t>(7.65mm)</a:t>
            </a:r>
            <a:r>
              <a:rPr lang="zh-CN" altLang="en-US" sz="1400" dirty="0">
                <a:solidFill>
                  <a:srgbClr val="000000"/>
                </a:solidFill>
                <a:ea typeface="微软雅黑" panose="020B0503020204020204" pitchFamily="34" charset="-122"/>
              </a:rPr>
              <a:t>、长</a:t>
            </a:r>
            <a:r>
              <a:rPr lang="en-US" altLang="zh-CN" sz="1400" dirty="0">
                <a:solidFill>
                  <a:srgbClr val="000000"/>
                </a:solidFill>
                <a:ea typeface="微软雅黑" panose="020B0503020204020204" pitchFamily="34" charset="-122"/>
              </a:rPr>
              <a:t>(146.7mm)*</a:t>
            </a:r>
            <a:r>
              <a:rPr lang="zh-CN" altLang="en-US" sz="1400" dirty="0">
                <a:solidFill>
                  <a:srgbClr val="000000"/>
                </a:solidFill>
                <a:ea typeface="微软雅黑" panose="020B0503020204020204" pitchFamily="34" charset="-122"/>
              </a:rPr>
              <a:t>宽</a:t>
            </a:r>
            <a:r>
              <a:rPr lang="en-US" altLang="zh-CN" sz="1400" dirty="0">
                <a:solidFill>
                  <a:srgbClr val="000000"/>
                </a:solidFill>
                <a:ea typeface="微软雅黑" panose="020B0503020204020204" pitchFamily="34" charset="-122"/>
              </a:rPr>
              <a:t>(71.5mm)*</a:t>
            </a:r>
            <a:r>
              <a:rPr lang="zh-CN" altLang="en-US" sz="1400" dirty="0">
                <a:solidFill>
                  <a:srgbClr val="000000"/>
                </a:solidFill>
                <a:ea typeface="微软雅黑" panose="020B0503020204020204" pitchFamily="34" charset="-122"/>
              </a:rPr>
              <a:t>高</a:t>
            </a:r>
            <a:r>
              <a:rPr lang="en-US" altLang="zh-CN" sz="1400" dirty="0">
                <a:solidFill>
                  <a:srgbClr val="000000"/>
                </a:solidFill>
                <a:ea typeface="微软雅黑" panose="020B0503020204020204" pitchFamily="34" charset="-122"/>
              </a:rPr>
              <a:t>(7.65mm)</a:t>
            </a:r>
            <a:r>
              <a:rPr lang="zh-CN" altLang="en-US" sz="1400" dirty="0">
                <a:solidFill>
                  <a:srgbClr val="000000"/>
                </a:solidFill>
                <a:ea typeface="微软雅黑" panose="020B0503020204020204" pitchFamily="34" charset="-122"/>
              </a:rPr>
              <a:t>、长</a:t>
            </a:r>
            <a:r>
              <a:rPr lang="en-US" altLang="zh-CN" sz="1400" dirty="0">
                <a:solidFill>
                  <a:srgbClr val="000000"/>
                </a:solidFill>
                <a:ea typeface="微软雅黑" panose="020B0503020204020204" pitchFamily="34" charset="-122"/>
              </a:rPr>
              <a:t>(160.8mm)*</a:t>
            </a:r>
            <a:r>
              <a:rPr lang="zh-CN" altLang="en-US" sz="1400" dirty="0">
                <a:solidFill>
                  <a:srgbClr val="000000"/>
                </a:solidFill>
                <a:ea typeface="微软雅黑" panose="020B0503020204020204" pitchFamily="34" charset="-122"/>
              </a:rPr>
              <a:t>宽</a:t>
            </a:r>
            <a:r>
              <a:rPr lang="en-US" altLang="zh-CN" sz="1400" dirty="0">
                <a:solidFill>
                  <a:srgbClr val="000000"/>
                </a:solidFill>
                <a:ea typeface="微软雅黑" panose="020B0503020204020204" pitchFamily="34" charset="-122"/>
              </a:rPr>
              <a:t>(78.1mm)*</a:t>
            </a:r>
            <a:r>
              <a:rPr lang="zh-CN" altLang="en-US" sz="1400" dirty="0">
                <a:solidFill>
                  <a:srgbClr val="000000"/>
                </a:solidFill>
                <a:ea typeface="微软雅黑" panose="020B0503020204020204" pitchFamily="34" charset="-122"/>
              </a:rPr>
              <a:t>高</a:t>
            </a:r>
            <a:r>
              <a:rPr lang="en-US" altLang="zh-CN" sz="1400" dirty="0">
                <a:solidFill>
                  <a:srgbClr val="000000"/>
                </a:solidFill>
                <a:ea typeface="微软雅黑" panose="020B0503020204020204" pitchFamily="34" charset="-122"/>
              </a:rPr>
              <a:t>(7.65mm)</a:t>
            </a:r>
            <a:r>
              <a:rPr lang="zh-CN" altLang="en-US" sz="1400" dirty="0">
                <a:solidFill>
                  <a:srgbClr val="000000"/>
                </a:solidFill>
                <a:ea typeface="微软雅黑" panose="020B0503020204020204" pitchFamily="34" charset="-122"/>
              </a:rPr>
              <a:t>。</a:t>
            </a:r>
            <a:endParaRPr lang="en-US" altLang="zh-CN" sz="1400" dirty="0">
              <a:solidFill>
                <a:srgbClr val="000000"/>
              </a:solidFill>
              <a:ea typeface="微软雅黑" panose="020B0503020204020204" pitchFamily="34" charset="-122"/>
            </a:endParaRPr>
          </a:p>
          <a:p>
            <a:pPr marL="171450" indent="-171450">
              <a:lnSpc>
                <a:spcPct val="130000"/>
              </a:lnSpc>
              <a:spcBef>
                <a:spcPts val="600"/>
              </a:spcBef>
              <a:buFont typeface="Wingdings" panose="05000000000000000000" pitchFamily="2" charset="2"/>
              <a:buChar char="Ø"/>
            </a:pPr>
            <a:r>
              <a:rPr lang="zh-CN" altLang="en-US" sz="1400" dirty="0">
                <a:solidFill>
                  <a:srgbClr val="000000"/>
                </a:solidFill>
                <a:ea typeface="微软雅黑" panose="020B0503020204020204" pitchFamily="34" charset="-122"/>
              </a:rPr>
              <a:t>检测面</a:t>
            </a:r>
            <a:r>
              <a:rPr lang="en-US" altLang="zh-CN" sz="1400" dirty="0">
                <a:solidFill>
                  <a:srgbClr val="000000"/>
                </a:solidFill>
                <a:ea typeface="微软雅黑" panose="020B0503020204020204" pitchFamily="34" charset="-122"/>
              </a:rPr>
              <a:t>:CG</a:t>
            </a:r>
            <a:r>
              <a:rPr lang="zh-CN" altLang="en-US" sz="1400" dirty="0">
                <a:solidFill>
                  <a:srgbClr val="000000"/>
                </a:solidFill>
                <a:ea typeface="微软雅黑" panose="020B0503020204020204" pitchFamily="34" charset="-122"/>
              </a:rPr>
              <a:t>面、</a:t>
            </a:r>
            <a:r>
              <a:rPr lang="en-US" altLang="zh-CN" sz="1400" dirty="0">
                <a:solidFill>
                  <a:srgbClr val="000000"/>
                </a:solidFill>
                <a:ea typeface="微软雅黑" panose="020B0503020204020204" pitchFamily="34" charset="-122"/>
              </a:rPr>
              <a:t>BG</a:t>
            </a:r>
            <a:r>
              <a:rPr lang="zh-CN" altLang="en-US" sz="1400" dirty="0">
                <a:solidFill>
                  <a:srgbClr val="000000"/>
                </a:solidFill>
                <a:ea typeface="微软雅黑" panose="020B0503020204020204" pitchFamily="34" charset="-122"/>
              </a:rPr>
              <a:t>面、</a:t>
            </a:r>
            <a:r>
              <a:rPr lang="en-US" altLang="zh-CN" sz="1400" dirty="0">
                <a:solidFill>
                  <a:srgbClr val="000000"/>
                </a:solidFill>
                <a:ea typeface="微软雅黑" panose="020B0503020204020204" pitchFamily="34" charset="-122"/>
              </a:rPr>
              <a:t>RT</a:t>
            </a:r>
            <a:r>
              <a:rPr lang="zh-CN" altLang="en-US" sz="1400" dirty="0">
                <a:solidFill>
                  <a:srgbClr val="000000"/>
                </a:solidFill>
                <a:ea typeface="微软雅黑" panose="020B0503020204020204" pitchFamily="34" charset="-122"/>
              </a:rPr>
              <a:t>面</a:t>
            </a:r>
            <a:endParaRPr lang="en-US" altLang="zh-CN" sz="1400" dirty="0">
              <a:solidFill>
                <a:srgbClr val="000000"/>
              </a:solidFill>
              <a:ea typeface="微软雅黑" panose="020B0503020204020204" pitchFamily="34" charset="-122"/>
            </a:endParaRPr>
          </a:p>
          <a:p>
            <a:pPr marL="171450" indent="-171450">
              <a:lnSpc>
                <a:spcPct val="130000"/>
              </a:lnSpc>
              <a:spcBef>
                <a:spcPts val="600"/>
              </a:spcBef>
              <a:buFont typeface="Wingdings" panose="05000000000000000000" pitchFamily="2" charset="2"/>
              <a:buChar char="Ø"/>
            </a:pPr>
            <a:r>
              <a:rPr lang="zh-CN" altLang="en-US" sz="1400" dirty="0">
                <a:solidFill>
                  <a:srgbClr val="000000"/>
                </a:solidFill>
                <a:ea typeface="微软雅黑" panose="020B0503020204020204" pitchFamily="34" charset="-122"/>
              </a:rPr>
              <a:t>检测缺陷</a:t>
            </a:r>
            <a:r>
              <a:rPr lang="en-US" altLang="zh-CN" sz="1400" dirty="0">
                <a:solidFill>
                  <a:srgbClr val="000000"/>
                </a:solidFill>
                <a:ea typeface="微软雅黑" panose="020B0503020204020204" pitchFamily="34" charset="-122"/>
              </a:rPr>
              <a:t>:</a:t>
            </a:r>
            <a:r>
              <a:rPr lang="zh-CN" altLang="en-US" sz="1400" dirty="0">
                <a:solidFill>
                  <a:srgbClr val="000000"/>
                </a:solidFill>
                <a:ea typeface="微软雅黑" panose="020B0503020204020204" pitchFamily="34" charset="-122"/>
              </a:rPr>
              <a:t>抛光不足、碰刮伤、打磨纹、刀纹、条纹等。</a:t>
            </a:r>
            <a:endParaRPr lang="en-US" altLang="zh-CN" sz="1400" dirty="0">
              <a:solidFill>
                <a:srgbClr val="000000"/>
              </a:solidFill>
              <a:ea typeface="微软雅黑" panose="020B0503020204020204" pitchFamily="34" charset="-122"/>
            </a:endParaRPr>
          </a:p>
          <a:p>
            <a:pPr marL="171450" indent="-171450">
              <a:lnSpc>
                <a:spcPct val="130000"/>
              </a:lnSpc>
              <a:spcBef>
                <a:spcPts val="600"/>
              </a:spcBef>
              <a:buFont typeface="Wingdings" panose="05000000000000000000" pitchFamily="2" charset="2"/>
              <a:buChar char="Ø"/>
            </a:pPr>
            <a:r>
              <a:rPr lang="en-US" altLang="zh-CN" sz="1400" dirty="0">
                <a:solidFill>
                  <a:srgbClr val="000000"/>
                </a:solidFill>
                <a:ea typeface="微软雅黑" panose="020B0503020204020204" pitchFamily="34" charset="-122"/>
              </a:rPr>
              <a:t>CT</a:t>
            </a:r>
            <a:r>
              <a:rPr lang="zh-CN" altLang="en-US" sz="1400" dirty="0">
                <a:solidFill>
                  <a:srgbClr val="000000"/>
                </a:solidFill>
                <a:ea typeface="微软雅黑" panose="020B0503020204020204" pitchFamily="34" charset="-122"/>
              </a:rPr>
              <a:t>时间</a:t>
            </a:r>
            <a:r>
              <a:rPr lang="en-US" altLang="zh-CN" sz="1400" dirty="0">
                <a:solidFill>
                  <a:srgbClr val="000000"/>
                </a:solidFill>
                <a:ea typeface="微软雅黑" panose="020B0503020204020204" pitchFamily="34" charset="-122"/>
              </a:rPr>
              <a:t>:</a:t>
            </a:r>
            <a:r>
              <a:rPr lang="en-US" altLang="zh-CN" sz="1400" b="1" dirty="0">
                <a:solidFill>
                  <a:srgbClr val="FF0000"/>
                </a:solidFill>
                <a:ea typeface="微软雅黑" panose="020B0503020204020204" pitchFamily="34" charset="-122"/>
              </a:rPr>
              <a:t>5s/pcs(</a:t>
            </a:r>
            <a:r>
              <a:rPr lang="zh-CN" altLang="en-US" sz="1400" b="1" dirty="0">
                <a:solidFill>
                  <a:srgbClr val="FF0000"/>
                </a:solidFill>
                <a:ea typeface="微软雅黑" panose="020B0503020204020204" pitchFamily="34" charset="-122"/>
              </a:rPr>
              <a:t>抛光</a:t>
            </a:r>
            <a:r>
              <a:rPr lang="en-US" altLang="zh-CN" sz="1400" b="1" dirty="0">
                <a:solidFill>
                  <a:srgbClr val="FF0000"/>
                </a:solidFill>
                <a:ea typeface="微软雅黑" panose="020B0503020204020204" pitchFamily="34" charset="-122"/>
              </a:rPr>
              <a:t>AOI)</a:t>
            </a:r>
            <a:r>
              <a:rPr lang="zh-CN" altLang="en-US" sz="1400" b="1" dirty="0">
                <a:solidFill>
                  <a:srgbClr val="FF0000"/>
                </a:solidFill>
                <a:ea typeface="微软雅黑" panose="020B0503020204020204" pitchFamily="34" charset="-122"/>
              </a:rPr>
              <a:t>，未知</a:t>
            </a:r>
            <a:r>
              <a:rPr lang="en-US" altLang="zh-CN" sz="1400" b="1" dirty="0">
                <a:solidFill>
                  <a:srgbClr val="FF0000"/>
                </a:solidFill>
                <a:ea typeface="微软雅黑" panose="020B0503020204020204" pitchFamily="34" charset="-122"/>
              </a:rPr>
              <a:t>(</a:t>
            </a:r>
            <a:r>
              <a:rPr lang="zh-CN" altLang="en-US" sz="1400" b="1" dirty="0">
                <a:solidFill>
                  <a:srgbClr val="FF0000"/>
                </a:solidFill>
                <a:ea typeface="微软雅黑" panose="020B0503020204020204" pitchFamily="34" charset="-122"/>
              </a:rPr>
              <a:t>毛刺</a:t>
            </a:r>
            <a:r>
              <a:rPr lang="en-US" altLang="zh-CN" sz="1400" b="1" dirty="0">
                <a:solidFill>
                  <a:srgbClr val="FF0000"/>
                </a:solidFill>
                <a:ea typeface="微软雅黑" panose="020B0503020204020204" pitchFamily="34" charset="-122"/>
              </a:rPr>
              <a:t>)</a:t>
            </a:r>
            <a:r>
              <a:rPr lang="zh-CN" altLang="en-US" sz="1400" dirty="0">
                <a:solidFill>
                  <a:srgbClr val="000000"/>
                </a:solidFill>
                <a:ea typeface="微软雅黑" panose="020B0503020204020204" pitchFamily="34" charset="-122"/>
              </a:rPr>
              <a:t>。</a:t>
            </a:r>
            <a:endParaRPr lang="en-US" altLang="zh-CN" sz="1400" dirty="0">
              <a:solidFill>
                <a:srgbClr val="000000"/>
              </a:solidFill>
              <a:ea typeface="微软雅黑" panose="020B0503020204020204" pitchFamily="34" charset="-122"/>
            </a:endParaRPr>
          </a:p>
          <a:p>
            <a:pPr marL="171450" indent="-171450">
              <a:lnSpc>
                <a:spcPct val="130000"/>
              </a:lnSpc>
              <a:spcBef>
                <a:spcPts val="600"/>
              </a:spcBef>
              <a:buFont typeface="Wingdings" panose="05000000000000000000" pitchFamily="2" charset="2"/>
              <a:buChar char="Ø"/>
            </a:pPr>
            <a:r>
              <a:rPr lang="zh-CN" altLang="en-US" sz="1400" dirty="0">
                <a:solidFill>
                  <a:srgbClr val="000000"/>
                </a:solidFill>
                <a:ea typeface="微软雅黑" panose="020B0503020204020204" pitchFamily="34" charset="-122"/>
              </a:rPr>
              <a:t>检测率</a:t>
            </a:r>
            <a:r>
              <a:rPr lang="en-US" altLang="zh-CN" sz="1400" dirty="0">
                <a:solidFill>
                  <a:srgbClr val="000000"/>
                </a:solidFill>
                <a:ea typeface="微软雅黑" panose="020B0503020204020204" pitchFamily="34" charset="-122"/>
              </a:rPr>
              <a:t>:</a:t>
            </a:r>
            <a:r>
              <a:rPr lang="en-US" altLang="zh-CN" sz="1400" b="1" dirty="0">
                <a:solidFill>
                  <a:srgbClr val="FF0000"/>
                </a:solidFill>
                <a:ea typeface="微软雅黑" panose="020B0503020204020204" pitchFamily="34" charset="-122"/>
              </a:rPr>
              <a:t>overkill ≤ 20%</a:t>
            </a:r>
            <a:r>
              <a:rPr lang="zh-CN" altLang="en-US" sz="1400" dirty="0">
                <a:solidFill>
                  <a:srgbClr val="000000"/>
                </a:solidFill>
                <a:ea typeface="微软雅黑" panose="020B0503020204020204" pitchFamily="34" charset="-122"/>
              </a:rPr>
              <a:t>。</a:t>
            </a:r>
            <a:endParaRPr lang="en-US" altLang="zh-CN" sz="1400" dirty="0">
              <a:solidFill>
                <a:srgbClr val="000000"/>
              </a:solidFill>
              <a:ea typeface="微软雅黑" panose="020B0503020204020204" pitchFamily="34" charset="-122"/>
            </a:endParaRPr>
          </a:p>
          <a:p>
            <a:pPr marL="171450" indent="-171450">
              <a:lnSpc>
                <a:spcPct val="130000"/>
              </a:lnSpc>
              <a:spcBef>
                <a:spcPts val="600"/>
              </a:spcBef>
              <a:buFont typeface="Wingdings" panose="05000000000000000000" pitchFamily="2" charset="2"/>
              <a:buChar char="Ø"/>
            </a:pPr>
            <a:r>
              <a:rPr lang="zh-CN" altLang="en-US" sz="1400" dirty="0">
                <a:solidFill>
                  <a:srgbClr val="000000"/>
                </a:solidFill>
                <a:ea typeface="微软雅黑" panose="020B0503020204020204" pitchFamily="34" charset="-122"/>
              </a:rPr>
              <a:t>样机交机时间</a:t>
            </a:r>
            <a:r>
              <a:rPr lang="en-US" altLang="zh-CN" sz="1400" dirty="0">
                <a:solidFill>
                  <a:srgbClr val="000000"/>
                </a:solidFill>
                <a:ea typeface="微软雅黑" panose="020B0503020204020204" pitchFamily="34" charset="-122"/>
              </a:rPr>
              <a:t>:</a:t>
            </a:r>
            <a:r>
              <a:rPr lang="en-US" altLang="zh-CN" sz="1400" b="1" dirty="0">
                <a:solidFill>
                  <a:srgbClr val="FF0000"/>
                </a:solidFill>
                <a:ea typeface="微软雅黑" panose="020B0503020204020204" pitchFamily="34" charset="-122"/>
              </a:rPr>
              <a:t>12</a:t>
            </a:r>
            <a:r>
              <a:rPr lang="zh-CN" altLang="en-US" sz="1400" b="1" dirty="0">
                <a:solidFill>
                  <a:srgbClr val="FF0000"/>
                </a:solidFill>
                <a:ea typeface="微软雅黑" panose="020B0503020204020204" pitchFamily="34" charset="-122"/>
              </a:rPr>
              <a:t>月底</a:t>
            </a:r>
            <a:endParaRPr lang="en-US" altLang="zh-CN" sz="1400" b="1" dirty="0">
              <a:solidFill>
                <a:srgbClr val="FF0000"/>
              </a:solidFill>
              <a:ea typeface="微软雅黑" panose="020B0503020204020204" pitchFamily="34" charset="-122"/>
            </a:endParaRPr>
          </a:p>
          <a:p>
            <a:pPr>
              <a:lnSpc>
                <a:spcPct val="130000"/>
              </a:lnSpc>
              <a:spcBef>
                <a:spcPts val="600"/>
              </a:spcBef>
            </a:pPr>
            <a:endParaRPr lang="en-US" altLang="zh-CN" sz="1000" dirty="0">
              <a:solidFill>
                <a:srgbClr val="000000"/>
              </a:solidFill>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95016" y="213148"/>
            <a:ext cx="6889769" cy="6664016"/>
          </a:xfrm>
          <a:prstGeom prst="rect">
            <a:avLst/>
          </a:prstGeom>
        </p:spPr>
      </p:pic>
      <p:sp>
        <p:nvSpPr>
          <p:cNvPr id="7" name="标题 6"/>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rPr>
              <a:t>设计方案</a:t>
            </a:r>
            <a:r>
              <a:rPr lang="en-US" altLang="zh-CN" sz="2400" b="1" spc="100" dirty="0">
                <a:solidFill>
                  <a:srgbClr val="043E6F"/>
                </a:solidFill>
                <a:cs typeface="Arial" panose="020B0604020202020204" pitchFamily="34" charset="0"/>
              </a:rPr>
              <a:t>|</a:t>
            </a:r>
            <a:r>
              <a:rPr lang="zh-CN" altLang="en-US" sz="2400" b="1" spc="100" dirty="0">
                <a:solidFill>
                  <a:srgbClr val="043E6F"/>
                </a:solidFill>
                <a:cs typeface="Arial" panose="020B0604020202020204" pitchFamily="34" charset="0"/>
              </a:rPr>
              <a:t>检测指标</a:t>
            </a:r>
            <a:endParaRPr lang="zh-CN" altLang="en-US" sz="2400" b="1" spc="100" dirty="0">
              <a:solidFill>
                <a:srgbClr val="043E6F"/>
              </a:solidFill>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53381" y="292612"/>
            <a:ext cx="11685237" cy="6399240"/>
            <a:chOff x="338328" y="438919"/>
            <a:chExt cx="11685237" cy="6399240"/>
          </a:xfrm>
        </p:grpSpPr>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92114" y="438919"/>
              <a:ext cx="6210984" cy="4514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圆角矩形 5"/>
            <p:cNvSpPr/>
            <p:nvPr/>
          </p:nvSpPr>
          <p:spPr>
            <a:xfrm>
              <a:off x="338328" y="5146520"/>
              <a:ext cx="1600200" cy="475488"/>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龙门（</a:t>
              </a:r>
              <a:r>
                <a:rPr lang="en-US" altLang="zh-CN" sz="1200" dirty="0">
                  <a:solidFill>
                    <a:schemeClr val="tx1"/>
                  </a:solidFill>
                </a:rPr>
                <a:t>P1</a:t>
              </a:r>
              <a:r>
                <a:rPr lang="zh-CN" altLang="en-US" sz="1200" dirty="0">
                  <a:solidFill>
                    <a:schemeClr val="tx1"/>
                  </a:solidFill>
                </a:rPr>
                <a:t>）上料到（</a:t>
              </a:r>
              <a:r>
                <a:rPr lang="en-US" altLang="zh-CN" sz="1200" dirty="0">
                  <a:solidFill>
                    <a:schemeClr val="tx1"/>
                  </a:solidFill>
                </a:rPr>
                <a:t>P2</a:t>
              </a:r>
              <a:r>
                <a:rPr lang="zh-CN" altLang="en-US" sz="1200" dirty="0">
                  <a:solidFill>
                    <a:schemeClr val="tx1"/>
                  </a:solidFill>
                </a:rPr>
                <a:t>）</a:t>
              </a:r>
              <a:endParaRPr lang="zh-CN" altLang="en-US" sz="1200" dirty="0">
                <a:solidFill>
                  <a:schemeClr val="tx1"/>
                </a:solidFill>
              </a:endParaRPr>
            </a:p>
          </p:txBody>
        </p:sp>
        <p:sp>
          <p:nvSpPr>
            <p:cNvPr id="8" name="右箭头 20"/>
            <p:cNvSpPr/>
            <p:nvPr/>
          </p:nvSpPr>
          <p:spPr>
            <a:xfrm>
              <a:off x="1938528" y="5258288"/>
              <a:ext cx="417640" cy="210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967341" y="3899945"/>
              <a:ext cx="475940" cy="17373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P1</a:t>
              </a:r>
              <a:endParaRPr lang="zh-CN" altLang="en-US" sz="1050" dirty="0"/>
            </a:p>
          </p:txBody>
        </p:sp>
        <p:sp>
          <p:nvSpPr>
            <p:cNvPr id="10" name="圆角矩形 70"/>
            <p:cNvSpPr/>
            <p:nvPr/>
          </p:nvSpPr>
          <p:spPr>
            <a:xfrm>
              <a:off x="9999509" y="5084798"/>
              <a:ext cx="1997420" cy="537210"/>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a:t>
              </a:r>
              <a:r>
                <a:rPr lang="en-US" altLang="zh-CN" sz="1200" dirty="0">
                  <a:solidFill>
                    <a:schemeClr val="tx1"/>
                  </a:solidFill>
                </a:rPr>
                <a:t>P2</a:t>
              </a:r>
              <a:r>
                <a:rPr lang="zh-CN" altLang="en-US" sz="1200" dirty="0">
                  <a:solidFill>
                    <a:schemeClr val="tx1"/>
                  </a:solidFill>
                </a:rPr>
                <a:t>）经过</a:t>
              </a:r>
              <a:r>
                <a:rPr lang="en-US" altLang="zh-CN" sz="1200" dirty="0">
                  <a:solidFill>
                    <a:schemeClr val="tx1"/>
                  </a:solidFill>
                </a:rPr>
                <a:t>DD</a:t>
              </a:r>
              <a:r>
                <a:rPr lang="zh-CN" altLang="en-US" sz="1200" dirty="0">
                  <a:solidFill>
                    <a:schemeClr val="tx1"/>
                  </a:solidFill>
                </a:rPr>
                <a:t>马达旋转</a:t>
              </a:r>
              <a:r>
                <a:rPr lang="en-US" altLang="zh-CN" sz="1200" dirty="0">
                  <a:solidFill>
                    <a:schemeClr val="tx1"/>
                  </a:solidFill>
                </a:rPr>
                <a:t>180°</a:t>
              </a:r>
              <a:r>
                <a:rPr lang="zh-CN" altLang="en-US" sz="1200" dirty="0">
                  <a:solidFill>
                    <a:schemeClr val="tx1"/>
                  </a:solidFill>
                </a:rPr>
                <a:t>到（</a:t>
              </a:r>
              <a:r>
                <a:rPr lang="en-US" altLang="zh-CN" sz="1200" dirty="0">
                  <a:solidFill>
                    <a:schemeClr val="tx1"/>
                  </a:solidFill>
                </a:rPr>
                <a:t>P3</a:t>
              </a:r>
              <a:r>
                <a:rPr lang="zh-CN" altLang="en-US" sz="1200" dirty="0">
                  <a:solidFill>
                    <a:schemeClr val="tx1"/>
                  </a:solidFill>
                </a:rPr>
                <a:t>）</a:t>
              </a:r>
              <a:endParaRPr lang="zh-CN" altLang="en-US" sz="1200" dirty="0">
                <a:solidFill>
                  <a:schemeClr val="tx1"/>
                </a:solidFill>
              </a:endParaRPr>
            </a:p>
          </p:txBody>
        </p:sp>
        <p:sp>
          <p:nvSpPr>
            <p:cNvPr id="11" name="右箭头 71"/>
            <p:cNvSpPr/>
            <p:nvPr/>
          </p:nvSpPr>
          <p:spPr>
            <a:xfrm>
              <a:off x="9558446" y="5221712"/>
              <a:ext cx="417640" cy="210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72"/>
            <p:cNvSpPr/>
            <p:nvPr/>
          </p:nvSpPr>
          <p:spPr>
            <a:xfrm>
              <a:off x="2347800" y="5079449"/>
              <a:ext cx="1919266" cy="626357"/>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a:t>
              </a:r>
              <a:r>
                <a:rPr lang="en-US" altLang="zh-CN" sz="1200" dirty="0">
                  <a:solidFill>
                    <a:schemeClr val="tx1"/>
                  </a:solidFill>
                </a:rPr>
                <a:t>P2</a:t>
              </a:r>
              <a:r>
                <a:rPr lang="zh-CN" altLang="en-US" sz="1200" dirty="0">
                  <a:solidFill>
                    <a:schemeClr val="tx1"/>
                  </a:solidFill>
                </a:rPr>
                <a:t>）经</a:t>
              </a:r>
              <a:r>
                <a:rPr lang="en-US" altLang="zh-CN" sz="1200" dirty="0">
                  <a:solidFill>
                    <a:schemeClr val="tx1"/>
                  </a:solidFill>
                </a:rPr>
                <a:t>DD</a:t>
              </a:r>
              <a:r>
                <a:rPr lang="zh-CN" altLang="en-US" sz="1200" dirty="0">
                  <a:solidFill>
                    <a:schemeClr val="tx1"/>
                  </a:solidFill>
                </a:rPr>
                <a:t>马达旋转</a:t>
              </a:r>
              <a:r>
                <a:rPr lang="en-US" altLang="zh-CN" sz="1200" dirty="0">
                  <a:solidFill>
                    <a:schemeClr val="tx1"/>
                  </a:solidFill>
                </a:rPr>
                <a:t>180°</a:t>
              </a:r>
              <a:r>
                <a:rPr lang="zh-CN" altLang="en-US" sz="1200" dirty="0">
                  <a:solidFill>
                    <a:schemeClr val="tx1"/>
                  </a:solidFill>
                </a:rPr>
                <a:t>到（</a:t>
              </a:r>
              <a:r>
                <a:rPr lang="en-US" altLang="zh-CN" sz="1200" dirty="0">
                  <a:solidFill>
                    <a:schemeClr val="tx1"/>
                  </a:solidFill>
                </a:rPr>
                <a:t>P3</a:t>
              </a:r>
              <a:r>
                <a:rPr lang="zh-CN" altLang="en-US" sz="1200" dirty="0">
                  <a:solidFill>
                    <a:schemeClr val="tx1"/>
                  </a:solidFill>
                </a:rPr>
                <a:t>）</a:t>
              </a:r>
              <a:endParaRPr lang="zh-CN" altLang="en-US" sz="1200" dirty="0">
                <a:solidFill>
                  <a:schemeClr val="tx1"/>
                </a:solidFill>
              </a:endParaRPr>
            </a:p>
          </p:txBody>
        </p:sp>
        <p:sp>
          <p:nvSpPr>
            <p:cNvPr id="13" name="右箭头 73"/>
            <p:cNvSpPr/>
            <p:nvPr/>
          </p:nvSpPr>
          <p:spPr>
            <a:xfrm>
              <a:off x="4267066" y="5247446"/>
              <a:ext cx="417640" cy="210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75"/>
            <p:cNvSpPr/>
            <p:nvPr/>
          </p:nvSpPr>
          <p:spPr>
            <a:xfrm>
              <a:off x="4684706" y="5118308"/>
              <a:ext cx="2045278" cy="475488"/>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CCD</a:t>
              </a:r>
              <a:r>
                <a:rPr lang="zh-CN" altLang="en-US" sz="1200" dirty="0">
                  <a:solidFill>
                    <a:schemeClr val="tx1"/>
                  </a:solidFill>
                </a:rPr>
                <a:t>模组（</a:t>
              </a:r>
              <a:r>
                <a:rPr lang="en-US" altLang="zh-CN" sz="1200" dirty="0">
                  <a:solidFill>
                    <a:schemeClr val="tx1"/>
                  </a:solidFill>
                </a:rPr>
                <a:t>P4</a:t>
              </a:r>
              <a:r>
                <a:rPr lang="zh-CN" altLang="en-US" sz="1200" dirty="0">
                  <a:solidFill>
                    <a:schemeClr val="tx1"/>
                  </a:solidFill>
                </a:rPr>
                <a:t>）检测手机中框第一面</a:t>
              </a:r>
              <a:endParaRPr lang="zh-CN" altLang="en-US" sz="1200" dirty="0">
                <a:solidFill>
                  <a:schemeClr val="tx1"/>
                </a:solidFill>
              </a:endParaRPr>
            </a:p>
          </p:txBody>
        </p:sp>
        <p:sp>
          <p:nvSpPr>
            <p:cNvPr id="15" name="右箭头 76"/>
            <p:cNvSpPr/>
            <p:nvPr/>
          </p:nvSpPr>
          <p:spPr>
            <a:xfrm>
              <a:off x="6729984" y="5237522"/>
              <a:ext cx="417640" cy="210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77"/>
            <p:cNvSpPr/>
            <p:nvPr/>
          </p:nvSpPr>
          <p:spPr>
            <a:xfrm>
              <a:off x="6783496" y="6167977"/>
              <a:ext cx="2527352" cy="475488"/>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检测完成（</a:t>
              </a:r>
              <a:r>
                <a:rPr lang="en-US" altLang="zh-CN" sz="1200" dirty="0">
                  <a:solidFill>
                    <a:schemeClr val="tx1"/>
                  </a:solidFill>
                </a:rPr>
                <a:t>P3</a:t>
              </a:r>
              <a:r>
                <a:rPr lang="zh-CN" altLang="en-US" sz="1200" dirty="0">
                  <a:solidFill>
                    <a:schemeClr val="tx1"/>
                  </a:solidFill>
                </a:rPr>
                <a:t>）经过</a:t>
              </a:r>
              <a:r>
                <a:rPr lang="en-US" altLang="zh-CN" sz="1200" dirty="0">
                  <a:solidFill>
                    <a:schemeClr val="tx1"/>
                  </a:solidFill>
                </a:rPr>
                <a:t>DD</a:t>
              </a:r>
              <a:r>
                <a:rPr lang="zh-CN" altLang="en-US" sz="1200" dirty="0">
                  <a:solidFill>
                    <a:schemeClr val="tx1"/>
                  </a:solidFill>
                </a:rPr>
                <a:t>马达旋转</a:t>
              </a:r>
              <a:r>
                <a:rPr lang="en-US" altLang="zh-CN" sz="1200" dirty="0">
                  <a:solidFill>
                    <a:schemeClr val="tx1"/>
                  </a:solidFill>
                </a:rPr>
                <a:t>180°</a:t>
              </a:r>
              <a:r>
                <a:rPr lang="zh-CN" altLang="en-US" sz="1200" dirty="0">
                  <a:solidFill>
                    <a:schemeClr val="tx1"/>
                  </a:solidFill>
                </a:rPr>
                <a:t>到（</a:t>
              </a:r>
              <a:r>
                <a:rPr lang="en-US" altLang="zh-CN" sz="1200" dirty="0">
                  <a:solidFill>
                    <a:schemeClr val="tx1"/>
                  </a:solidFill>
                </a:rPr>
                <a:t>P2</a:t>
              </a:r>
              <a:r>
                <a:rPr lang="zh-CN" altLang="en-US" sz="1200" dirty="0">
                  <a:solidFill>
                    <a:schemeClr val="tx1"/>
                  </a:solidFill>
                </a:rPr>
                <a:t>）</a:t>
              </a:r>
              <a:endParaRPr lang="zh-CN" altLang="en-US" sz="1200" dirty="0">
                <a:solidFill>
                  <a:schemeClr val="tx1"/>
                </a:solidFill>
              </a:endParaRPr>
            </a:p>
          </p:txBody>
        </p:sp>
        <p:sp>
          <p:nvSpPr>
            <p:cNvPr id="17" name="下箭头 44"/>
            <p:cNvSpPr/>
            <p:nvPr/>
          </p:nvSpPr>
          <p:spPr>
            <a:xfrm>
              <a:off x="10914383" y="5595835"/>
              <a:ext cx="167672" cy="3756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80"/>
            <p:cNvSpPr/>
            <p:nvPr/>
          </p:nvSpPr>
          <p:spPr>
            <a:xfrm>
              <a:off x="4386772" y="6167977"/>
              <a:ext cx="1957713" cy="475488"/>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龙门将检测完成的物料，下料</a:t>
              </a:r>
              <a:endParaRPr lang="zh-CN" altLang="en-US" sz="1200" dirty="0">
                <a:solidFill>
                  <a:schemeClr val="tx1"/>
                </a:solidFill>
              </a:endParaRPr>
            </a:p>
          </p:txBody>
        </p:sp>
        <p:sp>
          <p:nvSpPr>
            <p:cNvPr id="19" name="右箭头 79"/>
            <p:cNvSpPr/>
            <p:nvPr/>
          </p:nvSpPr>
          <p:spPr>
            <a:xfrm rot="10800000">
              <a:off x="6332657" y="6271381"/>
              <a:ext cx="456418" cy="210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45"/>
            <p:cNvSpPr/>
            <p:nvPr/>
          </p:nvSpPr>
          <p:spPr>
            <a:xfrm>
              <a:off x="7147624" y="5134118"/>
              <a:ext cx="2417000" cy="475488"/>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a:t>
              </a:r>
              <a:r>
                <a:rPr lang="en-US" altLang="zh-CN" sz="1200" dirty="0">
                  <a:solidFill>
                    <a:schemeClr val="tx1"/>
                  </a:solidFill>
                </a:rPr>
                <a:t>P3</a:t>
              </a:r>
              <a:r>
                <a:rPr lang="zh-CN" altLang="en-US" sz="1200" dirty="0">
                  <a:solidFill>
                    <a:schemeClr val="tx1"/>
                  </a:solidFill>
                </a:rPr>
                <a:t>）旋转</a:t>
              </a:r>
              <a:r>
                <a:rPr lang="en-US" altLang="zh-CN" sz="1200" dirty="0">
                  <a:solidFill>
                    <a:schemeClr val="tx1"/>
                  </a:solidFill>
                </a:rPr>
                <a:t>90°</a:t>
              </a:r>
              <a:r>
                <a:rPr lang="zh-CN" altLang="en-US" sz="1200" dirty="0">
                  <a:solidFill>
                    <a:schemeClr val="tx1"/>
                  </a:solidFill>
                </a:rPr>
                <a:t>将料送给（</a:t>
              </a:r>
              <a:r>
                <a:rPr lang="en-US" altLang="zh-CN" sz="1200" dirty="0">
                  <a:solidFill>
                    <a:schemeClr val="tx1"/>
                  </a:solidFill>
                </a:rPr>
                <a:t>P2</a:t>
              </a:r>
              <a:r>
                <a:rPr lang="zh-CN" altLang="en-US" sz="1200" dirty="0">
                  <a:solidFill>
                    <a:schemeClr val="tx1"/>
                  </a:solidFill>
                </a:rPr>
                <a:t>）同时旋转</a:t>
              </a:r>
              <a:r>
                <a:rPr lang="en-US" altLang="zh-CN" sz="1200" dirty="0">
                  <a:solidFill>
                    <a:schemeClr val="tx1"/>
                  </a:solidFill>
                </a:rPr>
                <a:t>90°</a:t>
              </a:r>
              <a:endParaRPr lang="zh-CN" altLang="en-US" sz="1200" dirty="0">
                <a:solidFill>
                  <a:schemeClr val="tx1"/>
                </a:solidFill>
              </a:endParaRPr>
            </a:p>
          </p:txBody>
        </p:sp>
        <p:sp>
          <p:nvSpPr>
            <p:cNvPr id="21" name="圆角矩形 87"/>
            <p:cNvSpPr/>
            <p:nvPr/>
          </p:nvSpPr>
          <p:spPr>
            <a:xfrm>
              <a:off x="9767266" y="5973284"/>
              <a:ext cx="2256299" cy="864875"/>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CCD</a:t>
              </a:r>
              <a:r>
                <a:rPr lang="zh-CN" altLang="en-US" sz="1200" dirty="0">
                  <a:solidFill>
                    <a:schemeClr val="tx1"/>
                  </a:solidFill>
                </a:rPr>
                <a:t>模组（</a:t>
              </a:r>
              <a:r>
                <a:rPr lang="en-US" altLang="zh-CN" sz="1200" dirty="0">
                  <a:solidFill>
                    <a:schemeClr val="tx1"/>
                  </a:solidFill>
                </a:rPr>
                <a:t>P4</a:t>
              </a:r>
              <a:r>
                <a:rPr lang="zh-CN" altLang="en-US" sz="1200" dirty="0">
                  <a:solidFill>
                    <a:schemeClr val="tx1"/>
                  </a:solidFill>
                </a:rPr>
                <a:t>）检测手机中框反面，同时龙门上料到（</a:t>
              </a:r>
              <a:r>
                <a:rPr lang="en-US" altLang="zh-CN" sz="1200" dirty="0">
                  <a:solidFill>
                    <a:schemeClr val="tx1"/>
                  </a:solidFill>
                </a:rPr>
                <a:t>P2</a:t>
              </a:r>
              <a:r>
                <a:rPr lang="zh-CN" altLang="en-US" sz="1200" dirty="0">
                  <a:solidFill>
                    <a:schemeClr val="tx1"/>
                  </a:solidFill>
                </a:rPr>
                <a:t>）</a:t>
              </a:r>
              <a:endParaRPr lang="zh-CN" altLang="en-US" sz="1200" dirty="0">
                <a:solidFill>
                  <a:schemeClr val="tx1"/>
                </a:solidFill>
              </a:endParaRPr>
            </a:p>
          </p:txBody>
        </p:sp>
        <p:sp>
          <p:nvSpPr>
            <p:cNvPr id="22" name="右箭头 88"/>
            <p:cNvSpPr/>
            <p:nvPr/>
          </p:nvSpPr>
          <p:spPr>
            <a:xfrm rot="10800000">
              <a:off x="9310848" y="6285467"/>
              <a:ext cx="456418" cy="210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227110" y="2872080"/>
              <a:ext cx="475940" cy="17373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P2</a:t>
              </a:r>
              <a:endParaRPr lang="zh-CN" altLang="en-US" sz="1050" dirty="0"/>
            </a:p>
          </p:txBody>
        </p:sp>
        <p:sp>
          <p:nvSpPr>
            <p:cNvPr id="24" name="矩形 23"/>
            <p:cNvSpPr/>
            <p:nvPr/>
          </p:nvSpPr>
          <p:spPr>
            <a:xfrm>
              <a:off x="6307556" y="2032282"/>
              <a:ext cx="475940" cy="17373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P3</a:t>
              </a:r>
              <a:endParaRPr lang="zh-CN" altLang="en-US" sz="1050" dirty="0"/>
            </a:p>
          </p:txBody>
        </p:sp>
        <p:sp>
          <p:nvSpPr>
            <p:cNvPr id="25" name="矩形 24"/>
            <p:cNvSpPr/>
            <p:nvPr/>
          </p:nvSpPr>
          <p:spPr>
            <a:xfrm>
              <a:off x="5365628" y="1234764"/>
              <a:ext cx="333756" cy="1737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P4</a:t>
              </a:r>
              <a:endParaRPr lang="zh-CN" altLang="en-US" sz="1050" dirty="0"/>
            </a:p>
          </p:txBody>
        </p:sp>
        <p:sp>
          <p:nvSpPr>
            <p:cNvPr id="26" name="线形标注 2 23"/>
            <p:cNvSpPr/>
            <p:nvPr/>
          </p:nvSpPr>
          <p:spPr>
            <a:xfrm>
              <a:off x="1501591" y="1721925"/>
              <a:ext cx="1452053" cy="347472"/>
            </a:xfrm>
            <a:prstGeom prst="borderCallout2">
              <a:avLst>
                <a:gd name="adj1" fmla="val 52371"/>
                <a:gd name="adj2" fmla="val 100625"/>
                <a:gd name="adj3" fmla="val 52372"/>
                <a:gd name="adj4" fmla="val 123059"/>
                <a:gd name="adj5" fmla="val 164189"/>
                <a:gd name="adj6" fmla="val 194580"/>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上料搬运模组</a:t>
              </a:r>
              <a:endParaRPr lang="zh-CN" altLang="en-US" sz="1600" dirty="0">
                <a:solidFill>
                  <a:schemeClr val="tx1"/>
                </a:solidFill>
              </a:endParaRPr>
            </a:p>
          </p:txBody>
        </p:sp>
        <p:sp>
          <p:nvSpPr>
            <p:cNvPr id="27" name="线形标注 2 24"/>
            <p:cNvSpPr/>
            <p:nvPr/>
          </p:nvSpPr>
          <p:spPr>
            <a:xfrm>
              <a:off x="1501591" y="2884078"/>
              <a:ext cx="1452053" cy="347472"/>
            </a:xfrm>
            <a:prstGeom prst="borderCallout2">
              <a:avLst>
                <a:gd name="adj1" fmla="val 52371"/>
                <a:gd name="adj2" fmla="val 100625"/>
                <a:gd name="adj3" fmla="val 52372"/>
                <a:gd name="adj4" fmla="val 123059"/>
                <a:gd name="adj5" fmla="val 137873"/>
                <a:gd name="adj6" fmla="val 225437"/>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上料模组</a:t>
              </a:r>
              <a:endParaRPr lang="zh-CN" altLang="en-US" sz="1600" dirty="0">
                <a:solidFill>
                  <a:schemeClr val="tx1"/>
                </a:solidFill>
              </a:endParaRPr>
            </a:p>
          </p:txBody>
        </p:sp>
        <p:sp>
          <p:nvSpPr>
            <p:cNvPr id="28" name="线形标注 2 25"/>
            <p:cNvSpPr/>
            <p:nvPr/>
          </p:nvSpPr>
          <p:spPr>
            <a:xfrm>
              <a:off x="9212562" y="2402508"/>
              <a:ext cx="1527048" cy="330144"/>
            </a:xfrm>
            <a:prstGeom prst="borderCallout2">
              <a:avLst>
                <a:gd name="adj1" fmla="val 47108"/>
                <a:gd name="adj2" fmla="val -333"/>
                <a:gd name="adj3" fmla="val 47109"/>
                <a:gd name="adj4" fmla="val -27667"/>
                <a:gd name="adj5" fmla="val 25741"/>
                <a:gd name="adj6" fmla="val -162226"/>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检测载具工位</a:t>
              </a:r>
              <a:endParaRPr lang="zh-CN" altLang="en-US" sz="1600" dirty="0">
                <a:solidFill>
                  <a:schemeClr val="tx1"/>
                </a:solidFill>
              </a:endParaRPr>
            </a:p>
          </p:txBody>
        </p:sp>
        <p:sp>
          <p:nvSpPr>
            <p:cNvPr id="29" name="线形标注 2 26"/>
            <p:cNvSpPr/>
            <p:nvPr/>
          </p:nvSpPr>
          <p:spPr>
            <a:xfrm>
              <a:off x="9235440" y="3825071"/>
              <a:ext cx="1555630" cy="347472"/>
            </a:xfrm>
            <a:prstGeom prst="borderCallout2">
              <a:avLst>
                <a:gd name="adj1" fmla="val 47108"/>
                <a:gd name="adj2" fmla="val -333"/>
                <a:gd name="adj3" fmla="val 47109"/>
                <a:gd name="adj4" fmla="val -27667"/>
                <a:gd name="adj5" fmla="val -4013"/>
                <a:gd name="adj6" fmla="val -107074"/>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龙门搬运模组</a:t>
              </a:r>
              <a:endParaRPr lang="zh-CN" altLang="en-US" sz="1600" dirty="0">
                <a:solidFill>
                  <a:schemeClr val="tx1"/>
                </a:solidFill>
              </a:endParaRPr>
            </a:p>
          </p:txBody>
        </p:sp>
        <p:sp>
          <p:nvSpPr>
            <p:cNvPr id="30" name="线形标注 2 27"/>
            <p:cNvSpPr/>
            <p:nvPr/>
          </p:nvSpPr>
          <p:spPr>
            <a:xfrm>
              <a:off x="9212562" y="1425924"/>
              <a:ext cx="1527048" cy="330144"/>
            </a:xfrm>
            <a:prstGeom prst="borderCallout2">
              <a:avLst>
                <a:gd name="adj1" fmla="val 47108"/>
                <a:gd name="adj2" fmla="val -333"/>
                <a:gd name="adj3" fmla="val 47109"/>
                <a:gd name="adj4" fmla="val -27667"/>
                <a:gd name="adj5" fmla="val -65659"/>
                <a:gd name="adj6" fmla="val -141268"/>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CCD</a:t>
              </a:r>
              <a:r>
                <a:rPr lang="zh-CN" altLang="en-US" sz="1600" dirty="0">
                  <a:solidFill>
                    <a:schemeClr val="tx1"/>
                  </a:solidFill>
                </a:rPr>
                <a:t>检测模组</a:t>
              </a:r>
              <a:endParaRPr lang="zh-CN" altLang="en-US" sz="1600" dirty="0">
                <a:solidFill>
                  <a:schemeClr val="tx1"/>
                </a:solidFill>
              </a:endParaRPr>
            </a:p>
          </p:txBody>
        </p:sp>
        <p:sp>
          <p:nvSpPr>
            <p:cNvPr id="31" name="左弧形箭头 2"/>
            <p:cNvSpPr/>
            <p:nvPr/>
          </p:nvSpPr>
          <p:spPr>
            <a:xfrm>
              <a:off x="5337837" y="2238675"/>
              <a:ext cx="795528" cy="526634"/>
            </a:xfrm>
            <a:prstGeom prst="curved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32" name="上弧形箭头 3"/>
            <p:cNvSpPr/>
            <p:nvPr/>
          </p:nvSpPr>
          <p:spPr>
            <a:xfrm>
              <a:off x="7200900" y="1907984"/>
              <a:ext cx="228600" cy="298034"/>
            </a:xfrm>
            <a:prstGeom prst="curved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33" name="上弧形箭头 30"/>
            <p:cNvSpPr/>
            <p:nvPr/>
          </p:nvSpPr>
          <p:spPr>
            <a:xfrm rot="10630990">
              <a:off x="7216576" y="2809932"/>
              <a:ext cx="228600" cy="298034"/>
            </a:xfrm>
            <a:prstGeom prst="curved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grpSp>
      <p:sp>
        <p:nvSpPr>
          <p:cNvPr id="7" name="标题 6"/>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rPr>
              <a:t>设计方案</a:t>
            </a:r>
            <a:r>
              <a:rPr lang="en-US" altLang="zh-CN" sz="2400" b="1" spc="100" dirty="0">
                <a:solidFill>
                  <a:srgbClr val="043E6F"/>
                </a:solidFill>
                <a:cs typeface="Arial" panose="020B0604020202020204" pitchFamily="34" charset="0"/>
              </a:rPr>
              <a:t>|Demo</a:t>
            </a:r>
            <a:r>
              <a:rPr lang="zh-CN" altLang="en-US" sz="2400" b="1" spc="100" dirty="0">
                <a:solidFill>
                  <a:srgbClr val="043E6F"/>
                </a:solidFill>
                <a:cs typeface="Arial" panose="020B0604020202020204" pitchFamily="34" charset="0"/>
              </a:rPr>
              <a:t>机初步设计方案</a:t>
            </a:r>
            <a:endParaRPr lang="zh-CN" altLang="en-US" sz="2400" b="1" spc="100" dirty="0">
              <a:solidFill>
                <a:srgbClr val="043E6F"/>
              </a:solidFill>
              <a:cs typeface="Arial" panose="020B0604020202020204" pitchFamily="34" charset="0"/>
            </a:endParaRPr>
          </a:p>
        </p:txBody>
      </p:sp>
      <p:sp>
        <p:nvSpPr>
          <p:cNvPr id="34" name="矩形 33"/>
          <p:cNvSpPr/>
          <p:nvPr/>
        </p:nvSpPr>
        <p:spPr>
          <a:xfrm>
            <a:off x="5858030" y="1522893"/>
            <a:ext cx="475940" cy="17373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P4</a:t>
            </a:r>
            <a:endParaRPr lang="zh-CN" altLang="en-US" sz="105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rPr>
              <a:t>设计方案</a:t>
            </a:r>
            <a:r>
              <a:rPr lang="en-US" altLang="zh-CN" sz="2400" b="1" spc="100" dirty="0">
                <a:solidFill>
                  <a:srgbClr val="043E6F"/>
                </a:solidFill>
                <a:cs typeface="Arial" panose="020B0604020202020204" pitchFamily="34" charset="0"/>
              </a:rPr>
              <a:t>|Demo</a:t>
            </a:r>
            <a:r>
              <a:rPr lang="zh-CN" altLang="en-US" sz="2400" b="1" spc="100" dirty="0">
                <a:solidFill>
                  <a:srgbClr val="043E6F"/>
                </a:solidFill>
                <a:cs typeface="Arial" panose="020B0604020202020204" pitchFamily="34" charset="0"/>
              </a:rPr>
              <a:t>机初步设计方案</a:t>
            </a:r>
            <a:endParaRPr lang="zh-CN" altLang="en-US" sz="2400" b="1" spc="100" dirty="0">
              <a:solidFill>
                <a:srgbClr val="043E6F"/>
              </a:solidFill>
              <a:cs typeface="Arial" panose="020B0604020202020204" pitchFamily="34" charset="0"/>
            </a:endParaRPr>
          </a:p>
        </p:txBody>
      </p:sp>
      <p:sp>
        <p:nvSpPr>
          <p:cNvPr id="35" name="文本框 34"/>
          <p:cNvSpPr txBox="1"/>
          <p:nvPr/>
        </p:nvSpPr>
        <p:spPr>
          <a:xfrm>
            <a:off x="2091912" y="5075192"/>
            <a:ext cx="7636838" cy="1569660"/>
          </a:xfrm>
          <a:prstGeom prst="rect">
            <a:avLst/>
          </a:prstGeom>
          <a:noFill/>
        </p:spPr>
        <p:txBody>
          <a:bodyPr wrap="square" rtlCol="0">
            <a:spAutoFit/>
          </a:bodyPr>
          <a:lstStyle/>
          <a:p>
            <a:pPr algn="l" fontAlgn="auto">
              <a:lnSpc>
                <a:spcPct val="100000"/>
              </a:lnSpc>
              <a:buClrTx/>
              <a:buSzTx/>
              <a:buFont typeface="Wingdings" panose="05000000000000000000" charset="0"/>
              <a:buNone/>
            </a:pPr>
            <a:r>
              <a:rPr lang="zh-CN" altLang="en-US" sz="1600" b="1" dirty="0">
                <a:solidFill>
                  <a:srgbClr val="002060"/>
                </a:solidFill>
                <a:latin typeface="+mn-ea"/>
                <a:cs typeface="+mn-ea"/>
                <a:sym typeface="+mn-ea"/>
              </a:rPr>
              <a:t>功能：</a:t>
            </a:r>
            <a:endParaRPr lang="zh-CN" altLang="en-US" sz="1600" b="1" dirty="0">
              <a:solidFill>
                <a:srgbClr val="002060"/>
              </a:solidFill>
              <a:latin typeface="+mn-ea"/>
              <a:cs typeface="+mn-ea"/>
              <a:sym typeface="+mn-ea"/>
            </a:endParaRPr>
          </a:p>
          <a:p>
            <a:pPr marL="285750" indent="-285750" algn="l" fontAlgn="auto">
              <a:lnSpc>
                <a:spcPct val="100000"/>
              </a:lnSpc>
              <a:buClrTx/>
              <a:buSzTx/>
              <a:buFont typeface="Wingdings" panose="05000000000000000000" pitchFamily="2" charset="2"/>
              <a:buChar char="Ø"/>
            </a:pPr>
            <a:r>
              <a:rPr lang="zh-CN" altLang="en-US" sz="1600" dirty="0">
                <a:solidFill>
                  <a:srgbClr val="002060"/>
                </a:solidFill>
                <a:latin typeface="+mn-ea"/>
                <a:cs typeface="+mn-ea"/>
                <a:sym typeface="+mn-ea"/>
              </a:rPr>
              <a:t>吸盘同时吸取</a:t>
            </a:r>
            <a:r>
              <a:rPr lang="en-US" altLang="zh-CN" sz="1600" dirty="0">
                <a:solidFill>
                  <a:srgbClr val="002060"/>
                </a:solidFill>
                <a:latin typeface="+mn-ea"/>
                <a:cs typeface="+mn-ea"/>
                <a:sym typeface="+mn-ea"/>
              </a:rPr>
              <a:t>4</a:t>
            </a:r>
            <a:r>
              <a:rPr lang="zh-CN" altLang="en-US" sz="1600" dirty="0">
                <a:solidFill>
                  <a:srgbClr val="002060"/>
                </a:solidFill>
                <a:latin typeface="+mn-ea"/>
                <a:cs typeface="+mn-ea"/>
                <a:sym typeface="+mn-ea"/>
              </a:rPr>
              <a:t>个产品，通过</a:t>
            </a:r>
            <a:r>
              <a:rPr lang="en-US" altLang="zh-CN" sz="1600" dirty="0">
                <a:solidFill>
                  <a:srgbClr val="002060"/>
                </a:solidFill>
                <a:latin typeface="+mn-ea"/>
                <a:cs typeface="+mn-ea"/>
                <a:sym typeface="+mn-ea"/>
              </a:rPr>
              <a:t>Y</a:t>
            </a:r>
            <a:r>
              <a:rPr lang="zh-CN" altLang="en-US" sz="1600" dirty="0">
                <a:solidFill>
                  <a:srgbClr val="002060"/>
                </a:solidFill>
                <a:latin typeface="+mn-ea"/>
                <a:cs typeface="+mn-ea"/>
                <a:sym typeface="+mn-ea"/>
              </a:rPr>
              <a:t>轴模组动作，使产品位于相机的正下方，通过一维、二维两个方向的旋转，实现全方位检测产品；</a:t>
            </a:r>
            <a:endParaRPr lang="en-US" altLang="zh-CN" sz="1600" dirty="0">
              <a:solidFill>
                <a:srgbClr val="002060"/>
              </a:solidFill>
              <a:latin typeface="+mn-ea"/>
              <a:cs typeface="+mn-ea"/>
              <a:sym typeface="+mn-ea"/>
            </a:endParaRPr>
          </a:p>
          <a:p>
            <a:pPr marL="285750" indent="-285750" algn="l" fontAlgn="auto">
              <a:lnSpc>
                <a:spcPct val="100000"/>
              </a:lnSpc>
              <a:buClrTx/>
              <a:buSzTx/>
              <a:buFont typeface="Wingdings" panose="05000000000000000000" pitchFamily="2" charset="2"/>
              <a:buChar char="Ø"/>
            </a:pPr>
            <a:r>
              <a:rPr lang="en-US" altLang="zh-CN" sz="1600" dirty="0">
                <a:solidFill>
                  <a:srgbClr val="002060"/>
                </a:solidFill>
                <a:latin typeface="+mn-ea"/>
                <a:cs typeface="+mn-ea"/>
                <a:sym typeface="+mn-ea"/>
              </a:rPr>
              <a:t>R1</a:t>
            </a:r>
            <a:r>
              <a:rPr lang="zh-CN" altLang="en-US" sz="1600" dirty="0">
                <a:solidFill>
                  <a:srgbClr val="002060"/>
                </a:solidFill>
                <a:latin typeface="+mn-ea"/>
                <a:cs typeface="+mn-ea"/>
                <a:sym typeface="+mn-ea"/>
              </a:rPr>
              <a:t>轴与</a:t>
            </a:r>
            <a:r>
              <a:rPr lang="en-US" altLang="zh-CN" sz="1600" dirty="0">
                <a:solidFill>
                  <a:srgbClr val="002060"/>
                </a:solidFill>
                <a:latin typeface="+mn-ea"/>
                <a:cs typeface="+mn-ea"/>
                <a:sym typeface="+mn-ea"/>
              </a:rPr>
              <a:t>R2</a:t>
            </a:r>
            <a:r>
              <a:rPr lang="zh-CN" altLang="en-US" sz="1600" dirty="0">
                <a:solidFill>
                  <a:srgbClr val="002060"/>
                </a:solidFill>
                <a:latin typeface="+mn-ea"/>
                <a:cs typeface="+mn-ea"/>
                <a:sym typeface="+mn-ea"/>
              </a:rPr>
              <a:t>轴旋转</a:t>
            </a:r>
            <a:r>
              <a:rPr lang="en-US" altLang="zh-CN" sz="1600" dirty="0">
                <a:solidFill>
                  <a:srgbClr val="002060"/>
                </a:solidFill>
                <a:latin typeface="+mn-ea"/>
                <a:cs typeface="+mn-ea"/>
                <a:sym typeface="+mn-ea"/>
              </a:rPr>
              <a:t>90°</a:t>
            </a:r>
            <a:r>
              <a:rPr lang="zh-CN" altLang="en-US" sz="1600" dirty="0">
                <a:solidFill>
                  <a:srgbClr val="002060"/>
                </a:solidFill>
                <a:latin typeface="+mn-ea"/>
                <a:cs typeface="+mn-ea"/>
                <a:sym typeface="+mn-ea"/>
              </a:rPr>
              <a:t>使物料反面，检测物料；</a:t>
            </a:r>
            <a:endParaRPr lang="en-US" altLang="zh-CN" sz="1600" dirty="0">
              <a:solidFill>
                <a:srgbClr val="002060"/>
              </a:solidFill>
              <a:latin typeface="+mn-ea"/>
              <a:cs typeface="+mn-ea"/>
              <a:sym typeface="+mn-ea"/>
            </a:endParaRPr>
          </a:p>
          <a:p>
            <a:pPr marL="285750" indent="-285750" algn="l" fontAlgn="auto">
              <a:lnSpc>
                <a:spcPct val="100000"/>
              </a:lnSpc>
              <a:buClrTx/>
              <a:buSzTx/>
              <a:buFont typeface="Wingdings" panose="05000000000000000000" pitchFamily="2" charset="2"/>
              <a:buChar char="Ø"/>
            </a:pPr>
            <a:endParaRPr lang="zh-CN" altLang="en-US" sz="1600" dirty="0">
              <a:solidFill>
                <a:srgbClr val="002060"/>
              </a:solidFill>
              <a:latin typeface="+mn-ea"/>
              <a:cs typeface="+mn-ea"/>
              <a:sym typeface="+mn-ea"/>
            </a:endParaRPr>
          </a:p>
          <a:p>
            <a:pPr indent="0" algn="l" fontAlgn="auto">
              <a:lnSpc>
                <a:spcPct val="100000"/>
              </a:lnSpc>
              <a:buFont typeface="Wingdings" panose="05000000000000000000" charset="0"/>
              <a:buNone/>
            </a:pPr>
            <a:endParaRPr lang="zh-CN" altLang="en-US" sz="1600" dirty="0">
              <a:solidFill>
                <a:srgbClr val="002060"/>
              </a:solidFill>
              <a:latin typeface="+mn-ea"/>
              <a:cs typeface="+mn-ea"/>
              <a:sym typeface="+mn-ea"/>
            </a:endParaRPr>
          </a:p>
        </p:txBody>
      </p:sp>
      <p:grpSp>
        <p:nvGrpSpPr>
          <p:cNvPr id="56" name="组合 55"/>
          <p:cNvGrpSpPr/>
          <p:nvPr/>
        </p:nvGrpSpPr>
        <p:grpSpPr>
          <a:xfrm>
            <a:off x="1176921" y="587260"/>
            <a:ext cx="8693897" cy="4487932"/>
            <a:chOff x="2010298" y="1865030"/>
            <a:chExt cx="8693897" cy="4487932"/>
          </a:xfrm>
        </p:grpSpPr>
        <p:pic>
          <p:nvPicPr>
            <p:cNvPr id="5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10298" y="1865030"/>
              <a:ext cx="6144387" cy="4487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8" name="组合 57"/>
            <p:cNvGrpSpPr/>
            <p:nvPr/>
          </p:nvGrpSpPr>
          <p:grpSpPr>
            <a:xfrm>
              <a:off x="8573135" y="3328009"/>
              <a:ext cx="2131060" cy="1905635"/>
              <a:chOff x="13236" y="5018"/>
              <a:chExt cx="3356" cy="3001"/>
            </a:xfrm>
          </p:grpSpPr>
          <p:sp>
            <p:nvSpPr>
              <p:cNvPr id="64" name="线形标注 2 23"/>
              <p:cNvSpPr/>
              <p:nvPr/>
            </p:nvSpPr>
            <p:spPr>
              <a:xfrm>
                <a:off x="13236" y="7472"/>
                <a:ext cx="2450" cy="547"/>
              </a:xfrm>
              <a:prstGeom prst="borderCallout2">
                <a:avLst>
                  <a:gd name="adj1" fmla="val 47108"/>
                  <a:gd name="adj2" fmla="val -333"/>
                  <a:gd name="adj3" fmla="val 47109"/>
                  <a:gd name="adj4" fmla="val -27667"/>
                  <a:gd name="adj5" fmla="val 8473"/>
                  <a:gd name="adj6" fmla="val -159052"/>
                </a:avLst>
              </a:prstGeom>
              <a:noFill/>
              <a:ln w="1905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Y</a:t>
                </a:r>
                <a:r>
                  <a:rPr kumimoji="0" lang="zh-CN" altLang="en-US" sz="1600" b="0" i="0" u="none" strike="noStrike" kern="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轴模组</a:t>
                </a:r>
                <a:endParaRPr kumimoji="0" lang="zh-CN" altLang="en-US" sz="1600" b="0" i="0" u="none" strike="noStrike" kern="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65" name="线形标注 2 17"/>
              <p:cNvSpPr/>
              <p:nvPr/>
            </p:nvSpPr>
            <p:spPr>
              <a:xfrm>
                <a:off x="13236" y="5018"/>
                <a:ext cx="3356" cy="547"/>
              </a:xfrm>
              <a:prstGeom prst="borderCallout2">
                <a:avLst>
                  <a:gd name="adj1" fmla="val 47108"/>
                  <a:gd name="adj2" fmla="val -333"/>
                  <a:gd name="adj3" fmla="val 47166"/>
                  <a:gd name="adj4" fmla="val -22437"/>
                  <a:gd name="adj5" fmla="val 77733"/>
                  <a:gd name="adj6" fmla="val -54559"/>
                </a:avLst>
              </a:prstGeom>
              <a:noFill/>
              <a:ln w="1905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带吸盘一维旋转工位</a:t>
                </a:r>
                <a:endParaRPr kumimoji="0" lang="zh-CN" altLang="en-US" sz="1600" b="0" i="0" u="none" strike="noStrike" kern="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66" name="线形标注 2 15"/>
              <p:cNvSpPr/>
              <p:nvPr/>
            </p:nvSpPr>
            <p:spPr>
              <a:xfrm>
                <a:off x="13236" y="6245"/>
                <a:ext cx="2640" cy="547"/>
              </a:xfrm>
              <a:prstGeom prst="borderCallout2">
                <a:avLst>
                  <a:gd name="adj1" fmla="val 47108"/>
                  <a:gd name="adj2" fmla="val -333"/>
                  <a:gd name="adj3" fmla="val 47109"/>
                  <a:gd name="adj4" fmla="val -27667"/>
                  <a:gd name="adj5" fmla="val 18940"/>
                  <a:gd name="adj6" fmla="val -73401"/>
                </a:avLst>
              </a:prstGeom>
              <a:noFill/>
              <a:ln w="1905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二维翻转机构</a:t>
                </a:r>
                <a:endParaRPr kumimoji="0" lang="zh-CN" altLang="en-US" sz="1600" b="0" i="0" u="none" strike="noStrike" kern="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grpSp>
        <p:sp>
          <p:nvSpPr>
            <p:cNvPr id="59" name="左弧形箭头 10"/>
            <p:cNvSpPr/>
            <p:nvPr/>
          </p:nvSpPr>
          <p:spPr>
            <a:xfrm>
              <a:off x="4316708" y="3412037"/>
              <a:ext cx="795528" cy="526634"/>
            </a:xfrm>
            <a:prstGeom prst="curvedRightArrow">
              <a:avLst/>
            </a:prstGeom>
            <a:solidFill>
              <a:srgbClr val="FFFF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60" name="上弧形箭头 11"/>
            <p:cNvSpPr/>
            <p:nvPr/>
          </p:nvSpPr>
          <p:spPr>
            <a:xfrm rot="869326">
              <a:off x="6510528" y="2124328"/>
              <a:ext cx="342900" cy="387160"/>
            </a:xfrm>
            <a:prstGeom prst="curvedDownArrow">
              <a:avLst/>
            </a:prstGeom>
            <a:solidFill>
              <a:srgbClr val="FFFF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61" name="上弧形箭头 12"/>
            <p:cNvSpPr/>
            <p:nvPr/>
          </p:nvSpPr>
          <p:spPr>
            <a:xfrm rot="11602247">
              <a:off x="7448442" y="3716107"/>
              <a:ext cx="314509" cy="361422"/>
            </a:xfrm>
            <a:prstGeom prst="curvedDownArrow">
              <a:avLst/>
            </a:prstGeom>
            <a:solidFill>
              <a:srgbClr val="FFFF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62" name="矩形 61"/>
            <p:cNvSpPr/>
            <p:nvPr/>
          </p:nvSpPr>
          <p:spPr>
            <a:xfrm>
              <a:off x="6896408" y="2782090"/>
              <a:ext cx="333756" cy="173736"/>
            </a:xfrm>
            <a:prstGeom prst="rect">
              <a:avLst/>
            </a:prstGeom>
            <a:solidFill>
              <a:srgbClr val="00B05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050" b="0" i="0" u="none" strike="noStrike" kern="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R1</a:t>
              </a:r>
              <a:endParaRPr kumimoji="0" lang="zh-CN" altLang="en-US" sz="1050" b="0" i="0" u="none" strike="noStrike" kern="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63" name="矩形 62"/>
            <p:cNvSpPr/>
            <p:nvPr/>
          </p:nvSpPr>
          <p:spPr>
            <a:xfrm>
              <a:off x="7674625" y="4020286"/>
              <a:ext cx="333756" cy="173736"/>
            </a:xfrm>
            <a:prstGeom prst="rect">
              <a:avLst/>
            </a:prstGeom>
            <a:solidFill>
              <a:srgbClr val="00B05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050" b="0" i="0" u="none" strike="noStrike" kern="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R2</a:t>
              </a:r>
              <a:endParaRPr kumimoji="0" lang="zh-CN" altLang="en-US" sz="1050" b="0" i="0" u="none" strike="noStrike" kern="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KSO_WM_UNIT_PLACING_PICTURE_USER_VIEWPORT" val="{&quot;height&quot;:6795,&quot;width&quot;:6525}"/>
</p:tagLst>
</file>

<file path=ppt/tags/tag2.xml><?xml version="1.0" encoding="utf-8"?>
<p:tagLst xmlns:p="http://schemas.openxmlformats.org/presentationml/2006/main">
  <p:tag name="KSO_WM_UNIT_PLACING_PICTURE_USER_VIEWPORT" val="{&quot;height&quot;:9172,&quot;width&quot;:8255}"/>
</p:tagLst>
</file>

<file path=ppt/tags/tag3.xml><?xml version="1.0" encoding="utf-8"?>
<p:tagLst xmlns:p="http://schemas.openxmlformats.org/presentationml/2006/main">
  <p:tag name="KSO_WM_UNIT_PLACING_PICTURE_USER_VIEWPORT" val="{&quot;height&quot;:3240,&quot;width&quot;:3450}"/>
</p:tagLst>
</file>

<file path=ppt/tags/tag4.xml><?xml version="1.0" encoding="utf-8"?>
<p:tagLst xmlns:p="http://schemas.openxmlformats.org/presentationml/2006/main">
  <p:tag name="ISLIDE.ICON" val="#399707;#60215;#141342;#135409;#131782;#165143;#405005;"/>
</p:tagLst>
</file>

<file path=ppt/theme/theme1.xml><?xml version="1.0" encoding="utf-8"?>
<a:theme xmlns:a="http://schemas.openxmlformats.org/drawingml/2006/main" name="1_售前方案PPT模板-简洁版">
  <a:themeElements>
    <a:clrScheme name="SM">
      <a:dk1>
        <a:sysClr val="windowText" lastClr="000000"/>
      </a:dk1>
      <a:lt1>
        <a:sysClr val="window" lastClr="FFFFFF"/>
      </a:lt1>
      <a:dk2>
        <a:srgbClr val="44546A"/>
      </a:dk2>
      <a:lt2>
        <a:srgbClr val="E7E6E6"/>
      </a:lt2>
      <a:accent1>
        <a:srgbClr val="20466F"/>
      </a:accent1>
      <a:accent2>
        <a:srgbClr val="9B2034"/>
      </a:accent2>
      <a:accent3>
        <a:srgbClr val="41A0D0"/>
      </a:accent3>
      <a:accent4>
        <a:srgbClr val="8F79AE"/>
      </a:accent4>
      <a:accent5>
        <a:srgbClr val="2466F4"/>
      </a:accent5>
      <a:accent6>
        <a:srgbClr val="70AD47"/>
      </a:accent6>
      <a:hlink>
        <a:srgbClr val="00B0F0"/>
      </a:hlink>
      <a:folHlink>
        <a:srgbClr val="BFBFB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7195</Words>
  <Application>WPS 演示</Application>
  <PresentationFormat>宽屏</PresentationFormat>
  <Paragraphs>850</Paragraphs>
  <Slides>40</Slides>
  <Notes>13</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40</vt:i4>
      </vt:variant>
    </vt:vector>
  </HeadingPairs>
  <TitlesOfParts>
    <vt:vector size="57" baseType="lpstr">
      <vt:lpstr>Arial</vt:lpstr>
      <vt:lpstr>宋体</vt:lpstr>
      <vt:lpstr>Wingdings</vt:lpstr>
      <vt:lpstr>黑体</vt:lpstr>
      <vt:lpstr>等线</vt:lpstr>
      <vt:lpstr>Helvetica Neue Medium</vt:lpstr>
      <vt:lpstr>微软雅黑</vt:lpstr>
      <vt:lpstr>Wingdings</vt:lpstr>
      <vt:lpstr>Arial Unicode MS</vt:lpstr>
      <vt:lpstr>Helvetica Neue Light</vt:lpstr>
      <vt:lpstr>华文彩云</vt:lpstr>
      <vt:lpstr>Arial Unicode MS</vt:lpstr>
      <vt:lpstr>Calibri</vt:lpstr>
      <vt:lpstr>Calibri</vt:lpstr>
      <vt:lpstr>Helvetica Neue</vt:lpstr>
      <vt:lpstr>思源黑体 CN Normal</vt:lpstr>
      <vt:lpstr>1_售前方案PPT模板-简洁版</vt:lpstr>
      <vt:lpstr>PowerPoint 演示文稿</vt:lpstr>
      <vt:lpstr>PowerPoint 演示文稿</vt:lpstr>
      <vt:lpstr>思谋集团</vt:lpstr>
      <vt:lpstr>PowerPoint 演示文稿</vt:lpstr>
      <vt:lpstr>PowerPoint 演示文稿</vt:lpstr>
      <vt:lpstr>设计方案|项目需求</vt:lpstr>
      <vt:lpstr>设计方案|检测指标</vt:lpstr>
      <vt:lpstr>设计方案|Demo机初步设计方案</vt:lpstr>
      <vt:lpstr>设计方案|Demo机初步设计方案</vt:lpstr>
      <vt:lpstr>设计方案|Demo机初步设计方案</vt:lpstr>
      <vt:lpstr>设计方案|光学初步设计方案</vt:lpstr>
      <vt:lpstr>设计方案|光学初步设计方案</vt:lpstr>
      <vt:lpstr>设计方案|光学初步设计方案</vt:lpstr>
      <vt:lpstr>PowerPoint 演示文稿</vt:lpstr>
      <vt:lpstr>闻泰科技股份有限公司:手机中框外观检测</vt:lpstr>
      <vt:lpstr>立讯机器人:耳机充电仓开关瑕疵检测</vt:lpstr>
      <vt:lpstr>立讯机器人:耳机充电仓开关瑕疵检测</vt:lpstr>
      <vt:lpstr>信维:iPhone 12 无线充电线圈外观瑕疵检测</vt:lpstr>
      <vt:lpstr>捷普绿点:iWatch 边框外观缺陷检测</vt:lpstr>
      <vt:lpstr>立讯:AirPodsPro焊点检测</vt:lpstr>
      <vt:lpstr>立讯精密:Apple AirPods充电线圈外观缺陷检测</vt:lpstr>
      <vt:lpstr>立讯精密:Apple iWatch充电线圈外观缺陷检测充电</vt:lpstr>
      <vt:lpstr>镜头支架表面缺陷检测项目</vt:lpstr>
      <vt:lpstr>镜头支架表面缺陷检测项目</vt:lpstr>
      <vt:lpstr>智见科技:IPhone 震动马达磁块OCR识别</vt:lpstr>
      <vt:lpstr>PMP:IWatch 表带扣OCR识别</vt:lpstr>
      <vt:lpstr>行业方案:3C电子制造服务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yxc</dc:creator>
  <cp:lastModifiedBy>黄永</cp:lastModifiedBy>
  <cp:revision>451</cp:revision>
  <dcterms:created xsi:type="dcterms:W3CDTF">2020-12-08T05:45:00Z</dcterms:created>
  <dcterms:modified xsi:type="dcterms:W3CDTF">2021-11-11T13:40:57Z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AFE148BEB3C04013861925E1F824E3EA</vt:lpwstr>
  </property>
  <property fmtid="{D5CDD505-2E9C-101B-9397-08002B2CF9AE}" pid="3" name="KSOProductBuildVer">
    <vt:lpwstr>2052-11.1.0.11045</vt:lpwstr>
  </property>
</Properties>
</file>